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82" r:id="rId224"/>
    <p:sldId id="483" r:id="rId225"/>
    <p:sldId id="484" r:id="rId226"/>
    <p:sldId id="485" r:id="rId227"/>
    <p:sldId id="486" r:id="rId228"/>
    <p:sldId id="487" r:id="rId229"/>
    <p:sldId id="488" r:id="rId230"/>
    <p:sldId id="489" r:id="rId231"/>
    <p:sldId id="490" r:id="rId232"/>
    <p:sldId id="491" r:id="rId233"/>
    <p:sldId id="492" r:id="rId234"/>
    <p:sldId id="493" r:id="rId235"/>
    <p:sldId id="494" r:id="rId236"/>
    <p:sldId id="495" r:id="rId237"/>
    <p:sldId id="496" r:id="rId238"/>
    <p:sldId id="497" r:id="rId239"/>
    <p:sldId id="498" r:id="rId240"/>
    <p:sldId id="499" r:id="rId241"/>
    <p:sldId id="500" r:id="rId242"/>
    <p:sldId id="501" r:id="rId243"/>
    <p:sldId id="502" r:id="rId244"/>
    <p:sldId id="503" r:id="rId245"/>
    <p:sldId id="504" r:id="rId246"/>
    <p:sldId id="505" r:id="rId247"/>
    <p:sldId id="506" r:id="rId248"/>
    <p:sldId id="507" r:id="rId249"/>
    <p:sldId id="508" r:id="rId250"/>
    <p:sldId id="509" r:id="rId251"/>
    <p:sldId id="510" r:id="rId252"/>
    <p:sldId id="511" r:id="rId253"/>
    <p:sldId id="512" r:id="rId254"/>
    <p:sldId id="513" r:id="rId255"/>
    <p:sldId id="514" r:id="rId256"/>
    <p:sldId id="515" r:id="rId257"/>
    <p:sldId id="516" r:id="rId258"/>
    <p:sldId id="517" r:id="rId259"/>
    <p:sldId id="518" r:id="rId260"/>
    <p:sldId id="519" r:id="rId261"/>
    <p:sldId id="520" r:id="rId262"/>
    <p:sldId id="521" r:id="rId263"/>
    <p:sldId id="522" r:id="rId264"/>
    <p:sldId id="523" r:id="rId265"/>
    <p:sldId id="524" r:id="rId266"/>
    <p:sldId id="525" r:id="rId267"/>
    <p:sldId id="526" r:id="rId268"/>
    <p:sldId id="527" r:id="rId269"/>
    <p:sldId id="528" r:id="rId270"/>
    <p:sldId id="529" r:id="rId271"/>
    <p:sldId id="530" r:id="rId272"/>
    <p:sldId id="531" r:id="rId273"/>
    <p:sldId id="532" r:id="rId274"/>
    <p:sldId id="533" r:id="rId275"/>
    <p:sldId id="534" r:id="rId276"/>
    <p:sldId id="535" r:id="rId277"/>
    <p:sldId id="536" r:id="rId278"/>
    <p:sldId id="537" r:id="rId279"/>
    <p:sldId id="538" r:id="rId280"/>
    <p:sldId id="539" r:id="rId281"/>
    <p:sldId id="540" r:id="rId282"/>
    <p:sldId id="541" r:id="rId283"/>
    <p:sldId id="542" r:id="rId284"/>
    <p:sldId id="543" r:id="rId285"/>
    <p:sldId id="544" r:id="rId286"/>
    <p:sldId id="545" r:id="rId287"/>
    <p:sldId id="546" r:id="rId288"/>
    <p:sldId id="547" r:id="rId289"/>
    <p:sldId id="548" r:id="rId290"/>
    <p:sldId id="549" r:id="rId291"/>
    <p:sldId id="550" r:id="rId292"/>
    <p:sldId id="551" r:id="rId293"/>
    <p:sldId id="552" r:id="rId294"/>
    <p:sldId id="553" r:id="rId295"/>
    <p:sldId id="554" r:id="rId296"/>
    <p:sldId id="555" r:id="rId297"/>
    <p:sldId id="556" r:id="rId298"/>
    <p:sldId id="557" r:id="rId299"/>
    <p:sldId id="558" r:id="rId300"/>
    <p:sldId id="559" r:id="rId301"/>
    <p:sldId id="560" r:id="rId302"/>
    <p:sldId id="561" r:id="rId303"/>
    <p:sldId id="562" r:id="rId304"/>
    <p:sldId id="563" r:id="rId305"/>
    <p:sldId id="564" r:id="rId306"/>
    <p:sldId id="565" r:id="rId307"/>
    <p:sldId id="566" r:id="rId308"/>
    <p:sldId id="567" r:id="rId309"/>
    <p:sldId id="568" r:id="rId310"/>
    <p:sldId id="569" r:id="rId311"/>
    <p:sldId id="570" r:id="rId312"/>
    <p:sldId id="571" r:id="rId313"/>
    <p:sldId id="572" r:id="rId314"/>
    <p:sldId id="573" r:id="rId315"/>
    <p:sldId id="574" r:id="rId316"/>
    <p:sldId id="575" r:id="rId317"/>
    <p:sldId id="576" r:id="rId318"/>
    <p:sldId id="577" r:id="rId319"/>
    <p:sldId id="578" r:id="rId320"/>
    <p:sldId id="579" r:id="rId321"/>
    <p:sldId id="580" r:id="rId322"/>
    <p:sldId id="581" r:id="rId3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tableStyles" Target="tableStyle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microsoft.com/office/2015/10/relationships/revisionInfo" Target="revisionInfo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051B-89B2-4FBC-8584-A61DD0B8E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36458C-2CA7-4D1D-8016-422394795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47662-213D-4A1E-9067-EAC39AEC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F4A69-3FA8-4435-B325-CBBCE04C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1CC59D-E7FC-451F-8FF8-0CD60296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0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8F7D3-4430-4DF2-820C-C10ECD06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E3E5BE-DB24-46E3-9BA0-75A436CE0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B93F-72DE-4C43-A06E-AEC703B5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68A98-6ADC-4DC9-8683-28AD4AE0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40485F-1262-4F2B-BBD6-7A2127F6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4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468549-AAD7-4410-AEB5-1E361DCD0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D154B1-5E1E-4278-B5B8-C2D250D01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D2193-649C-498C-9A02-0627497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DFAC0-2407-4932-8EC7-5949DC89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35611-1B2F-448E-9D5D-0DD34A50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42122-A27C-4AB6-B7F7-7013FCEE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A5036-9A9B-434C-8B2C-2667E739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38C47-321B-4D64-AF1A-A94C0682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01ED6-34F2-4C3B-BCCE-2CEE6224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78AB9C-95E5-4199-ACAA-B524563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2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15A7E-6CA3-447A-A476-1EC06D28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9E647-36E5-4013-BD5E-C99B51985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B371D-78FD-4B4C-B628-9EA87CE4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892F-69BC-4279-B8E6-40269E56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B46FC-8FFF-4C0D-9342-D9157A24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69757-2E11-4C57-93CA-20EB3B1B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265D4-98C6-42BE-863A-ED8835B2E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B82A9-38C2-4E61-B1B1-D201CB9CE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CCBC2-ED69-4808-A95D-9FED7648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FFC816-F2B0-44DD-A2E6-706F79E8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2EF9-A543-4063-91B7-CB298B4E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82E5B-B95E-4033-86A4-81FD505E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BFD35-52C4-495F-969B-DB94548D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87BFC-A8FA-4173-B5E6-23CDE358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849EB6-CEA2-4681-AEDE-FCB58492D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E32828-A974-42E2-BD0C-0FD1A513D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0E7A0E-9D7E-420E-8DBF-E05479F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147AC5-754F-4F2F-B472-E0BA982D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9393D2-553D-4599-85B4-71B2A247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7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4F992-1AB2-44EC-AB5E-67C61D8B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875C1-AA26-4EF7-B5FE-4F065252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A0B722-11BF-46C1-9EC8-A25D99DF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B0B42B-C65F-498C-9C13-BFAC495A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56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F0CD0D-0891-4219-B027-34C41A32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37D40D-F741-49F6-893E-F96D6556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E9F1E7-3982-4A88-8FF2-5804CC8B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2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05D6C-7A04-4FAC-A165-66D73D17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439DD-2D48-4F4F-97D5-3BCB293D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FAEFEE-2251-4C70-B72A-5B38AFA4B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C05D21-6ED8-4F77-A0B5-5C02C7E2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3EB38-4916-4E27-B044-F5D2908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192549-64E6-4290-B557-418ABFBB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6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7587F-75F2-4903-845F-596BA57A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C52733-2546-4E4D-ADAD-EA74E8AC8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A1CEF-8AD4-48A8-BC22-E8578199F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07EDE2-3A0E-4CF6-9CEF-0A77390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141FD1-458E-4D60-AD6C-0864F9C6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05AD8-C7F9-474F-B8BF-E2BEE148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4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BCD71E-6A1E-4E34-9C55-7707B331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DD2793-D9F7-4B7A-B786-443EB077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579EBB-491E-42C3-8CDB-9AA227C14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BF7C5-871F-4AAF-91E0-B88A9CEC4C69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57626-CA13-4E86-9BF7-C3A825504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844AC-1A67-4475-9A47-090ECC9B8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2655-6278-4164-90B6-5B3B4002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7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eg"/><Relationship Id="rId3" Type="http://schemas.openxmlformats.org/officeDocument/2006/relationships/image" Target="../media/image212.jpeg"/><Relationship Id="rId7" Type="http://schemas.openxmlformats.org/officeDocument/2006/relationships/image" Target="../media/image216.jpeg"/><Relationship Id="rId12" Type="http://schemas.openxmlformats.org/officeDocument/2006/relationships/image" Target="../media/image221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jpeg"/><Relationship Id="rId11" Type="http://schemas.openxmlformats.org/officeDocument/2006/relationships/image" Target="../media/image220.jpeg"/><Relationship Id="rId5" Type="http://schemas.openxmlformats.org/officeDocument/2006/relationships/image" Target="../media/image214.jpeg"/><Relationship Id="rId10" Type="http://schemas.openxmlformats.org/officeDocument/2006/relationships/image" Target="../media/image219.jpeg"/><Relationship Id="rId4" Type="http://schemas.openxmlformats.org/officeDocument/2006/relationships/image" Target="../media/image213.jpeg"/><Relationship Id="rId9" Type="http://schemas.openxmlformats.org/officeDocument/2006/relationships/image" Target="../media/image218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3" Type="http://schemas.openxmlformats.org/officeDocument/2006/relationships/image" Target="../media/image230.jpeg"/><Relationship Id="rId7" Type="http://schemas.openxmlformats.org/officeDocument/2006/relationships/image" Target="../media/image234.jpeg"/><Relationship Id="rId12" Type="http://schemas.openxmlformats.org/officeDocument/2006/relationships/image" Target="../media/image239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11" Type="http://schemas.openxmlformats.org/officeDocument/2006/relationships/image" Target="../media/image238.jpeg"/><Relationship Id="rId5" Type="http://schemas.openxmlformats.org/officeDocument/2006/relationships/image" Target="../media/image232.jpeg"/><Relationship Id="rId10" Type="http://schemas.openxmlformats.org/officeDocument/2006/relationships/image" Target="../media/image237.jpeg"/><Relationship Id="rId4" Type="http://schemas.openxmlformats.org/officeDocument/2006/relationships/image" Target="../media/image231.jpeg"/><Relationship Id="rId9" Type="http://schemas.openxmlformats.org/officeDocument/2006/relationships/image" Target="../media/image236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jpeg"/><Relationship Id="rId13" Type="http://schemas.openxmlformats.org/officeDocument/2006/relationships/image" Target="../media/image251.jpeg"/><Relationship Id="rId3" Type="http://schemas.openxmlformats.org/officeDocument/2006/relationships/image" Target="../media/image241.jpeg"/><Relationship Id="rId7" Type="http://schemas.openxmlformats.org/officeDocument/2006/relationships/image" Target="../media/image245.jpeg"/><Relationship Id="rId12" Type="http://schemas.openxmlformats.org/officeDocument/2006/relationships/image" Target="../media/image250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jpeg"/><Relationship Id="rId11" Type="http://schemas.openxmlformats.org/officeDocument/2006/relationships/image" Target="../media/image249.jpeg"/><Relationship Id="rId5" Type="http://schemas.openxmlformats.org/officeDocument/2006/relationships/image" Target="../media/image243.jpeg"/><Relationship Id="rId10" Type="http://schemas.openxmlformats.org/officeDocument/2006/relationships/image" Target="../media/image248.jpeg"/><Relationship Id="rId4" Type="http://schemas.openxmlformats.org/officeDocument/2006/relationships/image" Target="../media/image242.jpeg"/><Relationship Id="rId9" Type="http://schemas.openxmlformats.org/officeDocument/2006/relationships/image" Target="../media/image247.jpeg"/><Relationship Id="rId14" Type="http://schemas.openxmlformats.org/officeDocument/2006/relationships/image" Target="../media/image252.jpe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eg"/><Relationship Id="rId13" Type="http://schemas.openxmlformats.org/officeDocument/2006/relationships/image" Target="../media/image264.jpeg"/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12" Type="http://schemas.openxmlformats.org/officeDocument/2006/relationships/image" Target="../media/image263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11" Type="http://schemas.openxmlformats.org/officeDocument/2006/relationships/image" Target="../media/image262.jpeg"/><Relationship Id="rId5" Type="http://schemas.openxmlformats.org/officeDocument/2006/relationships/image" Target="../media/image256.jpeg"/><Relationship Id="rId15" Type="http://schemas.openxmlformats.org/officeDocument/2006/relationships/image" Target="../media/image266.jpeg"/><Relationship Id="rId10" Type="http://schemas.openxmlformats.org/officeDocument/2006/relationships/image" Target="../media/image261.jpeg"/><Relationship Id="rId4" Type="http://schemas.openxmlformats.org/officeDocument/2006/relationships/image" Target="../media/image255.jpeg"/><Relationship Id="rId9" Type="http://schemas.openxmlformats.org/officeDocument/2006/relationships/image" Target="../media/image260.jpeg"/><Relationship Id="rId14" Type="http://schemas.openxmlformats.org/officeDocument/2006/relationships/image" Target="../media/image265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jpeg"/><Relationship Id="rId3" Type="http://schemas.openxmlformats.org/officeDocument/2006/relationships/image" Target="../media/image277.jpeg"/><Relationship Id="rId7" Type="http://schemas.openxmlformats.org/officeDocument/2006/relationships/image" Target="../media/image281.jpeg"/><Relationship Id="rId12" Type="http://schemas.openxmlformats.org/officeDocument/2006/relationships/image" Target="../media/image286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jpeg"/><Relationship Id="rId11" Type="http://schemas.openxmlformats.org/officeDocument/2006/relationships/image" Target="../media/image285.jpeg"/><Relationship Id="rId5" Type="http://schemas.openxmlformats.org/officeDocument/2006/relationships/image" Target="../media/image279.jpeg"/><Relationship Id="rId10" Type="http://schemas.openxmlformats.org/officeDocument/2006/relationships/image" Target="../media/image284.jpeg"/><Relationship Id="rId4" Type="http://schemas.openxmlformats.org/officeDocument/2006/relationships/image" Target="../media/image278.jpeg"/><Relationship Id="rId9" Type="http://schemas.openxmlformats.org/officeDocument/2006/relationships/image" Target="../media/image283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7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jpeg"/><Relationship Id="rId5" Type="http://schemas.openxmlformats.org/officeDocument/2006/relationships/image" Target="../media/image315.jpeg"/><Relationship Id="rId4" Type="http://schemas.openxmlformats.org/officeDocument/2006/relationships/image" Target="../media/image314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eg"/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eg"/><Relationship Id="rId2" Type="http://schemas.openxmlformats.org/officeDocument/2006/relationships/image" Target="../media/image326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eg"/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eg"/><Relationship Id="rId2" Type="http://schemas.openxmlformats.org/officeDocument/2006/relationships/image" Target="../media/image33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eg"/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jpeg"/><Relationship Id="rId2" Type="http://schemas.openxmlformats.org/officeDocument/2006/relationships/image" Target="../media/image339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eg"/><Relationship Id="rId2" Type="http://schemas.openxmlformats.org/officeDocument/2006/relationships/image" Target="../media/image3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6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eg"/><Relationship Id="rId2" Type="http://schemas.openxmlformats.org/officeDocument/2006/relationships/image" Target="../media/image348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eg"/><Relationship Id="rId2" Type="http://schemas.openxmlformats.org/officeDocument/2006/relationships/image" Target="../media/image3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jpeg"/><Relationship Id="rId2" Type="http://schemas.openxmlformats.org/officeDocument/2006/relationships/image" Target="../media/image358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eg"/><Relationship Id="rId2" Type="http://schemas.openxmlformats.org/officeDocument/2006/relationships/image" Target="../media/image365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eg"/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image" Target="../media/image370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eg"/><Relationship Id="rId2" Type="http://schemas.openxmlformats.org/officeDocument/2006/relationships/image" Target="../media/image372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eg"/><Relationship Id="rId2" Type="http://schemas.openxmlformats.org/officeDocument/2006/relationships/image" Target="../media/image3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378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eg"/><Relationship Id="rId2" Type="http://schemas.openxmlformats.org/officeDocument/2006/relationships/image" Target="../media/image38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jpeg"/><Relationship Id="rId3" Type="http://schemas.openxmlformats.org/officeDocument/2006/relationships/image" Target="../media/image399.jpeg"/><Relationship Id="rId7" Type="http://schemas.openxmlformats.org/officeDocument/2006/relationships/image" Target="../media/image403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jpeg"/><Relationship Id="rId5" Type="http://schemas.openxmlformats.org/officeDocument/2006/relationships/image" Target="../media/image401.jpeg"/><Relationship Id="rId4" Type="http://schemas.openxmlformats.org/officeDocument/2006/relationships/image" Target="../media/image400.jpeg"/><Relationship Id="rId9" Type="http://schemas.openxmlformats.org/officeDocument/2006/relationships/image" Target="../media/image405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9.jpeg"/><Relationship Id="rId4" Type="http://schemas.openxmlformats.org/officeDocument/2006/relationships/image" Target="../media/image40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jpeg"/><Relationship Id="rId2" Type="http://schemas.openxmlformats.org/officeDocument/2006/relationships/image" Target="../media/image411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jpeg"/><Relationship Id="rId3" Type="http://schemas.openxmlformats.org/officeDocument/2006/relationships/image" Target="../media/image414.jpeg"/><Relationship Id="rId7" Type="http://schemas.openxmlformats.org/officeDocument/2006/relationships/image" Target="../media/image418.jpeg"/><Relationship Id="rId2" Type="http://schemas.openxmlformats.org/officeDocument/2006/relationships/image" Target="../media/image4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jpeg"/><Relationship Id="rId11" Type="http://schemas.openxmlformats.org/officeDocument/2006/relationships/image" Target="../media/image422.jpeg"/><Relationship Id="rId5" Type="http://schemas.openxmlformats.org/officeDocument/2006/relationships/image" Target="../media/image416.jpeg"/><Relationship Id="rId10" Type="http://schemas.openxmlformats.org/officeDocument/2006/relationships/image" Target="../media/image421.jpeg"/><Relationship Id="rId4" Type="http://schemas.openxmlformats.org/officeDocument/2006/relationships/image" Target="../media/image415.jpeg"/><Relationship Id="rId9" Type="http://schemas.openxmlformats.org/officeDocument/2006/relationships/image" Target="../media/image420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e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e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e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e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e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e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e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e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e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e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e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e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e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e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e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e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e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e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e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e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e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e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e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e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e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e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e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e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e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e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e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e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e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e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e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e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e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e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e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e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e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e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jpeg"/><Relationship Id="rId7" Type="http://schemas.openxmlformats.org/officeDocument/2006/relationships/image" Target="../media/image67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jpeg"/><Relationship Id="rId7" Type="http://schemas.openxmlformats.org/officeDocument/2006/relationships/image" Target="../media/image157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10" Type="http://schemas.openxmlformats.org/officeDocument/2006/relationships/image" Target="../media/image160.jpe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70.jpe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12" Type="http://schemas.openxmlformats.org/officeDocument/2006/relationships/image" Target="../media/image169.jpeg"/><Relationship Id="rId17" Type="http://schemas.openxmlformats.org/officeDocument/2006/relationships/image" Target="../media/image174.jpeg"/><Relationship Id="rId2" Type="http://schemas.openxmlformats.org/officeDocument/2006/relationships/image" Target="../media/image153.jpeg"/><Relationship Id="rId16" Type="http://schemas.openxmlformats.org/officeDocument/2006/relationships/image" Target="../media/image17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jpeg"/><Relationship Id="rId11" Type="http://schemas.openxmlformats.org/officeDocument/2006/relationships/image" Target="../media/image168.jpeg"/><Relationship Id="rId5" Type="http://schemas.openxmlformats.org/officeDocument/2006/relationships/image" Target="../media/image163.jpeg"/><Relationship Id="rId15" Type="http://schemas.openxmlformats.org/officeDocument/2006/relationships/image" Target="../media/image172.jpeg"/><Relationship Id="rId10" Type="http://schemas.openxmlformats.org/officeDocument/2006/relationships/image" Target="../media/image167.jpeg"/><Relationship Id="rId4" Type="http://schemas.openxmlformats.org/officeDocument/2006/relationships/image" Target="../media/image162.jpeg"/><Relationship Id="rId9" Type="http://schemas.openxmlformats.org/officeDocument/2006/relationships/image" Target="../media/image157.jpeg"/><Relationship Id="rId14" Type="http://schemas.openxmlformats.org/officeDocument/2006/relationships/image" Target="../media/image171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eg"/><Relationship Id="rId3" Type="http://schemas.openxmlformats.org/officeDocument/2006/relationships/image" Target="../media/image177.jpeg"/><Relationship Id="rId7" Type="http://schemas.openxmlformats.org/officeDocument/2006/relationships/image" Target="../media/image181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jpe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13" Type="http://schemas.openxmlformats.org/officeDocument/2006/relationships/image" Target="../media/image194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12" Type="http://schemas.openxmlformats.org/officeDocument/2006/relationships/image" Target="../media/image193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11" Type="http://schemas.openxmlformats.org/officeDocument/2006/relationships/image" Target="../media/image192.jpeg"/><Relationship Id="rId5" Type="http://schemas.openxmlformats.org/officeDocument/2006/relationships/image" Target="../media/image186.jpeg"/><Relationship Id="rId10" Type="http://schemas.openxmlformats.org/officeDocument/2006/relationships/image" Target="../media/image191.jpeg"/><Relationship Id="rId4" Type="http://schemas.openxmlformats.org/officeDocument/2006/relationships/image" Target="../media/image185.jpeg"/><Relationship Id="rId9" Type="http://schemas.openxmlformats.org/officeDocument/2006/relationships/image" Target="../media/image19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第一讲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基本概念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97226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跟数据的组织方式有关</a:t>
            </a:r>
          </a:p>
        </p:txBody>
      </p:sp>
    </p:spTree>
    <p:extLst>
      <p:ext uri="{BB962C8B-B14F-4D97-AF65-F5344CB8AC3E}">
        <p14:creationId xmlns:p14="http://schemas.microsoft.com/office/powerpoint/2010/main" val="117197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33600" y="1143063"/>
            <a:ext cx="5226050" cy="461962"/>
          </a:xfrm>
          <a:custGeom>
            <a:avLst/>
            <a:gdLst>
              <a:gd name="connsiteX0" fmla="*/ 0 w 5226050"/>
              <a:gd name="connsiteY0" fmla="*/ 461962 h 461962"/>
              <a:gd name="connsiteX1" fmla="*/ 5226050 w 5226050"/>
              <a:gd name="connsiteY1" fmla="*/ 461962 h 461962"/>
              <a:gd name="connsiteX2" fmla="*/ 5226050 w 5226050"/>
              <a:gd name="connsiteY2" fmla="*/ 0 h 461962"/>
              <a:gd name="connsiteX3" fmla="*/ 0 w 5226050"/>
              <a:gd name="connsiteY3" fmla="*/ 0 h 461962"/>
              <a:gd name="connsiteX4" fmla="*/ 0 w 5226050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26050" h="461962">
                <a:moveTo>
                  <a:pt x="0" y="461962"/>
                </a:moveTo>
                <a:lnTo>
                  <a:pt x="5226050" y="461962"/>
                </a:lnTo>
                <a:lnTo>
                  <a:pt x="5226050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什么是树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22501" y="1231901"/>
            <a:ext cx="502701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分层次组织在管理上具有更高的效率!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22500" y="1955801"/>
            <a:ext cx="430887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数据管理的基本操作之一：查找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41600" y="25019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如何实现有效率的查找？</a:t>
            </a:r>
          </a:p>
        </p:txBody>
      </p:sp>
    </p:spTree>
    <p:extLst>
      <p:ext uri="{BB962C8B-B14F-4D97-AF65-F5344CB8AC3E}">
        <p14:creationId xmlns:p14="http://schemas.microsoft.com/office/powerpoint/2010/main" val="6944757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977900"/>
            <a:ext cx="8369300" cy="787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06700" y="2311401"/>
            <a:ext cx="2292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89301" y="2324101"/>
            <a:ext cx="359072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没有插入和删除操作，只有查找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0" y="2705101"/>
            <a:ext cx="41036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动态查找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记录是动态变化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06700" y="3073401"/>
            <a:ext cx="22923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289301" y="3086101"/>
            <a:ext cx="359072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除查找，还可能发生插入和删除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0" y="469900"/>
            <a:ext cx="7811434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100" algn="l"/>
                <a:tab pos="508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查找（</a:t>
            </a:r>
            <a:r>
              <a:rPr lang="en-US" altLang="zh-CN" sz="2795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Searching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  <a:tab pos="50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根据某个给定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关键字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集合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中找出关键字与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相同的记录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静态查找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：集合中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记录是固定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505169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70050" y="2044700"/>
            <a:ext cx="25400" cy="2387600"/>
          </a:xfrm>
          <a:custGeom>
            <a:avLst/>
            <a:gdLst>
              <a:gd name="connsiteX0" fmla="*/ 6350 w 25400"/>
              <a:gd name="connsiteY0" fmla="*/ 6350 h 2387600"/>
              <a:gd name="connsiteX1" fmla="*/ 6350 w 25400"/>
              <a:gd name="connsiteY1" fmla="*/ 2381250 h 238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387600">
                <a:moveTo>
                  <a:pt x="6350" y="6350"/>
                </a:moveTo>
                <a:lnTo>
                  <a:pt x="6350" y="2381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950325" y="2044700"/>
            <a:ext cx="25400" cy="2387600"/>
          </a:xfrm>
          <a:custGeom>
            <a:avLst/>
            <a:gdLst>
              <a:gd name="connsiteX0" fmla="*/ 6350 w 25400"/>
              <a:gd name="connsiteY0" fmla="*/ 6350 h 2387600"/>
              <a:gd name="connsiteX1" fmla="*/ 6350 w 25400"/>
              <a:gd name="connsiteY1" fmla="*/ 2381250 h 238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387600">
                <a:moveTo>
                  <a:pt x="6350" y="6350"/>
                </a:moveTo>
                <a:lnTo>
                  <a:pt x="6350" y="2381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63701" y="2051050"/>
            <a:ext cx="7305675" cy="25400"/>
          </a:xfrm>
          <a:custGeom>
            <a:avLst/>
            <a:gdLst>
              <a:gd name="connsiteX0" fmla="*/ 6350 w 7305675"/>
              <a:gd name="connsiteY0" fmla="*/ 6350 h 25400"/>
              <a:gd name="connsiteX1" fmla="*/ 7299325 w 73056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5675" h="25400">
                <a:moveTo>
                  <a:pt x="6350" y="6350"/>
                </a:moveTo>
                <a:lnTo>
                  <a:pt x="72993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63701" y="4413250"/>
            <a:ext cx="7305675" cy="25400"/>
          </a:xfrm>
          <a:custGeom>
            <a:avLst/>
            <a:gdLst>
              <a:gd name="connsiteX0" fmla="*/ 6350 w 7305675"/>
              <a:gd name="connsiteY0" fmla="*/ 6350 h 25400"/>
              <a:gd name="connsiteX1" fmla="*/ 7299325 w 73056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5675" h="25400">
                <a:moveTo>
                  <a:pt x="6350" y="6350"/>
                </a:moveTo>
                <a:lnTo>
                  <a:pt x="72993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440545" y="522732"/>
            <a:ext cx="745871" cy="3727069"/>
          </a:xfrm>
          <a:custGeom>
            <a:avLst/>
            <a:gdLst>
              <a:gd name="connsiteX0" fmla="*/ 6350 w 745871"/>
              <a:gd name="connsiteY0" fmla="*/ 3720719 h 3727069"/>
              <a:gd name="connsiteX1" fmla="*/ 739521 w 745871"/>
              <a:gd name="connsiteY1" fmla="*/ 3720719 h 3727069"/>
              <a:gd name="connsiteX2" fmla="*/ 739521 w 745871"/>
              <a:gd name="connsiteY2" fmla="*/ 6350 h 3727069"/>
              <a:gd name="connsiteX3" fmla="*/ 6350 w 745871"/>
              <a:gd name="connsiteY3" fmla="*/ 6350 h 3727069"/>
              <a:gd name="connsiteX4" fmla="*/ 6350 w 745871"/>
              <a:gd name="connsiteY4" fmla="*/ 3720719 h 3727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5871" h="3727069">
                <a:moveTo>
                  <a:pt x="6350" y="3720719"/>
                </a:moveTo>
                <a:lnTo>
                  <a:pt x="739521" y="3720719"/>
                </a:lnTo>
                <a:lnTo>
                  <a:pt x="739521" y="6350"/>
                </a:lnTo>
                <a:lnTo>
                  <a:pt x="6350" y="6350"/>
                </a:lnTo>
                <a:lnTo>
                  <a:pt x="6350" y="372071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440545" y="865506"/>
            <a:ext cx="733933" cy="22225"/>
          </a:xfrm>
          <a:custGeom>
            <a:avLst/>
            <a:gdLst>
              <a:gd name="connsiteX0" fmla="*/ 6350 w 733933"/>
              <a:gd name="connsiteY0" fmla="*/ 6350 h 22225"/>
              <a:gd name="connsiteX1" fmla="*/ 727583 w 733933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933" h="22225">
                <a:moveTo>
                  <a:pt x="6350" y="6350"/>
                </a:moveTo>
                <a:lnTo>
                  <a:pt x="7275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440544" y="1521842"/>
            <a:ext cx="730884" cy="22225"/>
          </a:xfrm>
          <a:custGeom>
            <a:avLst/>
            <a:gdLst>
              <a:gd name="connsiteX0" fmla="*/ 6350 w 730884"/>
              <a:gd name="connsiteY0" fmla="*/ 6350 h 22225"/>
              <a:gd name="connsiteX1" fmla="*/ 724535 w 730884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884" h="22225">
                <a:moveTo>
                  <a:pt x="6350" y="6350"/>
                </a:moveTo>
                <a:lnTo>
                  <a:pt x="7245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440545" y="1202183"/>
            <a:ext cx="733933" cy="22225"/>
          </a:xfrm>
          <a:custGeom>
            <a:avLst/>
            <a:gdLst>
              <a:gd name="connsiteX0" fmla="*/ 6350 w 733933"/>
              <a:gd name="connsiteY0" fmla="*/ 6350 h 22225"/>
              <a:gd name="connsiteX1" fmla="*/ 727583 w 733933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933" h="22225">
                <a:moveTo>
                  <a:pt x="6350" y="6350"/>
                </a:moveTo>
                <a:lnTo>
                  <a:pt x="7275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440544" y="1855090"/>
            <a:ext cx="734948" cy="22225"/>
          </a:xfrm>
          <a:custGeom>
            <a:avLst/>
            <a:gdLst>
              <a:gd name="connsiteX0" fmla="*/ 6350 w 734948"/>
              <a:gd name="connsiteY0" fmla="*/ 6350 h 22225"/>
              <a:gd name="connsiteX1" fmla="*/ 728598 w 734948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4948" h="22225">
                <a:moveTo>
                  <a:pt x="6350" y="6350"/>
                </a:moveTo>
                <a:lnTo>
                  <a:pt x="7285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440544" y="3520821"/>
            <a:ext cx="745870" cy="25526"/>
          </a:xfrm>
          <a:custGeom>
            <a:avLst/>
            <a:gdLst>
              <a:gd name="connsiteX0" fmla="*/ 6350 w 745870"/>
              <a:gd name="connsiteY0" fmla="*/ 19176 h 25526"/>
              <a:gd name="connsiteX1" fmla="*/ 739521 w 745870"/>
              <a:gd name="connsiteY1" fmla="*/ 6350 h 25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870" h="25526">
                <a:moveTo>
                  <a:pt x="6350" y="19176"/>
                </a:moveTo>
                <a:lnTo>
                  <a:pt x="7395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440545" y="2192783"/>
            <a:ext cx="737869" cy="22225"/>
          </a:xfrm>
          <a:custGeom>
            <a:avLst/>
            <a:gdLst>
              <a:gd name="connsiteX0" fmla="*/ 6350 w 737869"/>
              <a:gd name="connsiteY0" fmla="*/ 13969 h 22225"/>
              <a:gd name="connsiteX1" fmla="*/ 731520 w 73786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7869" h="22225">
                <a:moveTo>
                  <a:pt x="6350" y="13969"/>
                </a:moveTo>
                <a:lnTo>
                  <a:pt x="7315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440545" y="2508124"/>
            <a:ext cx="752855" cy="22225"/>
          </a:xfrm>
          <a:custGeom>
            <a:avLst/>
            <a:gdLst>
              <a:gd name="connsiteX0" fmla="*/ 6350 w 752855"/>
              <a:gd name="connsiteY0" fmla="*/ 6350 h 22225"/>
              <a:gd name="connsiteX1" fmla="*/ 746506 w 752855"/>
              <a:gd name="connsiteY1" fmla="*/ 1320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855" h="22225">
                <a:moveTo>
                  <a:pt x="6350" y="6350"/>
                </a:moveTo>
                <a:lnTo>
                  <a:pt x="746506" y="132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440544" y="2839721"/>
            <a:ext cx="741806" cy="22225"/>
          </a:xfrm>
          <a:custGeom>
            <a:avLst/>
            <a:gdLst>
              <a:gd name="connsiteX0" fmla="*/ 6350 w 741806"/>
              <a:gd name="connsiteY0" fmla="*/ 6350 h 22225"/>
              <a:gd name="connsiteX1" fmla="*/ 735457 w 741806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1806" h="22225">
                <a:moveTo>
                  <a:pt x="6350" y="6350"/>
                </a:moveTo>
                <a:lnTo>
                  <a:pt x="73545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440544" y="3180715"/>
            <a:ext cx="747776" cy="22225"/>
          </a:xfrm>
          <a:custGeom>
            <a:avLst/>
            <a:gdLst>
              <a:gd name="connsiteX0" fmla="*/ 6350 w 747776"/>
              <a:gd name="connsiteY0" fmla="*/ 6350 h 22225"/>
              <a:gd name="connsiteX1" fmla="*/ 741426 w 747776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7776" h="22225">
                <a:moveTo>
                  <a:pt x="6350" y="6350"/>
                </a:moveTo>
                <a:lnTo>
                  <a:pt x="7414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440544" y="3861054"/>
            <a:ext cx="745870" cy="22225"/>
          </a:xfrm>
          <a:custGeom>
            <a:avLst/>
            <a:gdLst>
              <a:gd name="connsiteX0" fmla="*/ 6350 w 745870"/>
              <a:gd name="connsiteY0" fmla="*/ 6350 h 22225"/>
              <a:gd name="connsiteX1" fmla="*/ 739521 w 74587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870" h="22225">
                <a:moveTo>
                  <a:pt x="6350" y="6350"/>
                </a:moveTo>
                <a:lnTo>
                  <a:pt x="7395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03617" y="1529422"/>
            <a:ext cx="685533" cy="285534"/>
          </a:xfrm>
          <a:custGeom>
            <a:avLst/>
            <a:gdLst>
              <a:gd name="connsiteX0" fmla="*/ 0 w 685533"/>
              <a:gd name="connsiteY0" fmla="*/ 285534 h 285534"/>
              <a:gd name="connsiteX1" fmla="*/ 685533 w 685533"/>
              <a:gd name="connsiteY1" fmla="*/ 285534 h 285534"/>
              <a:gd name="connsiteX2" fmla="*/ 685533 w 685533"/>
              <a:gd name="connsiteY2" fmla="*/ 0 h 285534"/>
              <a:gd name="connsiteX3" fmla="*/ 0 w 685533"/>
              <a:gd name="connsiteY3" fmla="*/ 0 h 285534"/>
              <a:gd name="connsiteX4" fmla="*/ 0 w 685533"/>
              <a:gd name="connsiteY4" fmla="*/ 285534 h 285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33" h="285534">
                <a:moveTo>
                  <a:pt x="0" y="285534"/>
                </a:moveTo>
                <a:lnTo>
                  <a:pt x="685533" y="285534"/>
                </a:lnTo>
                <a:lnTo>
                  <a:pt x="685533" y="0"/>
                </a:lnTo>
                <a:lnTo>
                  <a:pt x="0" y="0"/>
                </a:lnTo>
                <a:lnTo>
                  <a:pt x="0" y="2855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597267" y="1523072"/>
            <a:ext cx="698233" cy="298234"/>
          </a:xfrm>
          <a:custGeom>
            <a:avLst/>
            <a:gdLst>
              <a:gd name="connsiteX0" fmla="*/ 6350 w 698233"/>
              <a:gd name="connsiteY0" fmla="*/ 291884 h 298234"/>
              <a:gd name="connsiteX1" fmla="*/ 691883 w 698233"/>
              <a:gd name="connsiteY1" fmla="*/ 291884 h 298234"/>
              <a:gd name="connsiteX2" fmla="*/ 691883 w 698233"/>
              <a:gd name="connsiteY2" fmla="*/ 6350 h 298234"/>
              <a:gd name="connsiteX3" fmla="*/ 6350 w 698233"/>
              <a:gd name="connsiteY3" fmla="*/ 6350 h 298234"/>
              <a:gd name="connsiteX4" fmla="*/ 6350 w 698233"/>
              <a:gd name="connsiteY4" fmla="*/ 291884 h 298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233" h="298234">
                <a:moveTo>
                  <a:pt x="6350" y="291884"/>
                </a:moveTo>
                <a:lnTo>
                  <a:pt x="691883" y="291884"/>
                </a:lnTo>
                <a:lnTo>
                  <a:pt x="691883" y="6350"/>
                </a:lnTo>
                <a:lnTo>
                  <a:pt x="6350" y="6350"/>
                </a:lnTo>
                <a:lnTo>
                  <a:pt x="6350" y="2918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603617" y="1255243"/>
            <a:ext cx="685533" cy="274091"/>
          </a:xfrm>
          <a:custGeom>
            <a:avLst/>
            <a:gdLst>
              <a:gd name="connsiteX0" fmla="*/ 0 w 685533"/>
              <a:gd name="connsiteY0" fmla="*/ 274091 h 274091"/>
              <a:gd name="connsiteX1" fmla="*/ 685533 w 685533"/>
              <a:gd name="connsiteY1" fmla="*/ 274091 h 274091"/>
              <a:gd name="connsiteX2" fmla="*/ 685533 w 685533"/>
              <a:gd name="connsiteY2" fmla="*/ 0 h 274091"/>
              <a:gd name="connsiteX3" fmla="*/ 0 w 685533"/>
              <a:gd name="connsiteY3" fmla="*/ 0 h 274091"/>
              <a:gd name="connsiteX4" fmla="*/ 0 w 685533"/>
              <a:gd name="connsiteY4" fmla="*/ 274091 h 274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33" h="274091">
                <a:moveTo>
                  <a:pt x="0" y="274091"/>
                </a:moveTo>
                <a:lnTo>
                  <a:pt x="685533" y="274091"/>
                </a:lnTo>
                <a:lnTo>
                  <a:pt x="685533" y="0"/>
                </a:lnTo>
                <a:lnTo>
                  <a:pt x="0" y="0"/>
                </a:lnTo>
                <a:lnTo>
                  <a:pt x="0" y="2740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97267" y="1248893"/>
            <a:ext cx="698233" cy="286791"/>
          </a:xfrm>
          <a:custGeom>
            <a:avLst/>
            <a:gdLst>
              <a:gd name="connsiteX0" fmla="*/ 6350 w 698233"/>
              <a:gd name="connsiteY0" fmla="*/ 280441 h 286791"/>
              <a:gd name="connsiteX1" fmla="*/ 691883 w 698233"/>
              <a:gd name="connsiteY1" fmla="*/ 280441 h 286791"/>
              <a:gd name="connsiteX2" fmla="*/ 691883 w 698233"/>
              <a:gd name="connsiteY2" fmla="*/ 6350 h 286791"/>
              <a:gd name="connsiteX3" fmla="*/ 6350 w 698233"/>
              <a:gd name="connsiteY3" fmla="*/ 6350 h 286791"/>
              <a:gd name="connsiteX4" fmla="*/ 6350 w 698233"/>
              <a:gd name="connsiteY4" fmla="*/ 280441 h 286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233" h="286791">
                <a:moveTo>
                  <a:pt x="6350" y="280441"/>
                </a:moveTo>
                <a:lnTo>
                  <a:pt x="691883" y="280441"/>
                </a:lnTo>
                <a:lnTo>
                  <a:pt x="691883" y="6350"/>
                </a:lnTo>
                <a:lnTo>
                  <a:pt x="6350" y="6350"/>
                </a:lnTo>
                <a:lnTo>
                  <a:pt x="6350" y="2804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575801" y="898526"/>
            <a:ext cx="401637" cy="3292475"/>
          </a:xfrm>
          <a:custGeom>
            <a:avLst/>
            <a:gdLst>
              <a:gd name="connsiteX0" fmla="*/ 0 w 401637"/>
              <a:gd name="connsiteY0" fmla="*/ 3292475 h 3292475"/>
              <a:gd name="connsiteX1" fmla="*/ 401637 w 401637"/>
              <a:gd name="connsiteY1" fmla="*/ 3292475 h 3292475"/>
              <a:gd name="connsiteX2" fmla="*/ 401637 w 401637"/>
              <a:gd name="connsiteY2" fmla="*/ 0 h 3292475"/>
              <a:gd name="connsiteX3" fmla="*/ 0 w 401637"/>
              <a:gd name="connsiteY3" fmla="*/ 0 h 3292475"/>
              <a:gd name="connsiteX4" fmla="*/ 0 w 401637"/>
              <a:gd name="connsiteY4" fmla="*/ 3292475 h 3292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637" h="3292475">
                <a:moveTo>
                  <a:pt x="0" y="3292475"/>
                </a:moveTo>
                <a:lnTo>
                  <a:pt x="401637" y="3292475"/>
                </a:lnTo>
                <a:lnTo>
                  <a:pt x="401637" y="0"/>
                </a:lnTo>
                <a:lnTo>
                  <a:pt x="0" y="0"/>
                </a:lnTo>
                <a:lnTo>
                  <a:pt x="0" y="3292475"/>
                </a:lnTo>
              </a:path>
            </a:pathLst>
          </a:custGeom>
          <a:solidFill>
            <a:srgbClr val="E2E2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800" y="1333500"/>
            <a:ext cx="584200" cy="127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3700" y="520700"/>
            <a:ext cx="1384300" cy="889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1003301"/>
            <a:ext cx="230832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：顺序查找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194800" y="6731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194800" y="1003301"/>
            <a:ext cx="10419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118600" y="1714501"/>
            <a:ext cx="208390" cy="26366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489701" y="1282701"/>
            <a:ext cx="32060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739901" y="1727201"/>
            <a:ext cx="6976269" cy="36625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SequentialSearch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(StaticTable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*Tbl,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K)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Tbl[1]~Tbl[n]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中查找关键字为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的数据元素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Tbl-&gt;Element[0]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建立</a:t>
            </a:r>
            <a:r>
              <a:rPr lang="en-US" altLang="zh-CN" sz="1802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哨兵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Tbl-&gt;Length;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Tbl-&gt;Element[i]!=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i--);</a:t>
            </a:r>
          </a:p>
          <a:p>
            <a:pPr>
              <a:lnSpc>
                <a:spcPts val="22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查找成功返回所在单元下标；不成功返回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0*/</a:t>
            </a:r>
          </a:p>
          <a:p>
            <a:pPr>
              <a:lnSpc>
                <a:spcPts val="21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44500" algn="l"/>
                <a:tab pos="546100" algn="l"/>
                <a:tab pos="2997200" algn="l"/>
                <a:tab pos="6083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顺序查找算法的时间复杂度为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9677400" y="571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K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943101" y="330201"/>
            <a:ext cx="14362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静态查找</a:t>
            </a:r>
          </a:p>
        </p:txBody>
      </p:sp>
    </p:spTree>
    <p:extLst>
      <p:ext uri="{BB962C8B-B14F-4D97-AF65-F5344CB8AC3E}">
        <p14:creationId xmlns:p14="http://schemas.microsoft.com/office/powerpoint/2010/main" val="3882815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8900" y="1574800"/>
            <a:ext cx="2235200" cy="457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546101"/>
            <a:ext cx="460145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：二分查找（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Search)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70100" y="1219201"/>
            <a:ext cx="633506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个数据元素的关键字满足有序（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比如：小到大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87601" y="2146301"/>
            <a:ext cx="589905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并且是连续存放（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数组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），那么可以进行二分查找。</a:t>
            </a:r>
          </a:p>
        </p:txBody>
      </p:sp>
    </p:spTree>
    <p:extLst>
      <p:ext uri="{BB962C8B-B14F-4D97-AF65-F5344CB8AC3E}">
        <p14:creationId xmlns:p14="http://schemas.microsoft.com/office/powerpoint/2010/main" val="851867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15639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94176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72711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50485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28259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0590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99632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34428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69226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0415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26782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31377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647950" y="2005583"/>
            <a:ext cx="6597650" cy="25400"/>
          </a:xfrm>
          <a:custGeom>
            <a:avLst/>
            <a:gdLst>
              <a:gd name="connsiteX0" fmla="*/ 6350 w 6597650"/>
              <a:gd name="connsiteY0" fmla="*/ 6350 h 25400"/>
              <a:gd name="connsiteX1" fmla="*/ 6591300 w 65976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650" h="25400">
                <a:moveTo>
                  <a:pt x="6350" y="6350"/>
                </a:moveTo>
                <a:lnTo>
                  <a:pt x="65913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65430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26550" y="1633602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647950" y="1639951"/>
            <a:ext cx="6597650" cy="25400"/>
          </a:xfrm>
          <a:custGeom>
            <a:avLst/>
            <a:gdLst>
              <a:gd name="connsiteX0" fmla="*/ 6350 w 6597650"/>
              <a:gd name="connsiteY0" fmla="*/ 6350 h 25400"/>
              <a:gd name="connsiteX1" fmla="*/ 6591300 w 65976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650" h="25400">
                <a:moveTo>
                  <a:pt x="6350" y="6350"/>
                </a:moveTo>
                <a:lnTo>
                  <a:pt x="65913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0" y="1943100"/>
            <a:ext cx="736600" cy="1016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006600"/>
            <a:ext cx="749300" cy="9144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400" y="2006600"/>
            <a:ext cx="914400" cy="10033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98500"/>
            <a:ext cx="619720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个数据元素，按关键字由小到大顺序存放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二分查找关健字为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的数据元素过程如下：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882900" y="1689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3528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8354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053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7879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70500" y="1689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7531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119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45300" y="16891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226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378701" y="1689101"/>
            <a:ext cx="18145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368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444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501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8829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036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862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3561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8387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213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8547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4135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946900" y="2057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295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375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3947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77300" y="2057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981200" y="3429000"/>
            <a:ext cx="5626540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mid+1=8,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10: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216900" y="3454400"/>
            <a:ext cx="117981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321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444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981200" y="4406901"/>
            <a:ext cx="72220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mid+1=11,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查找结束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77755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6809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46626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2516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02810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80584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58358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251955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8675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21677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56473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2015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83828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00338" y="2026157"/>
            <a:ext cx="6597713" cy="25400"/>
          </a:xfrm>
          <a:custGeom>
            <a:avLst/>
            <a:gdLst>
              <a:gd name="connsiteX0" fmla="*/ 6350 w 6597713"/>
              <a:gd name="connsiteY0" fmla="*/ 6350 h 25400"/>
              <a:gd name="connsiteX1" fmla="*/ 6591363 w 6597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713" h="25400">
                <a:moveTo>
                  <a:pt x="6350" y="6350"/>
                </a:moveTo>
                <a:lnTo>
                  <a:pt x="6591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06687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79001" y="1654176"/>
            <a:ext cx="25400" cy="391033"/>
          </a:xfrm>
          <a:custGeom>
            <a:avLst/>
            <a:gdLst>
              <a:gd name="connsiteX0" fmla="*/ 6350 w 25400"/>
              <a:gd name="connsiteY0" fmla="*/ 6350 h 391033"/>
              <a:gd name="connsiteX1" fmla="*/ 6350 w 25400"/>
              <a:gd name="connsiteY1" fmla="*/ 384682 h 391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91033">
                <a:moveTo>
                  <a:pt x="6350" y="6350"/>
                </a:moveTo>
                <a:lnTo>
                  <a:pt x="6350" y="3846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00338" y="1660525"/>
            <a:ext cx="6597713" cy="25400"/>
          </a:xfrm>
          <a:custGeom>
            <a:avLst/>
            <a:gdLst>
              <a:gd name="connsiteX0" fmla="*/ 6350 w 6597713"/>
              <a:gd name="connsiteY0" fmla="*/ 6350 h 25400"/>
              <a:gd name="connsiteX1" fmla="*/ 6591363 w 6597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97713" h="25400">
                <a:moveTo>
                  <a:pt x="6350" y="6350"/>
                </a:moveTo>
                <a:lnTo>
                  <a:pt x="6591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4800" y="2082800"/>
            <a:ext cx="736600" cy="1028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0" y="2159000"/>
            <a:ext cx="736600" cy="901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9200" y="2159000"/>
            <a:ext cx="914400" cy="990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800100"/>
            <a:ext cx="58766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仍然以上面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个数据元素构成的有序线性表为例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二分查找关健字为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的数据元素如下：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933700" y="17018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4036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8862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561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387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321300" y="17018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8039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627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96100" y="1701801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226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42201" y="1701801"/>
            <a:ext cx="18145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368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444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501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9337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544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9370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4196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8895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721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9055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4643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997700" y="20701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930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883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4455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928100" y="20701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286000" y="3352801"/>
            <a:ext cx="464870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(1+13)/2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7: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886700" y="3390901"/>
            <a:ext cx="10002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286000" y="3911601"/>
            <a:ext cx="6910546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(1+6)/2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mid+1=4,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(4+6)/2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(4+4)/2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查找失败，结束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06609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431801"/>
            <a:ext cx="5580887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  <a:tab pos="482600" algn="l"/>
              </a:tabLst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二分查找算法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BinarySearch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StaticTable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K)</a:t>
            </a:r>
          </a:p>
          <a:p>
            <a:pPr>
              <a:lnSpc>
                <a:spcPts val="21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在表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Tbl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中查找关键字为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的数据元素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286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NoFound=-1;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52700" y="2235201"/>
            <a:ext cx="2237792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Tbl-&gt;Length;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(left+right)/2;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092700" y="2197101"/>
            <a:ext cx="2244204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初始左边界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初始右边界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计算中间元素坐标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06701" y="3568701"/>
            <a:ext cx="269304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Tbl-&gt;Element[mid])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59501" y="3568701"/>
            <a:ext cx="13882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mid-1;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61301" y="3530601"/>
            <a:ext cx="15132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调整右边界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06700" y="3835401"/>
            <a:ext cx="45012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Tbl-&gt;Element[mid])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mid+1;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50201" y="3810001"/>
            <a:ext cx="15132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调整左边界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52700" y="4140200"/>
            <a:ext cx="194508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NotFound;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029201" y="4102100"/>
            <a:ext cx="359072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查找成功，返回数据元素的下标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查找不成功，返回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-1*/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73301" y="4953000"/>
            <a:ext cx="5346015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二分查找算法具有对数的时间复杂度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O(logN)</a:t>
            </a:r>
          </a:p>
        </p:txBody>
      </p:sp>
    </p:spTree>
    <p:extLst>
      <p:ext uri="{BB962C8B-B14F-4D97-AF65-F5344CB8AC3E}">
        <p14:creationId xmlns:p14="http://schemas.microsoft.com/office/powerpoint/2010/main" val="3207812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98725" y="2246376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29"/>
                  <a:pt x="125755" y="6350"/>
                  <a:pt x="273050" y="6350"/>
                </a:cubicBezTo>
                <a:cubicBezTo>
                  <a:pt x="420369" y="6350"/>
                  <a:pt x="539750" y="125729"/>
                  <a:pt x="539750" y="273050"/>
                </a:cubicBezTo>
                <a:cubicBezTo>
                  <a:pt x="539750" y="420242"/>
                  <a:pt x="420369" y="539750"/>
                  <a:pt x="273050" y="539750"/>
                </a:cubicBezTo>
                <a:cubicBezTo>
                  <a:pt x="125755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403725" y="2247900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29"/>
                  <a:pt x="125729" y="6350"/>
                  <a:pt x="273050" y="6350"/>
                </a:cubicBezTo>
                <a:cubicBezTo>
                  <a:pt x="420370" y="6350"/>
                  <a:pt x="539750" y="125729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59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30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3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653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55" y="6350"/>
                  <a:pt x="273050" y="6350"/>
                </a:cubicBezTo>
                <a:cubicBezTo>
                  <a:pt x="420344" y="6350"/>
                  <a:pt x="539750" y="125857"/>
                  <a:pt x="539750" y="273050"/>
                </a:cubicBezTo>
                <a:cubicBezTo>
                  <a:pt x="539750" y="420370"/>
                  <a:pt x="420344" y="539750"/>
                  <a:pt x="273050" y="539750"/>
                </a:cubicBezTo>
                <a:cubicBezTo>
                  <a:pt x="125755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70325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4131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89325" y="1382775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730"/>
                  <a:pt x="125729" y="6350"/>
                  <a:pt x="273050" y="6350"/>
                </a:cubicBezTo>
                <a:cubicBezTo>
                  <a:pt x="420370" y="6350"/>
                  <a:pt x="539750" y="125730"/>
                  <a:pt x="539750" y="273050"/>
                </a:cubicBezTo>
                <a:cubicBezTo>
                  <a:pt x="539750" y="420243"/>
                  <a:pt x="420370" y="539750"/>
                  <a:pt x="273050" y="539750"/>
                </a:cubicBezTo>
                <a:cubicBezTo>
                  <a:pt x="125729" y="539750"/>
                  <a:pt x="6350" y="420243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59401" y="32368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242" y="6350"/>
                  <a:pt x="539750" y="125857"/>
                  <a:pt x="539750" y="273050"/>
                </a:cubicBezTo>
                <a:cubicBezTo>
                  <a:pt x="539750" y="420370"/>
                  <a:pt x="420242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20938" y="4303648"/>
            <a:ext cx="546163" cy="546100"/>
          </a:xfrm>
          <a:custGeom>
            <a:avLst/>
            <a:gdLst>
              <a:gd name="connsiteX0" fmla="*/ 6350 w 546163"/>
              <a:gd name="connsiteY0" fmla="*/ 273050 h 546100"/>
              <a:gd name="connsiteX1" fmla="*/ 273050 w 546163"/>
              <a:gd name="connsiteY1" fmla="*/ 6350 h 546100"/>
              <a:gd name="connsiteX2" fmla="*/ 539813 w 546163"/>
              <a:gd name="connsiteY2" fmla="*/ 273050 h 546100"/>
              <a:gd name="connsiteX3" fmla="*/ 273050 w 546163"/>
              <a:gd name="connsiteY3" fmla="*/ 539750 h 546100"/>
              <a:gd name="connsiteX4" fmla="*/ 6350 w 546163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63" h="546100">
                <a:moveTo>
                  <a:pt x="6350" y="273050"/>
                </a:moveTo>
                <a:cubicBezTo>
                  <a:pt x="6350" y="125857"/>
                  <a:pt x="125755" y="6350"/>
                  <a:pt x="273050" y="6350"/>
                </a:cubicBezTo>
                <a:cubicBezTo>
                  <a:pt x="420306" y="6350"/>
                  <a:pt x="539813" y="125857"/>
                  <a:pt x="539813" y="273050"/>
                </a:cubicBezTo>
                <a:cubicBezTo>
                  <a:pt x="539813" y="420370"/>
                  <a:pt x="420306" y="539750"/>
                  <a:pt x="273050" y="539750"/>
                </a:cubicBezTo>
                <a:cubicBezTo>
                  <a:pt x="125755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3943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03725" y="4303648"/>
            <a:ext cx="546100" cy="546100"/>
          </a:xfrm>
          <a:custGeom>
            <a:avLst/>
            <a:gdLst>
              <a:gd name="connsiteX0" fmla="*/ 6350 w 546100"/>
              <a:gd name="connsiteY0" fmla="*/ 273050 h 546100"/>
              <a:gd name="connsiteX1" fmla="*/ 273050 w 546100"/>
              <a:gd name="connsiteY1" fmla="*/ 6350 h 546100"/>
              <a:gd name="connsiteX2" fmla="*/ 539750 w 546100"/>
              <a:gd name="connsiteY2" fmla="*/ 273050 h 546100"/>
              <a:gd name="connsiteX3" fmla="*/ 273050 w 546100"/>
              <a:gd name="connsiteY3" fmla="*/ 539750 h 546100"/>
              <a:gd name="connsiteX4" fmla="*/ 6350 w 5461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6350" y="273050"/>
                </a:moveTo>
                <a:cubicBezTo>
                  <a:pt x="6350" y="125857"/>
                  <a:pt x="125729" y="6350"/>
                  <a:pt x="273050" y="6350"/>
                </a:cubicBezTo>
                <a:cubicBezTo>
                  <a:pt x="420370" y="6350"/>
                  <a:pt x="539750" y="125857"/>
                  <a:pt x="539750" y="273050"/>
                </a:cubicBezTo>
                <a:cubicBezTo>
                  <a:pt x="539750" y="420370"/>
                  <a:pt x="420370" y="539750"/>
                  <a:pt x="273050" y="539750"/>
                </a:cubicBezTo>
                <a:cubicBezTo>
                  <a:pt x="125729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00" y="2692400"/>
            <a:ext cx="381000" cy="558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683000"/>
            <a:ext cx="292100" cy="6350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46400" y="1828800"/>
            <a:ext cx="647700" cy="508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2692400"/>
            <a:ext cx="292100" cy="5588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3600" y="3683000"/>
            <a:ext cx="304800" cy="635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37000" y="1828800"/>
            <a:ext cx="558800" cy="520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27500" y="2692400"/>
            <a:ext cx="381000" cy="5588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18000" y="3683000"/>
            <a:ext cx="368300" cy="635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51400" y="2692400"/>
            <a:ext cx="292100" cy="5588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08600" y="3683000"/>
            <a:ext cx="368300" cy="635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70300" y="15494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705100" y="2425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1844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623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114800" y="3429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48200" y="2438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06800" y="4521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991100" y="34290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28900" y="4508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562601" y="4508501"/>
            <a:ext cx="2180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10100" y="4508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410201" y="1600200"/>
            <a:ext cx="4345741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为该结点所在的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查找成功时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查找次数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不会超过判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92800" y="2438400"/>
            <a:ext cx="3513782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69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深度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个结点的判定树的深度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362700" y="3289301"/>
            <a:ext cx="132087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[log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n]+1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044700" y="635000"/>
            <a:ext cx="802623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3655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个元素的二分查找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判定树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365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判定树上每个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需要的查找次数刚好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413501" y="3949701"/>
            <a:ext cx="364869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(4*4+4*3+2*2+1)/11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794501" y="48514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二分查找的启示？</a:t>
            </a:r>
          </a:p>
        </p:txBody>
      </p:sp>
    </p:spTree>
    <p:extLst>
      <p:ext uri="{BB962C8B-B14F-4D97-AF65-F5344CB8AC3E}">
        <p14:creationId xmlns:p14="http://schemas.microsoft.com/office/powerpoint/2010/main" val="13059889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604000" y="3262249"/>
            <a:ext cx="366648" cy="343661"/>
          </a:xfrm>
          <a:custGeom>
            <a:avLst/>
            <a:gdLst>
              <a:gd name="connsiteX0" fmla="*/ 0 w 366648"/>
              <a:gd name="connsiteY0" fmla="*/ 171830 h 343661"/>
              <a:gd name="connsiteX1" fmla="*/ 183388 w 366648"/>
              <a:gd name="connsiteY1" fmla="*/ 0 h 343661"/>
              <a:gd name="connsiteX2" fmla="*/ 366648 w 366648"/>
              <a:gd name="connsiteY2" fmla="*/ 171830 h 343661"/>
              <a:gd name="connsiteX3" fmla="*/ 183388 w 366648"/>
              <a:gd name="connsiteY3" fmla="*/ 343661 h 343661"/>
              <a:gd name="connsiteX4" fmla="*/ 0 w 366648"/>
              <a:gd name="connsiteY4" fmla="*/ 171830 h 343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648" h="343661">
                <a:moveTo>
                  <a:pt x="0" y="171830"/>
                </a:moveTo>
                <a:cubicBezTo>
                  <a:pt x="0" y="76961"/>
                  <a:pt x="82041" y="0"/>
                  <a:pt x="183388" y="0"/>
                </a:cubicBezTo>
                <a:cubicBezTo>
                  <a:pt x="284607" y="0"/>
                  <a:pt x="366648" y="76961"/>
                  <a:pt x="366648" y="171830"/>
                </a:cubicBezTo>
                <a:cubicBezTo>
                  <a:pt x="366648" y="266700"/>
                  <a:pt x="284607" y="343661"/>
                  <a:pt x="183388" y="343661"/>
                </a:cubicBezTo>
                <a:cubicBezTo>
                  <a:pt x="82041" y="343661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97650" y="3255899"/>
            <a:ext cx="379348" cy="356361"/>
          </a:xfrm>
          <a:custGeom>
            <a:avLst/>
            <a:gdLst>
              <a:gd name="connsiteX0" fmla="*/ 6350 w 379348"/>
              <a:gd name="connsiteY0" fmla="*/ 178180 h 356361"/>
              <a:gd name="connsiteX1" fmla="*/ 189738 w 379348"/>
              <a:gd name="connsiteY1" fmla="*/ 6350 h 356361"/>
              <a:gd name="connsiteX2" fmla="*/ 372998 w 379348"/>
              <a:gd name="connsiteY2" fmla="*/ 178180 h 356361"/>
              <a:gd name="connsiteX3" fmla="*/ 189738 w 379348"/>
              <a:gd name="connsiteY3" fmla="*/ 350011 h 356361"/>
              <a:gd name="connsiteX4" fmla="*/ 6350 w 379348"/>
              <a:gd name="connsiteY4" fmla="*/ 178180 h 356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348" h="356361">
                <a:moveTo>
                  <a:pt x="6350" y="178180"/>
                </a:moveTo>
                <a:cubicBezTo>
                  <a:pt x="6350" y="83311"/>
                  <a:pt x="88391" y="6350"/>
                  <a:pt x="189738" y="6350"/>
                </a:cubicBezTo>
                <a:cubicBezTo>
                  <a:pt x="290957" y="6350"/>
                  <a:pt x="372998" y="83311"/>
                  <a:pt x="372998" y="178180"/>
                </a:cubicBezTo>
                <a:cubicBezTo>
                  <a:pt x="372998" y="273050"/>
                  <a:pt x="290957" y="350011"/>
                  <a:pt x="189738" y="350011"/>
                </a:cubicBezTo>
                <a:cubicBezTo>
                  <a:pt x="88391" y="350011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27876" y="3918839"/>
            <a:ext cx="366648" cy="343534"/>
          </a:xfrm>
          <a:custGeom>
            <a:avLst/>
            <a:gdLst>
              <a:gd name="connsiteX0" fmla="*/ 0 w 366648"/>
              <a:gd name="connsiteY0" fmla="*/ 171830 h 343534"/>
              <a:gd name="connsiteX1" fmla="*/ 183260 w 366648"/>
              <a:gd name="connsiteY1" fmla="*/ 0 h 343534"/>
              <a:gd name="connsiteX2" fmla="*/ 366648 w 366648"/>
              <a:gd name="connsiteY2" fmla="*/ 171830 h 343534"/>
              <a:gd name="connsiteX3" fmla="*/ 183260 w 366648"/>
              <a:gd name="connsiteY3" fmla="*/ 343534 h 343534"/>
              <a:gd name="connsiteX4" fmla="*/ 0 w 366648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648" h="343534">
                <a:moveTo>
                  <a:pt x="0" y="171830"/>
                </a:moveTo>
                <a:cubicBezTo>
                  <a:pt x="0" y="76961"/>
                  <a:pt x="82041" y="0"/>
                  <a:pt x="183260" y="0"/>
                </a:cubicBezTo>
                <a:cubicBezTo>
                  <a:pt x="284607" y="0"/>
                  <a:pt x="366648" y="76961"/>
                  <a:pt x="366648" y="171830"/>
                </a:cubicBezTo>
                <a:cubicBezTo>
                  <a:pt x="366648" y="266700"/>
                  <a:pt x="284607" y="343534"/>
                  <a:pt x="183260" y="343534"/>
                </a:cubicBezTo>
                <a:cubicBezTo>
                  <a:pt x="82041" y="343534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21526" y="3912489"/>
            <a:ext cx="379348" cy="356234"/>
          </a:xfrm>
          <a:custGeom>
            <a:avLst/>
            <a:gdLst>
              <a:gd name="connsiteX0" fmla="*/ 6350 w 379348"/>
              <a:gd name="connsiteY0" fmla="*/ 178180 h 356234"/>
              <a:gd name="connsiteX1" fmla="*/ 189610 w 379348"/>
              <a:gd name="connsiteY1" fmla="*/ 6350 h 356234"/>
              <a:gd name="connsiteX2" fmla="*/ 372998 w 379348"/>
              <a:gd name="connsiteY2" fmla="*/ 178180 h 356234"/>
              <a:gd name="connsiteX3" fmla="*/ 189610 w 379348"/>
              <a:gd name="connsiteY3" fmla="*/ 349884 h 356234"/>
              <a:gd name="connsiteX4" fmla="*/ 6350 w 379348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348" h="356234">
                <a:moveTo>
                  <a:pt x="6350" y="178180"/>
                </a:moveTo>
                <a:cubicBezTo>
                  <a:pt x="6350" y="83311"/>
                  <a:pt x="88391" y="6350"/>
                  <a:pt x="189610" y="6350"/>
                </a:cubicBezTo>
                <a:cubicBezTo>
                  <a:pt x="290957" y="6350"/>
                  <a:pt x="372998" y="83311"/>
                  <a:pt x="372998" y="178180"/>
                </a:cubicBezTo>
                <a:cubicBezTo>
                  <a:pt x="372998" y="273050"/>
                  <a:pt x="290957" y="349884"/>
                  <a:pt x="189610" y="349884"/>
                </a:cubicBezTo>
                <a:cubicBezTo>
                  <a:pt x="88391" y="349884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797422" y="3585591"/>
            <a:ext cx="22225" cy="334009"/>
          </a:xfrm>
          <a:custGeom>
            <a:avLst/>
            <a:gdLst>
              <a:gd name="connsiteX0" fmla="*/ 6350 w 22225"/>
              <a:gd name="connsiteY0" fmla="*/ 6350 h 334009"/>
              <a:gd name="connsiteX1" fmla="*/ 6350 w 22225"/>
              <a:gd name="connsiteY1" fmla="*/ 327660 h 334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009">
                <a:moveTo>
                  <a:pt x="6350" y="6350"/>
                </a:moveTo>
                <a:lnTo>
                  <a:pt x="6350" y="32766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684518" y="3350832"/>
            <a:ext cx="202717" cy="158305"/>
          </a:xfrm>
          <a:custGeom>
            <a:avLst/>
            <a:gdLst>
              <a:gd name="connsiteX0" fmla="*/ 0 w 202717"/>
              <a:gd name="connsiteY0" fmla="*/ 158305 h 158305"/>
              <a:gd name="connsiteX1" fmla="*/ 202717 w 202717"/>
              <a:gd name="connsiteY1" fmla="*/ 158305 h 158305"/>
              <a:gd name="connsiteX2" fmla="*/ 202717 w 202717"/>
              <a:gd name="connsiteY2" fmla="*/ 0 h 158305"/>
              <a:gd name="connsiteX3" fmla="*/ 0 w 202717"/>
              <a:gd name="connsiteY3" fmla="*/ 0 h 158305"/>
              <a:gd name="connsiteX4" fmla="*/ 0 w 202717"/>
              <a:gd name="connsiteY4" fmla="*/ 158305 h 158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717" h="158305">
                <a:moveTo>
                  <a:pt x="0" y="158305"/>
                </a:moveTo>
                <a:lnTo>
                  <a:pt x="202717" y="158305"/>
                </a:lnTo>
                <a:lnTo>
                  <a:pt x="202717" y="0"/>
                </a:lnTo>
                <a:lnTo>
                  <a:pt x="0" y="0"/>
                </a:lnTo>
                <a:lnTo>
                  <a:pt x="0" y="1583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14364" y="4021265"/>
            <a:ext cx="202717" cy="158305"/>
          </a:xfrm>
          <a:custGeom>
            <a:avLst/>
            <a:gdLst>
              <a:gd name="connsiteX0" fmla="*/ 0 w 202717"/>
              <a:gd name="connsiteY0" fmla="*/ 158305 h 158305"/>
              <a:gd name="connsiteX1" fmla="*/ 202717 w 202717"/>
              <a:gd name="connsiteY1" fmla="*/ 158305 h 158305"/>
              <a:gd name="connsiteX2" fmla="*/ 202717 w 202717"/>
              <a:gd name="connsiteY2" fmla="*/ 0 h 158305"/>
              <a:gd name="connsiteX3" fmla="*/ 0 w 202717"/>
              <a:gd name="connsiteY3" fmla="*/ 0 h 158305"/>
              <a:gd name="connsiteX4" fmla="*/ 0 w 202717"/>
              <a:gd name="connsiteY4" fmla="*/ 158305 h 158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717" h="158305">
                <a:moveTo>
                  <a:pt x="0" y="158305"/>
                </a:moveTo>
                <a:lnTo>
                  <a:pt x="202717" y="158305"/>
                </a:lnTo>
                <a:lnTo>
                  <a:pt x="202717" y="0"/>
                </a:lnTo>
                <a:lnTo>
                  <a:pt x="0" y="0"/>
                </a:lnTo>
                <a:lnTo>
                  <a:pt x="0" y="1583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65318" y="3262249"/>
            <a:ext cx="366903" cy="343661"/>
          </a:xfrm>
          <a:custGeom>
            <a:avLst/>
            <a:gdLst>
              <a:gd name="connsiteX0" fmla="*/ 0 w 366903"/>
              <a:gd name="connsiteY0" fmla="*/ 171830 h 343661"/>
              <a:gd name="connsiteX1" fmla="*/ 183515 w 366903"/>
              <a:gd name="connsiteY1" fmla="*/ 0 h 343661"/>
              <a:gd name="connsiteX2" fmla="*/ 366903 w 366903"/>
              <a:gd name="connsiteY2" fmla="*/ 171830 h 343661"/>
              <a:gd name="connsiteX3" fmla="*/ 183515 w 366903"/>
              <a:gd name="connsiteY3" fmla="*/ 343661 h 343661"/>
              <a:gd name="connsiteX4" fmla="*/ 0 w 366903"/>
              <a:gd name="connsiteY4" fmla="*/ 171830 h 343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661">
                <a:moveTo>
                  <a:pt x="0" y="171830"/>
                </a:moveTo>
                <a:cubicBezTo>
                  <a:pt x="0" y="76961"/>
                  <a:pt x="82169" y="0"/>
                  <a:pt x="183515" y="0"/>
                </a:cubicBezTo>
                <a:cubicBezTo>
                  <a:pt x="284860" y="0"/>
                  <a:pt x="366903" y="76961"/>
                  <a:pt x="366903" y="171830"/>
                </a:cubicBezTo>
                <a:cubicBezTo>
                  <a:pt x="366903" y="266700"/>
                  <a:pt x="284860" y="343661"/>
                  <a:pt x="183515" y="343661"/>
                </a:cubicBezTo>
                <a:cubicBezTo>
                  <a:pt x="82169" y="343661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58968" y="3255899"/>
            <a:ext cx="379603" cy="356361"/>
          </a:xfrm>
          <a:custGeom>
            <a:avLst/>
            <a:gdLst>
              <a:gd name="connsiteX0" fmla="*/ 6350 w 379603"/>
              <a:gd name="connsiteY0" fmla="*/ 178180 h 356361"/>
              <a:gd name="connsiteX1" fmla="*/ 189865 w 379603"/>
              <a:gd name="connsiteY1" fmla="*/ 6350 h 356361"/>
              <a:gd name="connsiteX2" fmla="*/ 373253 w 379603"/>
              <a:gd name="connsiteY2" fmla="*/ 178180 h 356361"/>
              <a:gd name="connsiteX3" fmla="*/ 189865 w 379603"/>
              <a:gd name="connsiteY3" fmla="*/ 350011 h 356361"/>
              <a:gd name="connsiteX4" fmla="*/ 6350 w 379603"/>
              <a:gd name="connsiteY4" fmla="*/ 178180 h 356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361">
                <a:moveTo>
                  <a:pt x="6350" y="178180"/>
                </a:moveTo>
                <a:cubicBezTo>
                  <a:pt x="6350" y="83311"/>
                  <a:pt x="88519" y="6350"/>
                  <a:pt x="189865" y="6350"/>
                </a:cubicBezTo>
                <a:cubicBezTo>
                  <a:pt x="291210" y="6350"/>
                  <a:pt x="373253" y="83311"/>
                  <a:pt x="373253" y="178180"/>
                </a:cubicBezTo>
                <a:cubicBezTo>
                  <a:pt x="373253" y="273050"/>
                  <a:pt x="291210" y="350011"/>
                  <a:pt x="189865" y="350011"/>
                </a:cubicBezTo>
                <a:cubicBezTo>
                  <a:pt x="88519" y="350011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37151" y="3843273"/>
            <a:ext cx="366903" cy="343534"/>
          </a:xfrm>
          <a:custGeom>
            <a:avLst/>
            <a:gdLst>
              <a:gd name="connsiteX0" fmla="*/ 0 w 366903"/>
              <a:gd name="connsiteY0" fmla="*/ 171830 h 343534"/>
              <a:gd name="connsiteX1" fmla="*/ 183515 w 366903"/>
              <a:gd name="connsiteY1" fmla="*/ 0 h 343534"/>
              <a:gd name="connsiteX2" fmla="*/ 366903 w 366903"/>
              <a:gd name="connsiteY2" fmla="*/ 171830 h 343534"/>
              <a:gd name="connsiteX3" fmla="*/ 183515 w 366903"/>
              <a:gd name="connsiteY3" fmla="*/ 343535 h 343534"/>
              <a:gd name="connsiteX4" fmla="*/ 0 w 366903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534">
                <a:moveTo>
                  <a:pt x="0" y="171830"/>
                </a:moveTo>
                <a:cubicBezTo>
                  <a:pt x="0" y="76961"/>
                  <a:pt x="82169" y="0"/>
                  <a:pt x="183515" y="0"/>
                </a:cubicBezTo>
                <a:cubicBezTo>
                  <a:pt x="284860" y="0"/>
                  <a:pt x="366903" y="76961"/>
                  <a:pt x="366903" y="171830"/>
                </a:cubicBezTo>
                <a:cubicBezTo>
                  <a:pt x="366903" y="266700"/>
                  <a:pt x="284860" y="343535"/>
                  <a:pt x="183515" y="343535"/>
                </a:cubicBezTo>
                <a:cubicBezTo>
                  <a:pt x="82169" y="343535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30801" y="3836923"/>
            <a:ext cx="379603" cy="356234"/>
          </a:xfrm>
          <a:custGeom>
            <a:avLst/>
            <a:gdLst>
              <a:gd name="connsiteX0" fmla="*/ 6350 w 379603"/>
              <a:gd name="connsiteY0" fmla="*/ 178180 h 356234"/>
              <a:gd name="connsiteX1" fmla="*/ 189865 w 379603"/>
              <a:gd name="connsiteY1" fmla="*/ 6350 h 356234"/>
              <a:gd name="connsiteX2" fmla="*/ 373253 w 379603"/>
              <a:gd name="connsiteY2" fmla="*/ 178180 h 356234"/>
              <a:gd name="connsiteX3" fmla="*/ 189865 w 379603"/>
              <a:gd name="connsiteY3" fmla="*/ 349885 h 356234"/>
              <a:gd name="connsiteX4" fmla="*/ 6350 w 379603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234">
                <a:moveTo>
                  <a:pt x="6350" y="178180"/>
                </a:moveTo>
                <a:cubicBezTo>
                  <a:pt x="6350" y="83311"/>
                  <a:pt x="88519" y="6350"/>
                  <a:pt x="189865" y="6350"/>
                </a:cubicBezTo>
                <a:cubicBezTo>
                  <a:pt x="291210" y="6350"/>
                  <a:pt x="373253" y="83311"/>
                  <a:pt x="373253" y="178180"/>
                </a:cubicBezTo>
                <a:cubicBezTo>
                  <a:pt x="373253" y="273050"/>
                  <a:pt x="291210" y="349885"/>
                  <a:pt x="189865" y="349885"/>
                </a:cubicBezTo>
                <a:cubicBezTo>
                  <a:pt x="88519" y="349885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18937" y="3843273"/>
            <a:ext cx="366903" cy="343534"/>
          </a:xfrm>
          <a:custGeom>
            <a:avLst/>
            <a:gdLst>
              <a:gd name="connsiteX0" fmla="*/ 0 w 366903"/>
              <a:gd name="connsiteY0" fmla="*/ 171830 h 343534"/>
              <a:gd name="connsiteX1" fmla="*/ 183388 w 366903"/>
              <a:gd name="connsiteY1" fmla="*/ 0 h 343534"/>
              <a:gd name="connsiteX2" fmla="*/ 366903 w 366903"/>
              <a:gd name="connsiteY2" fmla="*/ 171830 h 343534"/>
              <a:gd name="connsiteX3" fmla="*/ 183388 w 366903"/>
              <a:gd name="connsiteY3" fmla="*/ 343535 h 343534"/>
              <a:gd name="connsiteX4" fmla="*/ 0 w 366903"/>
              <a:gd name="connsiteY4" fmla="*/ 171830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534">
                <a:moveTo>
                  <a:pt x="0" y="171830"/>
                </a:moveTo>
                <a:cubicBezTo>
                  <a:pt x="0" y="76961"/>
                  <a:pt x="82041" y="0"/>
                  <a:pt x="183388" y="0"/>
                </a:cubicBezTo>
                <a:cubicBezTo>
                  <a:pt x="284734" y="0"/>
                  <a:pt x="366903" y="76961"/>
                  <a:pt x="366903" y="171830"/>
                </a:cubicBezTo>
                <a:cubicBezTo>
                  <a:pt x="366903" y="266700"/>
                  <a:pt x="284734" y="343535"/>
                  <a:pt x="183388" y="343535"/>
                </a:cubicBezTo>
                <a:cubicBezTo>
                  <a:pt x="82041" y="343535"/>
                  <a:pt x="0" y="266700"/>
                  <a:pt x="0" y="1718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12587" y="3836923"/>
            <a:ext cx="379603" cy="356234"/>
          </a:xfrm>
          <a:custGeom>
            <a:avLst/>
            <a:gdLst>
              <a:gd name="connsiteX0" fmla="*/ 6350 w 379603"/>
              <a:gd name="connsiteY0" fmla="*/ 178180 h 356234"/>
              <a:gd name="connsiteX1" fmla="*/ 189738 w 379603"/>
              <a:gd name="connsiteY1" fmla="*/ 6350 h 356234"/>
              <a:gd name="connsiteX2" fmla="*/ 373253 w 379603"/>
              <a:gd name="connsiteY2" fmla="*/ 178180 h 356234"/>
              <a:gd name="connsiteX3" fmla="*/ 189738 w 379603"/>
              <a:gd name="connsiteY3" fmla="*/ 349885 h 356234"/>
              <a:gd name="connsiteX4" fmla="*/ 6350 w 379603"/>
              <a:gd name="connsiteY4" fmla="*/ 178180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6234">
                <a:moveTo>
                  <a:pt x="6350" y="178180"/>
                </a:moveTo>
                <a:cubicBezTo>
                  <a:pt x="6350" y="83311"/>
                  <a:pt x="88391" y="6350"/>
                  <a:pt x="189738" y="6350"/>
                </a:cubicBezTo>
                <a:cubicBezTo>
                  <a:pt x="291084" y="6350"/>
                  <a:pt x="373253" y="83311"/>
                  <a:pt x="373253" y="178180"/>
                </a:cubicBezTo>
                <a:cubicBezTo>
                  <a:pt x="373253" y="273050"/>
                  <a:pt x="291084" y="349885"/>
                  <a:pt x="189738" y="349885"/>
                </a:cubicBezTo>
                <a:cubicBezTo>
                  <a:pt x="88391" y="349885"/>
                  <a:pt x="6350" y="273050"/>
                  <a:pt x="6350" y="1781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733797" y="4463415"/>
            <a:ext cx="367029" cy="343534"/>
          </a:xfrm>
          <a:custGeom>
            <a:avLst/>
            <a:gdLst>
              <a:gd name="connsiteX0" fmla="*/ 0 w 367029"/>
              <a:gd name="connsiteY0" fmla="*/ 171703 h 343534"/>
              <a:gd name="connsiteX1" fmla="*/ 183514 w 367029"/>
              <a:gd name="connsiteY1" fmla="*/ 0 h 343534"/>
              <a:gd name="connsiteX2" fmla="*/ 367029 w 367029"/>
              <a:gd name="connsiteY2" fmla="*/ 171703 h 343534"/>
              <a:gd name="connsiteX3" fmla="*/ 183514 w 367029"/>
              <a:gd name="connsiteY3" fmla="*/ 343534 h 343534"/>
              <a:gd name="connsiteX4" fmla="*/ 0 w 367029"/>
              <a:gd name="connsiteY4" fmla="*/ 171703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029" h="343534">
                <a:moveTo>
                  <a:pt x="0" y="171703"/>
                </a:moveTo>
                <a:cubicBezTo>
                  <a:pt x="0" y="76834"/>
                  <a:pt x="82169" y="0"/>
                  <a:pt x="183514" y="0"/>
                </a:cubicBezTo>
                <a:cubicBezTo>
                  <a:pt x="284860" y="0"/>
                  <a:pt x="367029" y="76834"/>
                  <a:pt x="367029" y="171703"/>
                </a:cubicBezTo>
                <a:cubicBezTo>
                  <a:pt x="367029" y="266572"/>
                  <a:pt x="284860" y="343534"/>
                  <a:pt x="183514" y="343534"/>
                </a:cubicBezTo>
                <a:cubicBezTo>
                  <a:pt x="82169" y="343534"/>
                  <a:pt x="0" y="266572"/>
                  <a:pt x="0" y="171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727447" y="4457065"/>
            <a:ext cx="379729" cy="356234"/>
          </a:xfrm>
          <a:custGeom>
            <a:avLst/>
            <a:gdLst>
              <a:gd name="connsiteX0" fmla="*/ 6350 w 379729"/>
              <a:gd name="connsiteY0" fmla="*/ 178053 h 356234"/>
              <a:gd name="connsiteX1" fmla="*/ 189864 w 379729"/>
              <a:gd name="connsiteY1" fmla="*/ 6350 h 356234"/>
              <a:gd name="connsiteX2" fmla="*/ 373379 w 379729"/>
              <a:gd name="connsiteY2" fmla="*/ 178053 h 356234"/>
              <a:gd name="connsiteX3" fmla="*/ 189864 w 379729"/>
              <a:gd name="connsiteY3" fmla="*/ 349884 h 356234"/>
              <a:gd name="connsiteX4" fmla="*/ 6350 w 379729"/>
              <a:gd name="connsiteY4" fmla="*/ 178053 h 356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729" h="356234">
                <a:moveTo>
                  <a:pt x="6350" y="178053"/>
                </a:moveTo>
                <a:cubicBezTo>
                  <a:pt x="6350" y="83184"/>
                  <a:pt x="88519" y="6350"/>
                  <a:pt x="189864" y="6350"/>
                </a:cubicBezTo>
                <a:cubicBezTo>
                  <a:pt x="291210" y="6350"/>
                  <a:pt x="373379" y="83184"/>
                  <a:pt x="373379" y="178053"/>
                </a:cubicBezTo>
                <a:cubicBezTo>
                  <a:pt x="373379" y="272922"/>
                  <a:pt x="291210" y="349884"/>
                  <a:pt x="189864" y="349884"/>
                </a:cubicBezTo>
                <a:cubicBezTo>
                  <a:pt x="88519" y="349884"/>
                  <a:pt x="6350" y="272922"/>
                  <a:pt x="6350" y="178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408296" y="3571622"/>
            <a:ext cx="155829" cy="289179"/>
          </a:xfrm>
          <a:custGeom>
            <a:avLst/>
            <a:gdLst>
              <a:gd name="connsiteX0" fmla="*/ 149478 w 155829"/>
              <a:gd name="connsiteY0" fmla="*/ 6350 h 289179"/>
              <a:gd name="connsiteX1" fmla="*/ 6350 w 155829"/>
              <a:gd name="connsiteY1" fmla="*/ 282828 h 289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829" h="289179">
                <a:moveTo>
                  <a:pt x="149478" y="6350"/>
                </a:moveTo>
                <a:lnTo>
                  <a:pt x="6350" y="2828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775197" y="3557652"/>
            <a:ext cx="63372" cy="303149"/>
          </a:xfrm>
          <a:custGeom>
            <a:avLst/>
            <a:gdLst>
              <a:gd name="connsiteX0" fmla="*/ 6350 w 63372"/>
              <a:gd name="connsiteY0" fmla="*/ 6350 h 303149"/>
              <a:gd name="connsiteX1" fmla="*/ 57023 w 63372"/>
              <a:gd name="connsiteY1" fmla="*/ 296798 h 303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2" h="303149">
                <a:moveTo>
                  <a:pt x="6350" y="6350"/>
                </a:moveTo>
                <a:lnTo>
                  <a:pt x="57023" y="2967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91530" y="4180460"/>
            <a:ext cx="22225" cy="303275"/>
          </a:xfrm>
          <a:custGeom>
            <a:avLst/>
            <a:gdLst>
              <a:gd name="connsiteX0" fmla="*/ 6350 w 22225"/>
              <a:gd name="connsiteY0" fmla="*/ 6350 h 303275"/>
              <a:gd name="connsiteX1" fmla="*/ 6350 w 22225"/>
              <a:gd name="connsiteY1" fmla="*/ 296925 h 30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275">
                <a:moveTo>
                  <a:pt x="6350" y="6350"/>
                </a:moveTo>
                <a:lnTo>
                  <a:pt x="6350" y="2969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560821" y="3356318"/>
            <a:ext cx="202870" cy="158280"/>
          </a:xfrm>
          <a:custGeom>
            <a:avLst/>
            <a:gdLst>
              <a:gd name="connsiteX0" fmla="*/ 0 w 202870"/>
              <a:gd name="connsiteY0" fmla="*/ 158279 h 158280"/>
              <a:gd name="connsiteX1" fmla="*/ 202870 w 202870"/>
              <a:gd name="connsiteY1" fmla="*/ 158279 h 158280"/>
              <a:gd name="connsiteX2" fmla="*/ 202870 w 202870"/>
              <a:gd name="connsiteY2" fmla="*/ 0 h 158280"/>
              <a:gd name="connsiteX3" fmla="*/ 0 w 202870"/>
              <a:gd name="connsiteY3" fmla="*/ 0 h 158280"/>
              <a:gd name="connsiteX4" fmla="*/ 0 w 202870"/>
              <a:gd name="connsiteY4" fmla="*/ 158279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70" h="158280">
                <a:moveTo>
                  <a:pt x="0" y="158279"/>
                </a:moveTo>
                <a:lnTo>
                  <a:pt x="202870" y="158279"/>
                </a:lnTo>
                <a:lnTo>
                  <a:pt x="202870" y="0"/>
                </a:lnTo>
                <a:lnTo>
                  <a:pt x="0" y="0"/>
                </a:lnTo>
                <a:lnTo>
                  <a:pt x="0" y="1582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211699" y="3931754"/>
            <a:ext cx="202869" cy="158280"/>
          </a:xfrm>
          <a:custGeom>
            <a:avLst/>
            <a:gdLst>
              <a:gd name="connsiteX0" fmla="*/ 0 w 202869"/>
              <a:gd name="connsiteY0" fmla="*/ 158279 h 158280"/>
              <a:gd name="connsiteX1" fmla="*/ 202869 w 202869"/>
              <a:gd name="connsiteY1" fmla="*/ 158279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79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79"/>
                </a:moveTo>
                <a:lnTo>
                  <a:pt x="202869" y="158279"/>
                </a:lnTo>
                <a:lnTo>
                  <a:pt x="202869" y="0"/>
                </a:lnTo>
                <a:lnTo>
                  <a:pt x="0" y="0"/>
                </a:lnTo>
                <a:lnTo>
                  <a:pt x="0" y="1582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08346" y="3923372"/>
            <a:ext cx="202869" cy="158280"/>
          </a:xfrm>
          <a:custGeom>
            <a:avLst/>
            <a:gdLst>
              <a:gd name="connsiteX0" fmla="*/ 0 w 202869"/>
              <a:gd name="connsiteY0" fmla="*/ 158280 h 158280"/>
              <a:gd name="connsiteX1" fmla="*/ 202869 w 202869"/>
              <a:gd name="connsiteY1" fmla="*/ 158280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80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80"/>
                </a:moveTo>
                <a:lnTo>
                  <a:pt x="202869" y="158280"/>
                </a:lnTo>
                <a:lnTo>
                  <a:pt x="202869" y="0"/>
                </a:lnTo>
                <a:lnTo>
                  <a:pt x="0" y="0"/>
                </a:lnTo>
                <a:lnTo>
                  <a:pt x="0" y="158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823331" y="4560277"/>
            <a:ext cx="202869" cy="158280"/>
          </a:xfrm>
          <a:custGeom>
            <a:avLst/>
            <a:gdLst>
              <a:gd name="connsiteX0" fmla="*/ 0 w 202869"/>
              <a:gd name="connsiteY0" fmla="*/ 158280 h 158280"/>
              <a:gd name="connsiteX1" fmla="*/ 202869 w 202869"/>
              <a:gd name="connsiteY1" fmla="*/ 158280 h 158280"/>
              <a:gd name="connsiteX2" fmla="*/ 202869 w 202869"/>
              <a:gd name="connsiteY2" fmla="*/ 0 h 158280"/>
              <a:gd name="connsiteX3" fmla="*/ 0 w 202869"/>
              <a:gd name="connsiteY3" fmla="*/ 0 h 158280"/>
              <a:gd name="connsiteX4" fmla="*/ 0 w 202869"/>
              <a:gd name="connsiteY4" fmla="*/ 158280 h 15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69" h="158280">
                <a:moveTo>
                  <a:pt x="0" y="158280"/>
                </a:moveTo>
                <a:lnTo>
                  <a:pt x="202869" y="158280"/>
                </a:lnTo>
                <a:lnTo>
                  <a:pt x="202869" y="0"/>
                </a:lnTo>
                <a:lnTo>
                  <a:pt x="0" y="0"/>
                </a:lnTo>
                <a:lnTo>
                  <a:pt x="0" y="158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870698" y="3262248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4"/>
                  <a:pt x="183388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864348" y="3255898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4"/>
                  <a:pt x="189738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73951" y="3940176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9" y="0"/>
                  <a:pt x="183388" y="0"/>
                </a:cubicBezTo>
                <a:cubicBezTo>
                  <a:pt x="284734" y="0"/>
                  <a:pt x="366903" y="76708"/>
                  <a:pt x="366903" y="171450"/>
                </a:cubicBezTo>
                <a:cubicBezTo>
                  <a:pt x="366903" y="266191"/>
                  <a:pt x="284734" y="343027"/>
                  <a:pt x="183388" y="343027"/>
                </a:cubicBezTo>
                <a:cubicBezTo>
                  <a:pt x="82169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67601" y="3933826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9" y="6350"/>
                  <a:pt x="189738" y="6350"/>
                </a:cubicBezTo>
                <a:cubicBezTo>
                  <a:pt x="291084" y="6350"/>
                  <a:pt x="373253" y="83058"/>
                  <a:pt x="373253" y="177800"/>
                </a:cubicBezTo>
                <a:cubicBezTo>
                  <a:pt x="373253" y="272541"/>
                  <a:pt x="291084" y="349377"/>
                  <a:pt x="189738" y="349377"/>
                </a:cubicBezTo>
                <a:cubicBezTo>
                  <a:pt x="88519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13623" y="3898266"/>
            <a:ext cx="366903" cy="343153"/>
          </a:xfrm>
          <a:custGeom>
            <a:avLst/>
            <a:gdLst>
              <a:gd name="connsiteX0" fmla="*/ 0 w 366903"/>
              <a:gd name="connsiteY0" fmla="*/ 171576 h 343153"/>
              <a:gd name="connsiteX1" fmla="*/ 183388 w 366903"/>
              <a:gd name="connsiteY1" fmla="*/ 0 h 343153"/>
              <a:gd name="connsiteX2" fmla="*/ 366903 w 366903"/>
              <a:gd name="connsiteY2" fmla="*/ 171576 h 343153"/>
              <a:gd name="connsiteX3" fmla="*/ 183388 w 366903"/>
              <a:gd name="connsiteY3" fmla="*/ 343153 h 343153"/>
              <a:gd name="connsiteX4" fmla="*/ 0 w 366903"/>
              <a:gd name="connsiteY4" fmla="*/ 171576 h 343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3">
                <a:moveTo>
                  <a:pt x="0" y="171576"/>
                </a:moveTo>
                <a:cubicBezTo>
                  <a:pt x="0" y="76834"/>
                  <a:pt x="82042" y="0"/>
                  <a:pt x="183388" y="0"/>
                </a:cubicBezTo>
                <a:cubicBezTo>
                  <a:pt x="284733" y="0"/>
                  <a:pt x="366903" y="76834"/>
                  <a:pt x="366903" y="171576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407273" y="3891916"/>
            <a:ext cx="379603" cy="355853"/>
          </a:xfrm>
          <a:custGeom>
            <a:avLst/>
            <a:gdLst>
              <a:gd name="connsiteX0" fmla="*/ 6350 w 379603"/>
              <a:gd name="connsiteY0" fmla="*/ 177926 h 355853"/>
              <a:gd name="connsiteX1" fmla="*/ 189738 w 379603"/>
              <a:gd name="connsiteY1" fmla="*/ 6350 h 355853"/>
              <a:gd name="connsiteX2" fmla="*/ 373253 w 379603"/>
              <a:gd name="connsiteY2" fmla="*/ 177926 h 355853"/>
              <a:gd name="connsiteX3" fmla="*/ 189738 w 379603"/>
              <a:gd name="connsiteY3" fmla="*/ 349503 h 355853"/>
              <a:gd name="connsiteX4" fmla="*/ 6350 w 379603"/>
              <a:gd name="connsiteY4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3">
                <a:moveTo>
                  <a:pt x="6350" y="177926"/>
                </a:moveTo>
                <a:cubicBezTo>
                  <a:pt x="6350" y="83184"/>
                  <a:pt x="88392" y="6350"/>
                  <a:pt x="189738" y="6350"/>
                </a:cubicBezTo>
                <a:cubicBezTo>
                  <a:pt x="291083" y="6350"/>
                  <a:pt x="373253" y="83184"/>
                  <a:pt x="373253" y="177926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738999" y="3579496"/>
            <a:ext cx="233425" cy="378079"/>
          </a:xfrm>
          <a:custGeom>
            <a:avLst/>
            <a:gdLst>
              <a:gd name="connsiteX0" fmla="*/ 227076 w 233425"/>
              <a:gd name="connsiteY0" fmla="*/ 6350 h 378079"/>
              <a:gd name="connsiteX1" fmla="*/ 6350 w 233425"/>
              <a:gd name="connsiteY1" fmla="*/ 371728 h 37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378079">
                <a:moveTo>
                  <a:pt x="227076" y="6350"/>
                </a:moveTo>
                <a:lnTo>
                  <a:pt x="6350" y="3717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207375" y="3530219"/>
            <a:ext cx="349758" cy="385572"/>
          </a:xfrm>
          <a:custGeom>
            <a:avLst/>
            <a:gdLst>
              <a:gd name="connsiteX0" fmla="*/ 6350 w 349758"/>
              <a:gd name="connsiteY0" fmla="*/ 6350 h 385572"/>
              <a:gd name="connsiteX1" fmla="*/ 343407 w 349758"/>
              <a:gd name="connsiteY1" fmla="*/ 379221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758" h="385572">
                <a:moveTo>
                  <a:pt x="6350" y="6350"/>
                </a:moveTo>
                <a:lnTo>
                  <a:pt x="343407" y="3792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524623" y="4595621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515 w 366903"/>
              <a:gd name="connsiteY1" fmla="*/ 0 h 343154"/>
              <a:gd name="connsiteX2" fmla="*/ 366903 w 366903"/>
              <a:gd name="connsiteY2" fmla="*/ 171577 h 343154"/>
              <a:gd name="connsiteX3" fmla="*/ 183515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515" y="0"/>
                </a:cubicBezTo>
                <a:cubicBezTo>
                  <a:pt x="284861" y="0"/>
                  <a:pt x="366903" y="76835"/>
                  <a:pt x="366903" y="171577"/>
                </a:cubicBezTo>
                <a:cubicBezTo>
                  <a:pt x="366903" y="266319"/>
                  <a:pt x="284861" y="343154"/>
                  <a:pt x="183515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518273" y="4589271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865 w 379603"/>
              <a:gd name="connsiteY1" fmla="*/ 6350 h 355854"/>
              <a:gd name="connsiteX2" fmla="*/ 373253 w 379603"/>
              <a:gd name="connsiteY2" fmla="*/ 177927 h 355854"/>
              <a:gd name="connsiteX3" fmla="*/ 189865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865" y="6350"/>
                </a:cubicBezTo>
                <a:cubicBezTo>
                  <a:pt x="291211" y="6350"/>
                  <a:pt x="373253" y="83185"/>
                  <a:pt x="373253" y="177927"/>
                </a:cubicBezTo>
                <a:cubicBezTo>
                  <a:pt x="373253" y="272669"/>
                  <a:pt x="291211" y="349504"/>
                  <a:pt x="189865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691374" y="4290821"/>
            <a:ext cx="22225" cy="302768"/>
          </a:xfrm>
          <a:custGeom>
            <a:avLst/>
            <a:gdLst>
              <a:gd name="connsiteX0" fmla="*/ 6350 w 22225"/>
              <a:gd name="connsiteY0" fmla="*/ 6350 h 302768"/>
              <a:gd name="connsiteX1" fmla="*/ 6350 w 22225"/>
              <a:gd name="connsiteY1" fmla="*/ 296418 h 302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2768">
                <a:moveTo>
                  <a:pt x="6350" y="6350"/>
                </a:moveTo>
                <a:lnTo>
                  <a:pt x="6350" y="29641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918451" y="3954017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3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041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1" y="343153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912101" y="3947667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3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391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1" y="349503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085074" y="3619501"/>
            <a:ext cx="22225" cy="332613"/>
          </a:xfrm>
          <a:custGeom>
            <a:avLst/>
            <a:gdLst>
              <a:gd name="connsiteX0" fmla="*/ 6350 w 22225"/>
              <a:gd name="connsiteY0" fmla="*/ 6350 h 332613"/>
              <a:gd name="connsiteX1" fmla="*/ 6350 w 22225"/>
              <a:gd name="connsiteY1" fmla="*/ 326263 h 332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2613">
                <a:moveTo>
                  <a:pt x="6350" y="6350"/>
                </a:moveTo>
                <a:lnTo>
                  <a:pt x="6350" y="326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966076" y="3350691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578345" y="402010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0906" y="403407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03032" y="3978198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623048" y="4683937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269476" y="3262248"/>
            <a:ext cx="368300" cy="341376"/>
          </a:xfrm>
          <a:custGeom>
            <a:avLst/>
            <a:gdLst>
              <a:gd name="connsiteX0" fmla="*/ 0 w 368300"/>
              <a:gd name="connsiteY0" fmla="*/ 170688 h 341376"/>
              <a:gd name="connsiteX1" fmla="*/ 184150 w 368300"/>
              <a:gd name="connsiteY1" fmla="*/ 0 h 341376"/>
              <a:gd name="connsiteX2" fmla="*/ 368300 w 368300"/>
              <a:gd name="connsiteY2" fmla="*/ 170688 h 341376"/>
              <a:gd name="connsiteX3" fmla="*/ 184150 w 368300"/>
              <a:gd name="connsiteY3" fmla="*/ 341376 h 341376"/>
              <a:gd name="connsiteX4" fmla="*/ 0 w 368300"/>
              <a:gd name="connsiteY4" fmla="*/ 170688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41376">
                <a:moveTo>
                  <a:pt x="0" y="170688"/>
                </a:moveTo>
                <a:cubicBezTo>
                  <a:pt x="0" y="76454"/>
                  <a:pt x="82422" y="0"/>
                  <a:pt x="184150" y="0"/>
                </a:cubicBezTo>
                <a:cubicBezTo>
                  <a:pt x="285750" y="0"/>
                  <a:pt x="368300" y="76454"/>
                  <a:pt x="368300" y="170688"/>
                </a:cubicBezTo>
                <a:cubicBezTo>
                  <a:pt x="368300" y="264922"/>
                  <a:pt x="285750" y="341376"/>
                  <a:pt x="184150" y="341376"/>
                </a:cubicBezTo>
                <a:cubicBezTo>
                  <a:pt x="82422" y="341376"/>
                  <a:pt x="0" y="264922"/>
                  <a:pt x="0" y="1706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263126" y="3255898"/>
            <a:ext cx="381000" cy="354076"/>
          </a:xfrm>
          <a:custGeom>
            <a:avLst/>
            <a:gdLst>
              <a:gd name="connsiteX0" fmla="*/ 6350 w 381000"/>
              <a:gd name="connsiteY0" fmla="*/ 177038 h 354076"/>
              <a:gd name="connsiteX1" fmla="*/ 190500 w 381000"/>
              <a:gd name="connsiteY1" fmla="*/ 6350 h 354076"/>
              <a:gd name="connsiteX2" fmla="*/ 374650 w 381000"/>
              <a:gd name="connsiteY2" fmla="*/ 177038 h 354076"/>
              <a:gd name="connsiteX3" fmla="*/ 190500 w 381000"/>
              <a:gd name="connsiteY3" fmla="*/ 347726 h 354076"/>
              <a:gd name="connsiteX4" fmla="*/ 6350 w 381000"/>
              <a:gd name="connsiteY4" fmla="*/ 177038 h 354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54076">
                <a:moveTo>
                  <a:pt x="6350" y="177038"/>
                </a:moveTo>
                <a:cubicBezTo>
                  <a:pt x="6350" y="82804"/>
                  <a:pt x="88772" y="6350"/>
                  <a:pt x="190500" y="6350"/>
                </a:cubicBezTo>
                <a:cubicBezTo>
                  <a:pt x="292100" y="6350"/>
                  <a:pt x="374650" y="82804"/>
                  <a:pt x="374650" y="177038"/>
                </a:cubicBezTo>
                <a:cubicBezTo>
                  <a:pt x="374650" y="271272"/>
                  <a:pt x="292100" y="347726"/>
                  <a:pt x="190500" y="347726"/>
                </a:cubicBezTo>
                <a:cubicBezTo>
                  <a:pt x="88772" y="347726"/>
                  <a:pt x="6350" y="271272"/>
                  <a:pt x="6350" y="1770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9344280" y="3350247"/>
            <a:ext cx="203619" cy="157238"/>
          </a:xfrm>
          <a:custGeom>
            <a:avLst/>
            <a:gdLst>
              <a:gd name="connsiteX0" fmla="*/ 0 w 203619"/>
              <a:gd name="connsiteY0" fmla="*/ 157238 h 157238"/>
              <a:gd name="connsiteX1" fmla="*/ 203618 w 203619"/>
              <a:gd name="connsiteY1" fmla="*/ 157238 h 157238"/>
              <a:gd name="connsiteX2" fmla="*/ 203618 w 203619"/>
              <a:gd name="connsiteY2" fmla="*/ 0 h 157238"/>
              <a:gd name="connsiteX3" fmla="*/ 0 w 203619"/>
              <a:gd name="connsiteY3" fmla="*/ 0 h 157238"/>
              <a:gd name="connsiteX4" fmla="*/ 0 w 203619"/>
              <a:gd name="connsiteY4" fmla="*/ 157238 h 157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619" h="157238">
                <a:moveTo>
                  <a:pt x="0" y="157238"/>
                </a:moveTo>
                <a:lnTo>
                  <a:pt x="203618" y="157238"/>
                </a:lnTo>
                <a:lnTo>
                  <a:pt x="203618" y="0"/>
                </a:lnTo>
                <a:lnTo>
                  <a:pt x="0" y="0"/>
                </a:lnTo>
                <a:lnTo>
                  <a:pt x="0" y="1572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3035300"/>
            <a:ext cx="2819400" cy="22987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33701" y="5562601"/>
            <a:ext cx="77585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019301" y="444500"/>
            <a:ext cx="7944483" cy="30213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树的定义</a:t>
            </a:r>
          </a:p>
          <a:p>
            <a:pPr>
              <a:lnSpc>
                <a:spcPts val="31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n≥0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）个结点构成的有限集合。</a:t>
            </a:r>
          </a:p>
          <a:p>
            <a:pPr>
              <a:lnSpc>
                <a:spcPts val="27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n=0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时，称为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空树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8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对于任一棵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非空树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），它具备以下性质：</a:t>
            </a:r>
          </a:p>
          <a:p>
            <a:pPr>
              <a:lnSpc>
                <a:spcPts val="29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树中有一个称为“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”的特殊结点，用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表示；</a:t>
            </a:r>
          </a:p>
          <a:p>
            <a:pPr>
              <a:lnSpc>
                <a:spcPts val="27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其余结点可分为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m(m&gt;0)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互不相交的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有限集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</a:t>
            </a:r>
          </a:p>
          <a:p>
            <a:pPr>
              <a:lnSpc>
                <a:spcPts val="20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中每个集合本身又是一棵树，称为原来树的“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SubTree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177800" algn="l"/>
                <a:tab pos="393700" algn="l"/>
                <a:tab pos="520700" algn="l"/>
                <a:tab pos="11684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209800" y="39116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930400" y="4457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425700" y="4457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844800" y="3848100"/>
            <a:ext cx="12984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314700" y="44450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606800" y="3822700"/>
            <a:ext cx="14427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076700" y="44069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451100" y="50673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289300" y="50800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394200" y="37846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731000" y="33528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743700" y="4013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600700" y="33528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257800" y="39243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842000" y="3937000"/>
            <a:ext cx="12984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001000" y="3340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8077200" y="40259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547100" y="39751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632700" y="4038600"/>
            <a:ext cx="179536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9385300" y="33401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965700" y="5181601"/>
            <a:ext cx="11221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A1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400800" y="5181601"/>
            <a:ext cx="10964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A2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835900" y="5181601"/>
            <a:ext cx="11221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A3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9347200" y="5181601"/>
            <a:ext cx="103874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(e)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2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26526635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9968" y="1323975"/>
            <a:ext cx="419735" cy="400430"/>
          </a:xfrm>
          <a:custGeom>
            <a:avLst/>
            <a:gdLst>
              <a:gd name="connsiteX0" fmla="*/ 0 w 419735"/>
              <a:gd name="connsiteY0" fmla="*/ 200152 h 400430"/>
              <a:gd name="connsiteX1" fmla="*/ 209804 w 419735"/>
              <a:gd name="connsiteY1" fmla="*/ 0 h 400430"/>
              <a:gd name="connsiteX2" fmla="*/ 419735 w 419735"/>
              <a:gd name="connsiteY2" fmla="*/ 200152 h 400430"/>
              <a:gd name="connsiteX3" fmla="*/ 209804 w 419735"/>
              <a:gd name="connsiteY3" fmla="*/ 400430 h 400430"/>
              <a:gd name="connsiteX4" fmla="*/ 0 w 419735"/>
              <a:gd name="connsiteY4" fmla="*/ 200152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430">
                <a:moveTo>
                  <a:pt x="0" y="200152"/>
                </a:moveTo>
                <a:cubicBezTo>
                  <a:pt x="0" y="89661"/>
                  <a:pt x="93852" y="0"/>
                  <a:pt x="209804" y="0"/>
                </a:cubicBezTo>
                <a:cubicBezTo>
                  <a:pt x="325755" y="0"/>
                  <a:pt x="419735" y="89661"/>
                  <a:pt x="419735" y="200152"/>
                </a:cubicBezTo>
                <a:cubicBezTo>
                  <a:pt x="419735" y="310769"/>
                  <a:pt x="325755" y="400430"/>
                  <a:pt x="209804" y="400430"/>
                </a:cubicBezTo>
                <a:cubicBezTo>
                  <a:pt x="93852" y="400430"/>
                  <a:pt x="0" y="310769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93618" y="1317625"/>
            <a:ext cx="432435" cy="413130"/>
          </a:xfrm>
          <a:custGeom>
            <a:avLst/>
            <a:gdLst>
              <a:gd name="connsiteX0" fmla="*/ 6350 w 432435"/>
              <a:gd name="connsiteY0" fmla="*/ 206502 h 413130"/>
              <a:gd name="connsiteX1" fmla="*/ 216154 w 432435"/>
              <a:gd name="connsiteY1" fmla="*/ 6350 h 413130"/>
              <a:gd name="connsiteX2" fmla="*/ 426085 w 432435"/>
              <a:gd name="connsiteY2" fmla="*/ 206502 h 413130"/>
              <a:gd name="connsiteX3" fmla="*/ 216154 w 432435"/>
              <a:gd name="connsiteY3" fmla="*/ 406780 h 413130"/>
              <a:gd name="connsiteX4" fmla="*/ 6350 w 432435"/>
              <a:gd name="connsiteY4" fmla="*/ 206502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130">
                <a:moveTo>
                  <a:pt x="6350" y="206502"/>
                </a:moveTo>
                <a:cubicBezTo>
                  <a:pt x="6350" y="96011"/>
                  <a:pt x="100202" y="6350"/>
                  <a:pt x="216154" y="6350"/>
                </a:cubicBezTo>
                <a:cubicBezTo>
                  <a:pt x="332105" y="6350"/>
                  <a:pt x="426085" y="96011"/>
                  <a:pt x="426085" y="206502"/>
                </a:cubicBezTo>
                <a:cubicBezTo>
                  <a:pt x="426085" y="317119"/>
                  <a:pt x="332105" y="406780"/>
                  <a:pt x="216154" y="406780"/>
                </a:cubicBezTo>
                <a:cubicBezTo>
                  <a:pt x="100202" y="406780"/>
                  <a:pt x="6350" y="317119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88615" y="143466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55876" y="2245232"/>
            <a:ext cx="419735" cy="400304"/>
          </a:xfrm>
          <a:custGeom>
            <a:avLst/>
            <a:gdLst>
              <a:gd name="connsiteX0" fmla="*/ 0 w 419735"/>
              <a:gd name="connsiteY0" fmla="*/ 200152 h 400304"/>
              <a:gd name="connsiteX1" fmla="*/ 209892 w 419735"/>
              <a:gd name="connsiteY1" fmla="*/ 0 h 400304"/>
              <a:gd name="connsiteX2" fmla="*/ 419735 w 419735"/>
              <a:gd name="connsiteY2" fmla="*/ 200152 h 400304"/>
              <a:gd name="connsiteX3" fmla="*/ 209892 w 419735"/>
              <a:gd name="connsiteY3" fmla="*/ 400304 h 400304"/>
              <a:gd name="connsiteX4" fmla="*/ 0 w 419735"/>
              <a:gd name="connsiteY4" fmla="*/ 200152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2"/>
                </a:moveTo>
                <a:cubicBezTo>
                  <a:pt x="0" y="89535"/>
                  <a:pt x="93980" y="0"/>
                  <a:pt x="209892" y="0"/>
                </a:cubicBezTo>
                <a:cubicBezTo>
                  <a:pt x="325882" y="0"/>
                  <a:pt x="419735" y="89535"/>
                  <a:pt x="419735" y="200152"/>
                </a:cubicBezTo>
                <a:cubicBezTo>
                  <a:pt x="419735" y="310642"/>
                  <a:pt x="325882" y="400304"/>
                  <a:pt x="209892" y="400304"/>
                </a:cubicBezTo>
                <a:cubicBezTo>
                  <a:pt x="93980" y="400304"/>
                  <a:pt x="0" y="310642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49526" y="2238882"/>
            <a:ext cx="432435" cy="413004"/>
          </a:xfrm>
          <a:custGeom>
            <a:avLst/>
            <a:gdLst>
              <a:gd name="connsiteX0" fmla="*/ 6350 w 432435"/>
              <a:gd name="connsiteY0" fmla="*/ 206502 h 413004"/>
              <a:gd name="connsiteX1" fmla="*/ 216242 w 432435"/>
              <a:gd name="connsiteY1" fmla="*/ 6350 h 413004"/>
              <a:gd name="connsiteX2" fmla="*/ 426085 w 432435"/>
              <a:gd name="connsiteY2" fmla="*/ 206502 h 413004"/>
              <a:gd name="connsiteX3" fmla="*/ 216242 w 432435"/>
              <a:gd name="connsiteY3" fmla="*/ 406654 h 413004"/>
              <a:gd name="connsiteX4" fmla="*/ 6350 w 432435"/>
              <a:gd name="connsiteY4" fmla="*/ 206502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2"/>
                </a:moveTo>
                <a:cubicBezTo>
                  <a:pt x="6350" y="95885"/>
                  <a:pt x="100330" y="6350"/>
                  <a:pt x="216242" y="6350"/>
                </a:cubicBezTo>
                <a:cubicBezTo>
                  <a:pt x="332232" y="6350"/>
                  <a:pt x="426085" y="95885"/>
                  <a:pt x="426085" y="206502"/>
                </a:cubicBezTo>
                <a:cubicBezTo>
                  <a:pt x="426085" y="316992"/>
                  <a:pt x="332232" y="406654"/>
                  <a:pt x="216242" y="406654"/>
                </a:cubicBezTo>
                <a:cubicBezTo>
                  <a:pt x="100330" y="406654"/>
                  <a:pt x="6350" y="316992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163443" y="2131315"/>
            <a:ext cx="419735" cy="400303"/>
          </a:xfrm>
          <a:custGeom>
            <a:avLst/>
            <a:gdLst>
              <a:gd name="connsiteX0" fmla="*/ 0 w 419735"/>
              <a:gd name="connsiteY0" fmla="*/ 200151 h 400303"/>
              <a:gd name="connsiteX1" fmla="*/ 209804 w 419735"/>
              <a:gd name="connsiteY1" fmla="*/ 0 h 400303"/>
              <a:gd name="connsiteX2" fmla="*/ 419735 w 419735"/>
              <a:gd name="connsiteY2" fmla="*/ 200151 h 400303"/>
              <a:gd name="connsiteX3" fmla="*/ 209804 w 419735"/>
              <a:gd name="connsiteY3" fmla="*/ 400303 h 400303"/>
              <a:gd name="connsiteX4" fmla="*/ 0 w 419735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3">
                <a:moveTo>
                  <a:pt x="0" y="200151"/>
                </a:moveTo>
                <a:cubicBezTo>
                  <a:pt x="0" y="89534"/>
                  <a:pt x="93980" y="0"/>
                  <a:pt x="209804" y="0"/>
                </a:cubicBezTo>
                <a:cubicBezTo>
                  <a:pt x="325755" y="0"/>
                  <a:pt x="419735" y="89534"/>
                  <a:pt x="419735" y="200151"/>
                </a:cubicBezTo>
                <a:cubicBezTo>
                  <a:pt x="419735" y="310641"/>
                  <a:pt x="325755" y="400303"/>
                  <a:pt x="209804" y="400303"/>
                </a:cubicBezTo>
                <a:cubicBezTo>
                  <a:pt x="93980" y="400303"/>
                  <a:pt x="0" y="310641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157093" y="2124965"/>
            <a:ext cx="432435" cy="413003"/>
          </a:xfrm>
          <a:custGeom>
            <a:avLst/>
            <a:gdLst>
              <a:gd name="connsiteX0" fmla="*/ 6350 w 432435"/>
              <a:gd name="connsiteY0" fmla="*/ 206501 h 413003"/>
              <a:gd name="connsiteX1" fmla="*/ 216154 w 432435"/>
              <a:gd name="connsiteY1" fmla="*/ 6350 h 413003"/>
              <a:gd name="connsiteX2" fmla="*/ 426085 w 432435"/>
              <a:gd name="connsiteY2" fmla="*/ 206501 h 413003"/>
              <a:gd name="connsiteX3" fmla="*/ 216154 w 432435"/>
              <a:gd name="connsiteY3" fmla="*/ 406653 h 413003"/>
              <a:gd name="connsiteX4" fmla="*/ 6350 w 432435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3">
                <a:moveTo>
                  <a:pt x="6350" y="206501"/>
                </a:moveTo>
                <a:cubicBezTo>
                  <a:pt x="6350" y="95884"/>
                  <a:pt x="100330" y="6350"/>
                  <a:pt x="216154" y="6350"/>
                </a:cubicBezTo>
                <a:cubicBezTo>
                  <a:pt x="332105" y="6350"/>
                  <a:pt x="426085" y="95884"/>
                  <a:pt x="426085" y="206501"/>
                </a:cubicBezTo>
                <a:cubicBezTo>
                  <a:pt x="426085" y="316991"/>
                  <a:pt x="332105" y="406653"/>
                  <a:pt x="216154" y="406653"/>
                </a:cubicBezTo>
                <a:cubicBezTo>
                  <a:pt x="100330" y="406653"/>
                  <a:pt x="6350" y="316991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48430" y="2098675"/>
            <a:ext cx="419735" cy="400430"/>
          </a:xfrm>
          <a:custGeom>
            <a:avLst/>
            <a:gdLst>
              <a:gd name="connsiteX0" fmla="*/ 0 w 419735"/>
              <a:gd name="connsiteY0" fmla="*/ 200279 h 400430"/>
              <a:gd name="connsiteX1" fmla="*/ 209804 w 419735"/>
              <a:gd name="connsiteY1" fmla="*/ 0 h 400430"/>
              <a:gd name="connsiteX2" fmla="*/ 419735 w 419735"/>
              <a:gd name="connsiteY2" fmla="*/ 200279 h 400430"/>
              <a:gd name="connsiteX3" fmla="*/ 209804 w 419735"/>
              <a:gd name="connsiteY3" fmla="*/ 400430 h 400430"/>
              <a:gd name="connsiteX4" fmla="*/ 0 w 419735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430">
                <a:moveTo>
                  <a:pt x="0" y="200279"/>
                </a:moveTo>
                <a:cubicBezTo>
                  <a:pt x="0" y="89661"/>
                  <a:pt x="93980" y="0"/>
                  <a:pt x="209804" y="0"/>
                </a:cubicBezTo>
                <a:cubicBezTo>
                  <a:pt x="325755" y="0"/>
                  <a:pt x="419735" y="89661"/>
                  <a:pt x="419735" y="200279"/>
                </a:cubicBezTo>
                <a:cubicBezTo>
                  <a:pt x="419735" y="310769"/>
                  <a:pt x="325755" y="400430"/>
                  <a:pt x="209804" y="400430"/>
                </a:cubicBezTo>
                <a:cubicBezTo>
                  <a:pt x="93980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942080" y="2092325"/>
            <a:ext cx="432435" cy="413130"/>
          </a:xfrm>
          <a:custGeom>
            <a:avLst/>
            <a:gdLst>
              <a:gd name="connsiteX0" fmla="*/ 6350 w 432435"/>
              <a:gd name="connsiteY0" fmla="*/ 206629 h 413130"/>
              <a:gd name="connsiteX1" fmla="*/ 216154 w 432435"/>
              <a:gd name="connsiteY1" fmla="*/ 6350 h 413130"/>
              <a:gd name="connsiteX2" fmla="*/ 426085 w 432435"/>
              <a:gd name="connsiteY2" fmla="*/ 206629 h 413130"/>
              <a:gd name="connsiteX3" fmla="*/ 216154 w 432435"/>
              <a:gd name="connsiteY3" fmla="*/ 406780 h 413130"/>
              <a:gd name="connsiteX4" fmla="*/ 6350 w 432435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130">
                <a:moveTo>
                  <a:pt x="6350" y="206629"/>
                </a:moveTo>
                <a:cubicBezTo>
                  <a:pt x="6350" y="96011"/>
                  <a:pt x="100330" y="6350"/>
                  <a:pt x="216154" y="6350"/>
                </a:cubicBezTo>
                <a:cubicBezTo>
                  <a:pt x="332105" y="6350"/>
                  <a:pt x="426085" y="96011"/>
                  <a:pt x="426085" y="206629"/>
                </a:cubicBezTo>
                <a:cubicBezTo>
                  <a:pt x="426085" y="317119"/>
                  <a:pt x="332105" y="406780"/>
                  <a:pt x="216154" y="406780"/>
                </a:cubicBezTo>
                <a:cubicBezTo>
                  <a:pt x="100330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24137" y="2922270"/>
            <a:ext cx="419798" cy="400430"/>
          </a:xfrm>
          <a:custGeom>
            <a:avLst/>
            <a:gdLst>
              <a:gd name="connsiteX0" fmla="*/ 0 w 419798"/>
              <a:gd name="connsiteY0" fmla="*/ 200151 h 400430"/>
              <a:gd name="connsiteX1" fmla="*/ 209867 w 419798"/>
              <a:gd name="connsiteY1" fmla="*/ 0 h 400430"/>
              <a:gd name="connsiteX2" fmla="*/ 419798 w 419798"/>
              <a:gd name="connsiteY2" fmla="*/ 200151 h 400430"/>
              <a:gd name="connsiteX3" fmla="*/ 209867 w 419798"/>
              <a:gd name="connsiteY3" fmla="*/ 400430 h 400430"/>
              <a:gd name="connsiteX4" fmla="*/ 0 w 419798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98" h="400430">
                <a:moveTo>
                  <a:pt x="0" y="200151"/>
                </a:moveTo>
                <a:cubicBezTo>
                  <a:pt x="0" y="89661"/>
                  <a:pt x="93967" y="0"/>
                  <a:pt x="209867" y="0"/>
                </a:cubicBezTo>
                <a:cubicBezTo>
                  <a:pt x="325818" y="0"/>
                  <a:pt x="419798" y="89661"/>
                  <a:pt x="419798" y="200151"/>
                </a:cubicBezTo>
                <a:cubicBezTo>
                  <a:pt x="419798" y="310769"/>
                  <a:pt x="325818" y="400430"/>
                  <a:pt x="209867" y="400430"/>
                </a:cubicBezTo>
                <a:cubicBezTo>
                  <a:pt x="93967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17787" y="2915920"/>
            <a:ext cx="432498" cy="413130"/>
          </a:xfrm>
          <a:custGeom>
            <a:avLst/>
            <a:gdLst>
              <a:gd name="connsiteX0" fmla="*/ 6350 w 432498"/>
              <a:gd name="connsiteY0" fmla="*/ 206501 h 413130"/>
              <a:gd name="connsiteX1" fmla="*/ 216217 w 432498"/>
              <a:gd name="connsiteY1" fmla="*/ 6350 h 413130"/>
              <a:gd name="connsiteX2" fmla="*/ 426148 w 432498"/>
              <a:gd name="connsiteY2" fmla="*/ 206501 h 413130"/>
              <a:gd name="connsiteX3" fmla="*/ 216217 w 432498"/>
              <a:gd name="connsiteY3" fmla="*/ 406780 h 413130"/>
              <a:gd name="connsiteX4" fmla="*/ 6350 w 432498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98" h="413130">
                <a:moveTo>
                  <a:pt x="6350" y="206501"/>
                </a:moveTo>
                <a:cubicBezTo>
                  <a:pt x="6350" y="96011"/>
                  <a:pt x="100317" y="6350"/>
                  <a:pt x="216217" y="6350"/>
                </a:cubicBezTo>
                <a:cubicBezTo>
                  <a:pt x="332168" y="6350"/>
                  <a:pt x="426148" y="96011"/>
                  <a:pt x="426148" y="206501"/>
                </a:cubicBezTo>
                <a:cubicBezTo>
                  <a:pt x="426148" y="317119"/>
                  <a:pt x="332168" y="406780"/>
                  <a:pt x="216217" y="406780"/>
                </a:cubicBezTo>
                <a:cubicBezTo>
                  <a:pt x="100317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56586" y="2896235"/>
            <a:ext cx="419735" cy="400304"/>
          </a:xfrm>
          <a:custGeom>
            <a:avLst/>
            <a:gdLst>
              <a:gd name="connsiteX0" fmla="*/ 0 w 419735"/>
              <a:gd name="connsiteY0" fmla="*/ 200151 h 400304"/>
              <a:gd name="connsiteX1" fmla="*/ 209930 w 419735"/>
              <a:gd name="connsiteY1" fmla="*/ 0 h 400304"/>
              <a:gd name="connsiteX2" fmla="*/ 419735 w 419735"/>
              <a:gd name="connsiteY2" fmla="*/ 200151 h 400304"/>
              <a:gd name="connsiteX3" fmla="*/ 209930 w 419735"/>
              <a:gd name="connsiteY3" fmla="*/ 400304 h 400304"/>
              <a:gd name="connsiteX4" fmla="*/ 0 w 419735"/>
              <a:gd name="connsiteY4" fmla="*/ 200151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1"/>
                </a:moveTo>
                <a:cubicBezTo>
                  <a:pt x="0" y="89661"/>
                  <a:pt x="93979" y="0"/>
                  <a:pt x="209930" y="0"/>
                </a:cubicBezTo>
                <a:cubicBezTo>
                  <a:pt x="325754" y="0"/>
                  <a:pt x="419735" y="89661"/>
                  <a:pt x="419735" y="200151"/>
                </a:cubicBezTo>
                <a:cubicBezTo>
                  <a:pt x="419735" y="310769"/>
                  <a:pt x="325754" y="400304"/>
                  <a:pt x="209930" y="400304"/>
                </a:cubicBezTo>
                <a:cubicBezTo>
                  <a:pt x="93979" y="400304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150236" y="2889885"/>
            <a:ext cx="432435" cy="413004"/>
          </a:xfrm>
          <a:custGeom>
            <a:avLst/>
            <a:gdLst>
              <a:gd name="connsiteX0" fmla="*/ 6350 w 432435"/>
              <a:gd name="connsiteY0" fmla="*/ 206501 h 413004"/>
              <a:gd name="connsiteX1" fmla="*/ 216280 w 432435"/>
              <a:gd name="connsiteY1" fmla="*/ 6350 h 413004"/>
              <a:gd name="connsiteX2" fmla="*/ 426085 w 432435"/>
              <a:gd name="connsiteY2" fmla="*/ 206501 h 413004"/>
              <a:gd name="connsiteX3" fmla="*/ 216280 w 432435"/>
              <a:gd name="connsiteY3" fmla="*/ 406654 h 413004"/>
              <a:gd name="connsiteX4" fmla="*/ 6350 w 432435"/>
              <a:gd name="connsiteY4" fmla="*/ 206501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1"/>
                </a:moveTo>
                <a:cubicBezTo>
                  <a:pt x="6350" y="96011"/>
                  <a:pt x="100329" y="6350"/>
                  <a:pt x="216280" y="6350"/>
                </a:cubicBezTo>
                <a:cubicBezTo>
                  <a:pt x="332104" y="6350"/>
                  <a:pt x="426085" y="96011"/>
                  <a:pt x="426085" y="206501"/>
                </a:cubicBezTo>
                <a:cubicBezTo>
                  <a:pt x="426085" y="317119"/>
                  <a:pt x="332104" y="406654"/>
                  <a:pt x="216280" y="406654"/>
                </a:cubicBezTo>
                <a:cubicBezTo>
                  <a:pt x="100329" y="406654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90774" y="1612772"/>
            <a:ext cx="415544" cy="669162"/>
          </a:xfrm>
          <a:custGeom>
            <a:avLst/>
            <a:gdLst>
              <a:gd name="connsiteX0" fmla="*/ 409193 w 415544"/>
              <a:gd name="connsiteY0" fmla="*/ 6350 h 669162"/>
              <a:gd name="connsiteX1" fmla="*/ 6350 w 415544"/>
              <a:gd name="connsiteY1" fmla="*/ 662812 h 669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544" h="669162">
                <a:moveTo>
                  <a:pt x="409193" y="6350"/>
                </a:moveTo>
                <a:lnTo>
                  <a:pt x="6350" y="6628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82264" y="1718055"/>
            <a:ext cx="111760" cy="419608"/>
          </a:xfrm>
          <a:custGeom>
            <a:avLst/>
            <a:gdLst>
              <a:gd name="connsiteX0" fmla="*/ 105409 w 111760"/>
              <a:gd name="connsiteY0" fmla="*/ 6350 h 419608"/>
              <a:gd name="connsiteX1" fmla="*/ 6350 w 111760"/>
              <a:gd name="connsiteY1" fmla="*/ 413258 h 419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9608">
                <a:moveTo>
                  <a:pt x="105409" y="6350"/>
                </a:moveTo>
                <a:lnTo>
                  <a:pt x="6350" y="4132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98700" y="2622931"/>
            <a:ext cx="22225" cy="303529"/>
          </a:xfrm>
          <a:custGeom>
            <a:avLst/>
            <a:gdLst>
              <a:gd name="connsiteX0" fmla="*/ 6350 w 22225"/>
              <a:gd name="connsiteY0" fmla="*/ 6350 h 303529"/>
              <a:gd name="connsiteX1" fmla="*/ 6350 w 22225"/>
              <a:gd name="connsiteY1" fmla="*/ 297179 h 3035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529">
                <a:moveTo>
                  <a:pt x="6350" y="6350"/>
                </a:moveTo>
                <a:lnTo>
                  <a:pt x="6350" y="29717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99256" y="2889757"/>
            <a:ext cx="419735" cy="400304"/>
          </a:xfrm>
          <a:custGeom>
            <a:avLst/>
            <a:gdLst>
              <a:gd name="connsiteX0" fmla="*/ 0 w 419735"/>
              <a:gd name="connsiteY0" fmla="*/ 200152 h 400304"/>
              <a:gd name="connsiteX1" fmla="*/ 209930 w 419735"/>
              <a:gd name="connsiteY1" fmla="*/ 0 h 400304"/>
              <a:gd name="connsiteX2" fmla="*/ 419735 w 419735"/>
              <a:gd name="connsiteY2" fmla="*/ 200152 h 400304"/>
              <a:gd name="connsiteX3" fmla="*/ 209930 w 419735"/>
              <a:gd name="connsiteY3" fmla="*/ 400304 h 400304"/>
              <a:gd name="connsiteX4" fmla="*/ 0 w 419735"/>
              <a:gd name="connsiteY4" fmla="*/ 200152 h 400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400304">
                <a:moveTo>
                  <a:pt x="0" y="200152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754" y="0"/>
                  <a:pt x="419735" y="89535"/>
                  <a:pt x="419735" y="200152"/>
                </a:cubicBezTo>
                <a:cubicBezTo>
                  <a:pt x="419735" y="310642"/>
                  <a:pt x="325754" y="400304"/>
                  <a:pt x="209930" y="400304"/>
                </a:cubicBezTo>
                <a:cubicBezTo>
                  <a:pt x="93979" y="400304"/>
                  <a:pt x="0" y="310642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92906" y="2883407"/>
            <a:ext cx="432435" cy="413004"/>
          </a:xfrm>
          <a:custGeom>
            <a:avLst/>
            <a:gdLst>
              <a:gd name="connsiteX0" fmla="*/ 6350 w 432435"/>
              <a:gd name="connsiteY0" fmla="*/ 206502 h 413004"/>
              <a:gd name="connsiteX1" fmla="*/ 216280 w 432435"/>
              <a:gd name="connsiteY1" fmla="*/ 6350 h 413004"/>
              <a:gd name="connsiteX2" fmla="*/ 426085 w 432435"/>
              <a:gd name="connsiteY2" fmla="*/ 206502 h 413004"/>
              <a:gd name="connsiteX3" fmla="*/ 216280 w 432435"/>
              <a:gd name="connsiteY3" fmla="*/ 406654 h 413004"/>
              <a:gd name="connsiteX4" fmla="*/ 6350 w 432435"/>
              <a:gd name="connsiteY4" fmla="*/ 206502 h 413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3004">
                <a:moveTo>
                  <a:pt x="6350" y="206502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104" y="6350"/>
                  <a:pt x="426085" y="95885"/>
                  <a:pt x="426085" y="206502"/>
                </a:cubicBezTo>
                <a:cubicBezTo>
                  <a:pt x="426085" y="316992"/>
                  <a:pt x="332104" y="406654"/>
                  <a:pt x="216280" y="406654"/>
                </a:cubicBezTo>
                <a:cubicBezTo>
                  <a:pt x="100329" y="406654"/>
                  <a:pt x="6350" y="316992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59098" y="2494915"/>
            <a:ext cx="115062" cy="388111"/>
          </a:xfrm>
          <a:custGeom>
            <a:avLst/>
            <a:gdLst>
              <a:gd name="connsiteX0" fmla="*/ 108711 w 115062"/>
              <a:gd name="connsiteY0" fmla="*/ 6350 h 388111"/>
              <a:gd name="connsiteX1" fmla="*/ 6350 w 115062"/>
              <a:gd name="connsiteY1" fmla="*/ 381761 h 388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88111">
                <a:moveTo>
                  <a:pt x="108711" y="6350"/>
                </a:moveTo>
                <a:lnTo>
                  <a:pt x="6350" y="3817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07765" y="2906015"/>
            <a:ext cx="419861" cy="400303"/>
          </a:xfrm>
          <a:custGeom>
            <a:avLst/>
            <a:gdLst>
              <a:gd name="connsiteX0" fmla="*/ 0 w 419861"/>
              <a:gd name="connsiteY0" fmla="*/ 200151 h 400303"/>
              <a:gd name="connsiteX1" fmla="*/ 209930 w 419861"/>
              <a:gd name="connsiteY1" fmla="*/ 0 h 400303"/>
              <a:gd name="connsiteX2" fmla="*/ 419861 w 419861"/>
              <a:gd name="connsiteY2" fmla="*/ 200151 h 400303"/>
              <a:gd name="connsiteX3" fmla="*/ 209930 w 419861"/>
              <a:gd name="connsiteY3" fmla="*/ 400303 h 400303"/>
              <a:gd name="connsiteX4" fmla="*/ 0 w 419861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400303">
                <a:moveTo>
                  <a:pt x="0" y="200151"/>
                </a:moveTo>
                <a:cubicBezTo>
                  <a:pt x="0" y="89534"/>
                  <a:pt x="93979" y="0"/>
                  <a:pt x="209930" y="0"/>
                </a:cubicBezTo>
                <a:cubicBezTo>
                  <a:pt x="325881" y="0"/>
                  <a:pt x="419861" y="89534"/>
                  <a:pt x="419861" y="200151"/>
                </a:cubicBezTo>
                <a:cubicBezTo>
                  <a:pt x="419861" y="310768"/>
                  <a:pt x="325881" y="400303"/>
                  <a:pt x="209930" y="400303"/>
                </a:cubicBezTo>
                <a:cubicBezTo>
                  <a:pt x="93979" y="400303"/>
                  <a:pt x="0" y="310768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01415" y="2899665"/>
            <a:ext cx="432561" cy="413003"/>
          </a:xfrm>
          <a:custGeom>
            <a:avLst/>
            <a:gdLst>
              <a:gd name="connsiteX0" fmla="*/ 6350 w 432561"/>
              <a:gd name="connsiteY0" fmla="*/ 206501 h 413003"/>
              <a:gd name="connsiteX1" fmla="*/ 216280 w 432561"/>
              <a:gd name="connsiteY1" fmla="*/ 6350 h 413003"/>
              <a:gd name="connsiteX2" fmla="*/ 426211 w 432561"/>
              <a:gd name="connsiteY2" fmla="*/ 206501 h 413003"/>
              <a:gd name="connsiteX3" fmla="*/ 216280 w 432561"/>
              <a:gd name="connsiteY3" fmla="*/ 406653 h 413003"/>
              <a:gd name="connsiteX4" fmla="*/ 6350 w 432561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3003">
                <a:moveTo>
                  <a:pt x="6350" y="206501"/>
                </a:moveTo>
                <a:cubicBezTo>
                  <a:pt x="6350" y="95884"/>
                  <a:pt x="100329" y="6350"/>
                  <a:pt x="216280" y="6350"/>
                </a:cubicBezTo>
                <a:cubicBezTo>
                  <a:pt x="332231" y="6350"/>
                  <a:pt x="426211" y="95884"/>
                  <a:pt x="426211" y="206501"/>
                </a:cubicBezTo>
                <a:cubicBezTo>
                  <a:pt x="426211" y="317118"/>
                  <a:pt x="332231" y="406653"/>
                  <a:pt x="216280" y="406653"/>
                </a:cubicBezTo>
                <a:cubicBezTo>
                  <a:pt x="100329" y="406653"/>
                  <a:pt x="6350" y="317118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83329" y="2469895"/>
            <a:ext cx="128778" cy="432688"/>
          </a:xfrm>
          <a:custGeom>
            <a:avLst/>
            <a:gdLst>
              <a:gd name="connsiteX0" fmla="*/ 6350 w 128778"/>
              <a:gd name="connsiteY0" fmla="*/ 6350 h 432688"/>
              <a:gd name="connsiteX1" fmla="*/ 122427 w 128778"/>
              <a:gd name="connsiteY1" fmla="*/ 426339 h 4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2688">
                <a:moveTo>
                  <a:pt x="6350" y="6350"/>
                </a:moveTo>
                <a:lnTo>
                  <a:pt x="122427" y="4263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351530" y="2544827"/>
            <a:ext cx="22225" cy="334899"/>
          </a:xfrm>
          <a:custGeom>
            <a:avLst/>
            <a:gdLst>
              <a:gd name="connsiteX0" fmla="*/ 6350 w 22225"/>
              <a:gd name="connsiteY0" fmla="*/ 6350 h 334899"/>
              <a:gd name="connsiteX1" fmla="*/ 6350 w 22225"/>
              <a:gd name="connsiteY1" fmla="*/ 328548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899">
                <a:moveTo>
                  <a:pt x="6350" y="6350"/>
                </a:moveTo>
                <a:lnTo>
                  <a:pt x="6350" y="3285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665095" y="2354783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55518" y="2234387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057651" y="220174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726525" y="3015564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3255518" y="3015564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818636" y="2983052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13555" y="2999308"/>
            <a:ext cx="232079" cy="184454"/>
          </a:xfrm>
          <a:custGeom>
            <a:avLst/>
            <a:gdLst>
              <a:gd name="connsiteX0" fmla="*/ 0 w 232079"/>
              <a:gd name="connsiteY0" fmla="*/ 184454 h 184454"/>
              <a:gd name="connsiteX1" fmla="*/ 232079 w 232079"/>
              <a:gd name="connsiteY1" fmla="*/ 184454 h 184454"/>
              <a:gd name="connsiteX2" fmla="*/ 232079 w 232079"/>
              <a:gd name="connsiteY2" fmla="*/ 0 h 184454"/>
              <a:gd name="connsiteX3" fmla="*/ 0 w 232079"/>
              <a:gd name="connsiteY3" fmla="*/ 0 h 184454"/>
              <a:gd name="connsiteX4" fmla="*/ 0 w 232079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454">
                <a:moveTo>
                  <a:pt x="0" y="184454"/>
                </a:moveTo>
                <a:lnTo>
                  <a:pt x="232079" y="184454"/>
                </a:lnTo>
                <a:lnTo>
                  <a:pt x="232079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699764" y="1607312"/>
            <a:ext cx="316356" cy="530351"/>
          </a:xfrm>
          <a:custGeom>
            <a:avLst/>
            <a:gdLst>
              <a:gd name="connsiteX0" fmla="*/ 6350 w 316356"/>
              <a:gd name="connsiteY0" fmla="*/ 6350 h 530351"/>
              <a:gd name="connsiteX1" fmla="*/ 310006 w 316356"/>
              <a:gd name="connsiteY1" fmla="*/ 524002 h 530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56" h="530351">
                <a:moveTo>
                  <a:pt x="6350" y="6350"/>
                </a:moveTo>
                <a:lnTo>
                  <a:pt x="310006" y="5240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569971" y="2318005"/>
            <a:ext cx="384809" cy="33401"/>
          </a:xfrm>
          <a:custGeom>
            <a:avLst/>
            <a:gdLst>
              <a:gd name="connsiteX0" fmla="*/ 378459 w 384809"/>
              <a:gd name="connsiteY0" fmla="*/ 6350 h 33401"/>
              <a:gd name="connsiteX1" fmla="*/ 6350 w 384809"/>
              <a:gd name="connsiteY1" fmla="*/ 27050 h 33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809" h="33401">
                <a:moveTo>
                  <a:pt x="378459" y="6350"/>
                </a:moveTo>
                <a:lnTo>
                  <a:pt x="6350" y="270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804028" y="1325626"/>
            <a:ext cx="420115" cy="400303"/>
          </a:xfrm>
          <a:custGeom>
            <a:avLst/>
            <a:gdLst>
              <a:gd name="connsiteX0" fmla="*/ 0 w 420115"/>
              <a:gd name="connsiteY0" fmla="*/ 200152 h 400303"/>
              <a:gd name="connsiteX1" fmla="*/ 210057 w 420115"/>
              <a:gd name="connsiteY1" fmla="*/ 0 h 400303"/>
              <a:gd name="connsiteX2" fmla="*/ 420115 w 420115"/>
              <a:gd name="connsiteY2" fmla="*/ 200152 h 400303"/>
              <a:gd name="connsiteX3" fmla="*/ 210057 w 420115"/>
              <a:gd name="connsiteY3" fmla="*/ 400303 h 400303"/>
              <a:gd name="connsiteX4" fmla="*/ 0 w 420115"/>
              <a:gd name="connsiteY4" fmla="*/ 200152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5" h="400303">
                <a:moveTo>
                  <a:pt x="0" y="200152"/>
                </a:moveTo>
                <a:cubicBezTo>
                  <a:pt x="0" y="89535"/>
                  <a:pt x="93979" y="0"/>
                  <a:pt x="210057" y="0"/>
                </a:cubicBezTo>
                <a:cubicBezTo>
                  <a:pt x="326008" y="0"/>
                  <a:pt x="420115" y="89535"/>
                  <a:pt x="420115" y="200152"/>
                </a:cubicBezTo>
                <a:cubicBezTo>
                  <a:pt x="420115" y="310641"/>
                  <a:pt x="326008" y="400303"/>
                  <a:pt x="210057" y="400303"/>
                </a:cubicBezTo>
                <a:cubicBezTo>
                  <a:pt x="93979" y="400303"/>
                  <a:pt x="0" y="310641"/>
                  <a:pt x="0" y="2001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97678" y="1319276"/>
            <a:ext cx="432815" cy="413003"/>
          </a:xfrm>
          <a:custGeom>
            <a:avLst/>
            <a:gdLst>
              <a:gd name="connsiteX0" fmla="*/ 6350 w 432815"/>
              <a:gd name="connsiteY0" fmla="*/ 206502 h 413003"/>
              <a:gd name="connsiteX1" fmla="*/ 216407 w 432815"/>
              <a:gd name="connsiteY1" fmla="*/ 6350 h 413003"/>
              <a:gd name="connsiteX2" fmla="*/ 426465 w 432815"/>
              <a:gd name="connsiteY2" fmla="*/ 206502 h 413003"/>
              <a:gd name="connsiteX3" fmla="*/ 216407 w 432815"/>
              <a:gd name="connsiteY3" fmla="*/ 406653 h 413003"/>
              <a:gd name="connsiteX4" fmla="*/ 6350 w 432815"/>
              <a:gd name="connsiteY4" fmla="*/ 206502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5" h="413003">
                <a:moveTo>
                  <a:pt x="6350" y="206502"/>
                </a:moveTo>
                <a:cubicBezTo>
                  <a:pt x="6350" y="95885"/>
                  <a:pt x="100329" y="6350"/>
                  <a:pt x="216407" y="6350"/>
                </a:cubicBezTo>
                <a:cubicBezTo>
                  <a:pt x="332358" y="6350"/>
                  <a:pt x="426465" y="95885"/>
                  <a:pt x="426465" y="206502"/>
                </a:cubicBezTo>
                <a:cubicBezTo>
                  <a:pt x="426465" y="316991"/>
                  <a:pt x="332358" y="406653"/>
                  <a:pt x="216407" y="406653"/>
                </a:cubicBezTo>
                <a:cubicBezTo>
                  <a:pt x="100329" y="406653"/>
                  <a:pt x="6350" y="316991"/>
                  <a:pt x="6350" y="20650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892801" y="1436192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059426" y="2246757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8" y="0"/>
                  <a:pt x="420115" y="89661"/>
                  <a:pt x="420115" y="200151"/>
                </a:cubicBezTo>
                <a:cubicBezTo>
                  <a:pt x="420115" y="310769"/>
                  <a:pt x="326008" y="400430"/>
                  <a:pt x="210058" y="400430"/>
                </a:cubicBezTo>
                <a:cubicBezTo>
                  <a:pt x="93979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053076" y="2240407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8" y="6350"/>
                  <a:pt x="426465" y="96011"/>
                  <a:pt x="426465" y="206501"/>
                </a:cubicBezTo>
                <a:cubicBezTo>
                  <a:pt x="426465" y="317119"/>
                  <a:pt x="332358" y="406780"/>
                  <a:pt x="216408" y="406780"/>
                </a:cubicBezTo>
                <a:cubicBezTo>
                  <a:pt x="100329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667375" y="2132838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9" y="0"/>
                  <a:pt x="420115" y="89661"/>
                  <a:pt x="420115" y="200151"/>
                </a:cubicBezTo>
                <a:cubicBezTo>
                  <a:pt x="420115" y="310769"/>
                  <a:pt x="326009" y="400430"/>
                  <a:pt x="210058" y="400430"/>
                </a:cubicBezTo>
                <a:cubicBezTo>
                  <a:pt x="93979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661025" y="2126488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9" y="6350"/>
                  <a:pt x="426465" y="96011"/>
                  <a:pt x="426465" y="206501"/>
                </a:cubicBezTo>
                <a:cubicBezTo>
                  <a:pt x="426465" y="317119"/>
                  <a:pt x="332359" y="406780"/>
                  <a:pt x="216408" y="406780"/>
                </a:cubicBezTo>
                <a:cubicBezTo>
                  <a:pt x="100329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452870" y="2100327"/>
            <a:ext cx="420242" cy="400303"/>
          </a:xfrm>
          <a:custGeom>
            <a:avLst/>
            <a:gdLst>
              <a:gd name="connsiteX0" fmla="*/ 0 w 420242"/>
              <a:gd name="connsiteY0" fmla="*/ 200151 h 400303"/>
              <a:gd name="connsiteX1" fmla="*/ 210184 w 420242"/>
              <a:gd name="connsiteY1" fmla="*/ 0 h 400303"/>
              <a:gd name="connsiteX2" fmla="*/ 420242 w 420242"/>
              <a:gd name="connsiteY2" fmla="*/ 200151 h 400303"/>
              <a:gd name="connsiteX3" fmla="*/ 210184 w 420242"/>
              <a:gd name="connsiteY3" fmla="*/ 400303 h 400303"/>
              <a:gd name="connsiteX4" fmla="*/ 0 w 420242"/>
              <a:gd name="connsiteY4" fmla="*/ 200151 h 400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242" h="400303">
                <a:moveTo>
                  <a:pt x="0" y="200151"/>
                </a:moveTo>
                <a:cubicBezTo>
                  <a:pt x="0" y="89534"/>
                  <a:pt x="94107" y="0"/>
                  <a:pt x="210184" y="0"/>
                </a:cubicBezTo>
                <a:cubicBezTo>
                  <a:pt x="326135" y="0"/>
                  <a:pt x="420242" y="89534"/>
                  <a:pt x="420242" y="200151"/>
                </a:cubicBezTo>
                <a:cubicBezTo>
                  <a:pt x="420242" y="310769"/>
                  <a:pt x="326135" y="400303"/>
                  <a:pt x="210184" y="400303"/>
                </a:cubicBezTo>
                <a:cubicBezTo>
                  <a:pt x="94107" y="400303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446520" y="2093977"/>
            <a:ext cx="432942" cy="413003"/>
          </a:xfrm>
          <a:custGeom>
            <a:avLst/>
            <a:gdLst>
              <a:gd name="connsiteX0" fmla="*/ 6350 w 432942"/>
              <a:gd name="connsiteY0" fmla="*/ 206501 h 413003"/>
              <a:gd name="connsiteX1" fmla="*/ 216534 w 432942"/>
              <a:gd name="connsiteY1" fmla="*/ 6350 h 413003"/>
              <a:gd name="connsiteX2" fmla="*/ 426592 w 432942"/>
              <a:gd name="connsiteY2" fmla="*/ 206501 h 413003"/>
              <a:gd name="connsiteX3" fmla="*/ 216534 w 432942"/>
              <a:gd name="connsiteY3" fmla="*/ 406653 h 413003"/>
              <a:gd name="connsiteX4" fmla="*/ 6350 w 432942"/>
              <a:gd name="connsiteY4" fmla="*/ 206501 h 413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942" h="413003">
                <a:moveTo>
                  <a:pt x="6350" y="206501"/>
                </a:moveTo>
                <a:cubicBezTo>
                  <a:pt x="6350" y="95884"/>
                  <a:pt x="100457" y="6350"/>
                  <a:pt x="216534" y="6350"/>
                </a:cubicBezTo>
                <a:cubicBezTo>
                  <a:pt x="332485" y="6350"/>
                  <a:pt x="426592" y="95884"/>
                  <a:pt x="426592" y="206501"/>
                </a:cubicBezTo>
                <a:cubicBezTo>
                  <a:pt x="426592" y="317119"/>
                  <a:pt x="332485" y="406653"/>
                  <a:pt x="216534" y="406653"/>
                </a:cubicBezTo>
                <a:cubicBezTo>
                  <a:pt x="100457" y="406653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127625" y="2923794"/>
            <a:ext cx="420116" cy="400430"/>
          </a:xfrm>
          <a:custGeom>
            <a:avLst/>
            <a:gdLst>
              <a:gd name="connsiteX0" fmla="*/ 0 w 420116"/>
              <a:gd name="connsiteY0" fmla="*/ 200279 h 400430"/>
              <a:gd name="connsiteX1" fmla="*/ 210058 w 420116"/>
              <a:gd name="connsiteY1" fmla="*/ 0 h 400430"/>
              <a:gd name="connsiteX2" fmla="*/ 420115 w 420116"/>
              <a:gd name="connsiteY2" fmla="*/ 200279 h 400430"/>
              <a:gd name="connsiteX3" fmla="*/ 210058 w 420116"/>
              <a:gd name="connsiteY3" fmla="*/ 400430 h 400430"/>
              <a:gd name="connsiteX4" fmla="*/ 0 w 420116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279"/>
                </a:moveTo>
                <a:cubicBezTo>
                  <a:pt x="0" y="89661"/>
                  <a:pt x="94107" y="0"/>
                  <a:pt x="210058" y="0"/>
                </a:cubicBezTo>
                <a:cubicBezTo>
                  <a:pt x="326135" y="0"/>
                  <a:pt x="420115" y="89661"/>
                  <a:pt x="420115" y="200279"/>
                </a:cubicBezTo>
                <a:cubicBezTo>
                  <a:pt x="420115" y="310769"/>
                  <a:pt x="326135" y="400430"/>
                  <a:pt x="210058" y="400430"/>
                </a:cubicBezTo>
                <a:cubicBezTo>
                  <a:pt x="94107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121275" y="2917444"/>
            <a:ext cx="432816" cy="413130"/>
          </a:xfrm>
          <a:custGeom>
            <a:avLst/>
            <a:gdLst>
              <a:gd name="connsiteX0" fmla="*/ 6350 w 432816"/>
              <a:gd name="connsiteY0" fmla="*/ 206629 h 413130"/>
              <a:gd name="connsiteX1" fmla="*/ 216408 w 432816"/>
              <a:gd name="connsiteY1" fmla="*/ 6350 h 413130"/>
              <a:gd name="connsiteX2" fmla="*/ 426465 w 432816"/>
              <a:gd name="connsiteY2" fmla="*/ 206629 h 413130"/>
              <a:gd name="connsiteX3" fmla="*/ 216408 w 432816"/>
              <a:gd name="connsiteY3" fmla="*/ 406780 h 413130"/>
              <a:gd name="connsiteX4" fmla="*/ 6350 w 432816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629"/>
                </a:moveTo>
                <a:cubicBezTo>
                  <a:pt x="6350" y="96011"/>
                  <a:pt x="100457" y="6350"/>
                  <a:pt x="216408" y="6350"/>
                </a:cubicBezTo>
                <a:cubicBezTo>
                  <a:pt x="332485" y="6350"/>
                  <a:pt x="426465" y="96011"/>
                  <a:pt x="426465" y="206629"/>
                </a:cubicBezTo>
                <a:cubicBezTo>
                  <a:pt x="426465" y="317119"/>
                  <a:pt x="332485" y="406780"/>
                  <a:pt x="216408" y="406780"/>
                </a:cubicBezTo>
                <a:cubicBezTo>
                  <a:pt x="100457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660516" y="2897759"/>
            <a:ext cx="420116" cy="400431"/>
          </a:xfrm>
          <a:custGeom>
            <a:avLst/>
            <a:gdLst>
              <a:gd name="connsiteX0" fmla="*/ 0 w 420116"/>
              <a:gd name="connsiteY0" fmla="*/ 200279 h 400431"/>
              <a:gd name="connsiteX1" fmla="*/ 210058 w 420116"/>
              <a:gd name="connsiteY1" fmla="*/ 0 h 400431"/>
              <a:gd name="connsiteX2" fmla="*/ 420116 w 420116"/>
              <a:gd name="connsiteY2" fmla="*/ 200279 h 400431"/>
              <a:gd name="connsiteX3" fmla="*/ 210058 w 420116"/>
              <a:gd name="connsiteY3" fmla="*/ 400431 h 400431"/>
              <a:gd name="connsiteX4" fmla="*/ 0 w 420116"/>
              <a:gd name="connsiteY4" fmla="*/ 200279 h 400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1">
                <a:moveTo>
                  <a:pt x="0" y="200279"/>
                </a:moveTo>
                <a:cubicBezTo>
                  <a:pt x="0" y="89661"/>
                  <a:pt x="93979" y="0"/>
                  <a:pt x="210058" y="0"/>
                </a:cubicBezTo>
                <a:cubicBezTo>
                  <a:pt x="326009" y="0"/>
                  <a:pt x="420116" y="89661"/>
                  <a:pt x="420116" y="200279"/>
                </a:cubicBezTo>
                <a:cubicBezTo>
                  <a:pt x="420116" y="310769"/>
                  <a:pt x="326009" y="400431"/>
                  <a:pt x="210058" y="400431"/>
                </a:cubicBezTo>
                <a:cubicBezTo>
                  <a:pt x="93979" y="400431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654166" y="2891409"/>
            <a:ext cx="432816" cy="413131"/>
          </a:xfrm>
          <a:custGeom>
            <a:avLst/>
            <a:gdLst>
              <a:gd name="connsiteX0" fmla="*/ 6350 w 432816"/>
              <a:gd name="connsiteY0" fmla="*/ 206629 h 413131"/>
              <a:gd name="connsiteX1" fmla="*/ 216408 w 432816"/>
              <a:gd name="connsiteY1" fmla="*/ 6350 h 413131"/>
              <a:gd name="connsiteX2" fmla="*/ 426466 w 432816"/>
              <a:gd name="connsiteY2" fmla="*/ 206629 h 413131"/>
              <a:gd name="connsiteX3" fmla="*/ 216408 w 432816"/>
              <a:gd name="connsiteY3" fmla="*/ 406781 h 413131"/>
              <a:gd name="connsiteX4" fmla="*/ 6350 w 432816"/>
              <a:gd name="connsiteY4" fmla="*/ 206629 h 4131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1">
                <a:moveTo>
                  <a:pt x="6350" y="206629"/>
                </a:moveTo>
                <a:cubicBezTo>
                  <a:pt x="6350" y="96011"/>
                  <a:pt x="100329" y="6350"/>
                  <a:pt x="216408" y="6350"/>
                </a:cubicBezTo>
                <a:cubicBezTo>
                  <a:pt x="332359" y="6350"/>
                  <a:pt x="426466" y="96011"/>
                  <a:pt x="426466" y="206629"/>
                </a:cubicBezTo>
                <a:cubicBezTo>
                  <a:pt x="426466" y="317119"/>
                  <a:pt x="332359" y="406781"/>
                  <a:pt x="216408" y="406781"/>
                </a:cubicBezTo>
                <a:cubicBezTo>
                  <a:pt x="100329" y="406781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394579" y="1614297"/>
            <a:ext cx="415797" cy="669162"/>
          </a:xfrm>
          <a:custGeom>
            <a:avLst/>
            <a:gdLst>
              <a:gd name="connsiteX0" fmla="*/ 409448 w 415797"/>
              <a:gd name="connsiteY0" fmla="*/ 6350 h 669162"/>
              <a:gd name="connsiteX1" fmla="*/ 6350 w 415797"/>
              <a:gd name="connsiteY1" fmla="*/ 662813 h 669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797" h="669162">
                <a:moveTo>
                  <a:pt x="409448" y="6350"/>
                </a:moveTo>
                <a:lnTo>
                  <a:pt x="6350" y="6628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886450" y="1719579"/>
            <a:ext cx="111760" cy="419608"/>
          </a:xfrm>
          <a:custGeom>
            <a:avLst/>
            <a:gdLst>
              <a:gd name="connsiteX0" fmla="*/ 105409 w 111760"/>
              <a:gd name="connsiteY0" fmla="*/ 6350 h 419608"/>
              <a:gd name="connsiteX1" fmla="*/ 6350 w 111760"/>
              <a:gd name="connsiteY1" fmla="*/ 413258 h 419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9608">
                <a:moveTo>
                  <a:pt x="105409" y="6350"/>
                </a:moveTo>
                <a:lnTo>
                  <a:pt x="6350" y="4132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302378" y="2624582"/>
            <a:ext cx="22225" cy="303402"/>
          </a:xfrm>
          <a:custGeom>
            <a:avLst/>
            <a:gdLst>
              <a:gd name="connsiteX0" fmla="*/ 6350 w 22225"/>
              <a:gd name="connsiteY0" fmla="*/ 6350 h 303402"/>
              <a:gd name="connsiteX1" fmla="*/ 6350 w 22225"/>
              <a:gd name="connsiteY1" fmla="*/ 297052 h 303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402">
                <a:moveTo>
                  <a:pt x="6350" y="6350"/>
                </a:moveTo>
                <a:lnTo>
                  <a:pt x="6350" y="2970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03569" y="2891282"/>
            <a:ext cx="420116" cy="400430"/>
          </a:xfrm>
          <a:custGeom>
            <a:avLst/>
            <a:gdLst>
              <a:gd name="connsiteX0" fmla="*/ 0 w 420116"/>
              <a:gd name="connsiteY0" fmla="*/ 200151 h 400430"/>
              <a:gd name="connsiteX1" fmla="*/ 210058 w 420116"/>
              <a:gd name="connsiteY1" fmla="*/ 0 h 400430"/>
              <a:gd name="connsiteX2" fmla="*/ 420115 w 420116"/>
              <a:gd name="connsiteY2" fmla="*/ 200151 h 400430"/>
              <a:gd name="connsiteX3" fmla="*/ 210058 w 420116"/>
              <a:gd name="connsiteY3" fmla="*/ 400430 h 400430"/>
              <a:gd name="connsiteX4" fmla="*/ 0 w 420116"/>
              <a:gd name="connsiteY4" fmla="*/ 200151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116" h="400430">
                <a:moveTo>
                  <a:pt x="0" y="200151"/>
                </a:moveTo>
                <a:cubicBezTo>
                  <a:pt x="0" y="89661"/>
                  <a:pt x="94107" y="0"/>
                  <a:pt x="210058" y="0"/>
                </a:cubicBezTo>
                <a:cubicBezTo>
                  <a:pt x="326135" y="0"/>
                  <a:pt x="420115" y="89661"/>
                  <a:pt x="420115" y="200151"/>
                </a:cubicBezTo>
                <a:cubicBezTo>
                  <a:pt x="420115" y="310769"/>
                  <a:pt x="326135" y="400430"/>
                  <a:pt x="210058" y="400430"/>
                </a:cubicBezTo>
                <a:cubicBezTo>
                  <a:pt x="94107" y="400430"/>
                  <a:pt x="0" y="310769"/>
                  <a:pt x="0" y="2001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197219" y="2884932"/>
            <a:ext cx="432816" cy="413130"/>
          </a:xfrm>
          <a:custGeom>
            <a:avLst/>
            <a:gdLst>
              <a:gd name="connsiteX0" fmla="*/ 6350 w 432816"/>
              <a:gd name="connsiteY0" fmla="*/ 206501 h 413130"/>
              <a:gd name="connsiteX1" fmla="*/ 216408 w 432816"/>
              <a:gd name="connsiteY1" fmla="*/ 6350 h 413130"/>
              <a:gd name="connsiteX2" fmla="*/ 426465 w 432816"/>
              <a:gd name="connsiteY2" fmla="*/ 206501 h 413130"/>
              <a:gd name="connsiteX3" fmla="*/ 216408 w 432816"/>
              <a:gd name="connsiteY3" fmla="*/ 406780 h 413130"/>
              <a:gd name="connsiteX4" fmla="*/ 6350 w 432816"/>
              <a:gd name="connsiteY4" fmla="*/ 206501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816" h="413130">
                <a:moveTo>
                  <a:pt x="6350" y="206501"/>
                </a:moveTo>
                <a:cubicBezTo>
                  <a:pt x="6350" y="96011"/>
                  <a:pt x="100457" y="6350"/>
                  <a:pt x="216408" y="6350"/>
                </a:cubicBezTo>
                <a:cubicBezTo>
                  <a:pt x="332485" y="6350"/>
                  <a:pt x="426465" y="96011"/>
                  <a:pt x="426465" y="206501"/>
                </a:cubicBezTo>
                <a:cubicBezTo>
                  <a:pt x="426465" y="317119"/>
                  <a:pt x="332485" y="406780"/>
                  <a:pt x="216408" y="406780"/>
                </a:cubicBezTo>
                <a:cubicBezTo>
                  <a:pt x="100457" y="406780"/>
                  <a:pt x="6350" y="317119"/>
                  <a:pt x="6350" y="20650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6463665" y="2496439"/>
            <a:ext cx="115188" cy="388238"/>
          </a:xfrm>
          <a:custGeom>
            <a:avLst/>
            <a:gdLst>
              <a:gd name="connsiteX0" fmla="*/ 108838 w 115188"/>
              <a:gd name="connsiteY0" fmla="*/ 6350 h 388238"/>
              <a:gd name="connsiteX1" fmla="*/ 6350 w 115188"/>
              <a:gd name="connsiteY1" fmla="*/ 381888 h 388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188" h="388238">
                <a:moveTo>
                  <a:pt x="108838" y="6350"/>
                </a:moveTo>
                <a:lnTo>
                  <a:pt x="6350" y="38188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712458" y="2907538"/>
            <a:ext cx="420242" cy="400430"/>
          </a:xfrm>
          <a:custGeom>
            <a:avLst/>
            <a:gdLst>
              <a:gd name="connsiteX0" fmla="*/ 0 w 420242"/>
              <a:gd name="connsiteY0" fmla="*/ 200279 h 400430"/>
              <a:gd name="connsiteX1" fmla="*/ 210057 w 420242"/>
              <a:gd name="connsiteY1" fmla="*/ 0 h 400430"/>
              <a:gd name="connsiteX2" fmla="*/ 420242 w 420242"/>
              <a:gd name="connsiteY2" fmla="*/ 200279 h 400430"/>
              <a:gd name="connsiteX3" fmla="*/ 210057 w 420242"/>
              <a:gd name="connsiteY3" fmla="*/ 400430 h 400430"/>
              <a:gd name="connsiteX4" fmla="*/ 0 w 420242"/>
              <a:gd name="connsiteY4" fmla="*/ 200279 h 40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242" h="400430">
                <a:moveTo>
                  <a:pt x="0" y="200279"/>
                </a:moveTo>
                <a:cubicBezTo>
                  <a:pt x="0" y="89661"/>
                  <a:pt x="94107" y="0"/>
                  <a:pt x="210057" y="0"/>
                </a:cubicBezTo>
                <a:cubicBezTo>
                  <a:pt x="326135" y="0"/>
                  <a:pt x="420242" y="89661"/>
                  <a:pt x="420242" y="200279"/>
                </a:cubicBezTo>
                <a:cubicBezTo>
                  <a:pt x="420242" y="310769"/>
                  <a:pt x="326135" y="400430"/>
                  <a:pt x="210057" y="400430"/>
                </a:cubicBezTo>
                <a:cubicBezTo>
                  <a:pt x="94107" y="400430"/>
                  <a:pt x="0" y="310769"/>
                  <a:pt x="0" y="2002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6706108" y="2901188"/>
            <a:ext cx="432942" cy="413130"/>
          </a:xfrm>
          <a:custGeom>
            <a:avLst/>
            <a:gdLst>
              <a:gd name="connsiteX0" fmla="*/ 6350 w 432942"/>
              <a:gd name="connsiteY0" fmla="*/ 206629 h 413130"/>
              <a:gd name="connsiteX1" fmla="*/ 216407 w 432942"/>
              <a:gd name="connsiteY1" fmla="*/ 6350 h 413130"/>
              <a:gd name="connsiteX2" fmla="*/ 426592 w 432942"/>
              <a:gd name="connsiteY2" fmla="*/ 206629 h 413130"/>
              <a:gd name="connsiteX3" fmla="*/ 216407 w 432942"/>
              <a:gd name="connsiteY3" fmla="*/ 406780 h 413130"/>
              <a:gd name="connsiteX4" fmla="*/ 6350 w 432942"/>
              <a:gd name="connsiteY4" fmla="*/ 206629 h 413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942" h="413130">
                <a:moveTo>
                  <a:pt x="6350" y="206629"/>
                </a:moveTo>
                <a:cubicBezTo>
                  <a:pt x="6350" y="96011"/>
                  <a:pt x="100457" y="6350"/>
                  <a:pt x="216407" y="6350"/>
                </a:cubicBezTo>
                <a:cubicBezTo>
                  <a:pt x="332485" y="6350"/>
                  <a:pt x="426592" y="96011"/>
                  <a:pt x="426592" y="206629"/>
                </a:cubicBezTo>
                <a:cubicBezTo>
                  <a:pt x="426592" y="317119"/>
                  <a:pt x="332485" y="406780"/>
                  <a:pt x="216407" y="406780"/>
                </a:cubicBezTo>
                <a:cubicBezTo>
                  <a:pt x="100457" y="406780"/>
                  <a:pt x="6350" y="317119"/>
                  <a:pt x="6350" y="2066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788150" y="2471547"/>
            <a:ext cx="128778" cy="432562"/>
          </a:xfrm>
          <a:custGeom>
            <a:avLst/>
            <a:gdLst>
              <a:gd name="connsiteX0" fmla="*/ 6350 w 128778"/>
              <a:gd name="connsiteY0" fmla="*/ 6350 h 432562"/>
              <a:gd name="connsiteX1" fmla="*/ 122428 w 128778"/>
              <a:gd name="connsiteY1" fmla="*/ 426211 h 432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2562">
                <a:moveTo>
                  <a:pt x="6350" y="6350"/>
                </a:moveTo>
                <a:lnTo>
                  <a:pt x="122428" y="4262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5855716" y="2546351"/>
            <a:ext cx="22225" cy="335025"/>
          </a:xfrm>
          <a:custGeom>
            <a:avLst/>
            <a:gdLst>
              <a:gd name="connsiteX0" fmla="*/ 6350 w 22225"/>
              <a:gd name="connsiteY0" fmla="*/ 6350 h 335025"/>
              <a:gd name="connsiteX1" fmla="*/ 6350 w 22225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025">
                <a:moveTo>
                  <a:pt x="6350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168647" y="2356307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5759578" y="2235911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6562217" y="2203399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230115" y="3017215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759578" y="3017215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323077" y="2984576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818377" y="3000832"/>
            <a:ext cx="232257" cy="184454"/>
          </a:xfrm>
          <a:custGeom>
            <a:avLst/>
            <a:gdLst>
              <a:gd name="connsiteX0" fmla="*/ 0 w 232257"/>
              <a:gd name="connsiteY0" fmla="*/ 184454 h 184454"/>
              <a:gd name="connsiteX1" fmla="*/ 232257 w 232257"/>
              <a:gd name="connsiteY1" fmla="*/ 184454 h 184454"/>
              <a:gd name="connsiteX2" fmla="*/ 232257 w 232257"/>
              <a:gd name="connsiteY2" fmla="*/ 0 h 184454"/>
              <a:gd name="connsiteX3" fmla="*/ 0 w 232257"/>
              <a:gd name="connsiteY3" fmla="*/ 0 h 184454"/>
              <a:gd name="connsiteX4" fmla="*/ 0 w 232257"/>
              <a:gd name="connsiteY4" fmla="*/ 184454 h 1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257" h="184454">
                <a:moveTo>
                  <a:pt x="0" y="184454"/>
                </a:moveTo>
                <a:lnTo>
                  <a:pt x="232257" y="184454"/>
                </a:lnTo>
                <a:lnTo>
                  <a:pt x="232257" y="0"/>
                </a:lnTo>
                <a:lnTo>
                  <a:pt x="0" y="0"/>
                </a:lnTo>
                <a:lnTo>
                  <a:pt x="0" y="1844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204077" y="1608964"/>
            <a:ext cx="316738" cy="530225"/>
          </a:xfrm>
          <a:custGeom>
            <a:avLst/>
            <a:gdLst>
              <a:gd name="connsiteX0" fmla="*/ 6350 w 316738"/>
              <a:gd name="connsiteY0" fmla="*/ 6350 h 530225"/>
              <a:gd name="connsiteX1" fmla="*/ 310388 w 316738"/>
              <a:gd name="connsiteY1" fmla="*/ 523875 h 530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738" h="530225">
                <a:moveTo>
                  <a:pt x="6350" y="6350"/>
                </a:moveTo>
                <a:lnTo>
                  <a:pt x="310388" y="523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428741" y="2481327"/>
            <a:ext cx="320040" cy="471677"/>
          </a:xfrm>
          <a:custGeom>
            <a:avLst/>
            <a:gdLst>
              <a:gd name="connsiteX0" fmla="*/ 313690 w 320040"/>
              <a:gd name="connsiteY0" fmla="*/ 6350 h 471677"/>
              <a:gd name="connsiteX1" fmla="*/ 6350 w 320040"/>
              <a:gd name="connsiteY1" fmla="*/ 465327 h 471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040" h="471677">
                <a:moveTo>
                  <a:pt x="313690" y="6350"/>
                </a:moveTo>
                <a:lnTo>
                  <a:pt x="6350" y="465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211693" y="1295401"/>
            <a:ext cx="419734" cy="399795"/>
          </a:xfrm>
          <a:custGeom>
            <a:avLst/>
            <a:gdLst>
              <a:gd name="connsiteX0" fmla="*/ 0 w 419734"/>
              <a:gd name="connsiteY0" fmla="*/ 199897 h 399795"/>
              <a:gd name="connsiteX1" fmla="*/ 209803 w 419734"/>
              <a:gd name="connsiteY1" fmla="*/ 0 h 399795"/>
              <a:gd name="connsiteX2" fmla="*/ 419734 w 419734"/>
              <a:gd name="connsiteY2" fmla="*/ 199897 h 399795"/>
              <a:gd name="connsiteX3" fmla="*/ 209803 w 419734"/>
              <a:gd name="connsiteY3" fmla="*/ 399795 h 399795"/>
              <a:gd name="connsiteX4" fmla="*/ 0 w 419734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5">
                <a:moveTo>
                  <a:pt x="0" y="199897"/>
                </a:moveTo>
                <a:cubicBezTo>
                  <a:pt x="0" y="89535"/>
                  <a:pt x="93852" y="0"/>
                  <a:pt x="209803" y="0"/>
                </a:cubicBezTo>
                <a:cubicBezTo>
                  <a:pt x="325754" y="0"/>
                  <a:pt x="419734" y="89535"/>
                  <a:pt x="419734" y="199897"/>
                </a:cubicBezTo>
                <a:cubicBezTo>
                  <a:pt x="419734" y="310261"/>
                  <a:pt x="325754" y="399795"/>
                  <a:pt x="209803" y="399795"/>
                </a:cubicBezTo>
                <a:cubicBezTo>
                  <a:pt x="93852" y="399795"/>
                  <a:pt x="0" y="310261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205343" y="1289051"/>
            <a:ext cx="432434" cy="412495"/>
          </a:xfrm>
          <a:custGeom>
            <a:avLst/>
            <a:gdLst>
              <a:gd name="connsiteX0" fmla="*/ 6350 w 432434"/>
              <a:gd name="connsiteY0" fmla="*/ 206247 h 412495"/>
              <a:gd name="connsiteX1" fmla="*/ 216153 w 432434"/>
              <a:gd name="connsiteY1" fmla="*/ 6350 h 412495"/>
              <a:gd name="connsiteX2" fmla="*/ 426084 w 432434"/>
              <a:gd name="connsiteY2" fmla="*/ 206247 h 412495"/>
              <a:gd name="connsiteX3" fmla="*/ 216153 w 432434"/>
              <a:gd name="connsiteY3" fmla="*/ 406145 h 412495"/>
              <a:gd name="connsiteX4" fmla="*/ 6350 w 432434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5">
                <a:moveTo>
                  <a:pt x="6350" y="206247"/>
                </a:moveTo>
                <a:cubicBezTo>
                  <a:pt x="6350" y="95885"/>
                  <a:pt x="100202" y="6350"/>
                  <a:pt x="216153" y="6350"/>
                </a:cubicBezTo>
                <a:cubicBezTo>
                  <a:pt x="332104" y="6350"/>
                  <a:pt x="426084" y="95885"/>
                  <a:pt x="426084" y="206247"/>
                </a:cubicBezTo>
                <a:cubicBezTo>
                  <a:pt x="426084" y="316611"/>
                  <a:pt x="332104" y="406145"/>
                  <a:pt x="216153" y="406145"/>
                </a:cubicBezTo>
                <a:cubicBezTo>
                  <a:pt x="100202" y="406145"/>
                  <a:pt x="6350" y="316611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8300340" y="1405877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467600" y="2215133"/>
            <a:ext cx="419734" cy="399796"/>
          </a:xfrm>
          <a:custGeom>
            <a:avLst/>
            <a:gdLst>
              <a:gd name="connsiteX0" fmla="*/ 0 w 419734"/>
              <a:gd name="connsiteY0" fmla="*/ 199898 h 399796"/>
              <a:gd name="connsiteX1" fmla="*/ 209930 w 419734"/>
              <a:gd name="connsiteY1" fmla="*/ 0 h 399796"/>
              <a:gd name="connsiteX2" fmla="*/ 419734 w 419734"/>
              <a:gd name="connsiteY2" fmla="*/ 199898 h 399796"/>
              <a:gd name="connsiteX3" fmla="*/ 209930 w 419734"/>
              <a:gd name="connsiteY3" fmla="*/ 399795 h 399796"/>
              <a:gd name="connsiteX4" fmla="*/ 0 w 419734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2" y="0"/>
                  <a:pt x="419734" y="89535"/>
                  <a:pt x="419734" y="199898"/>
                </a:cubicBezTo>
                <a:cubicBezTo>
                  <a:pt x="419734" y="310261"/>
                  <a:pt x="325882" y="399795"/>
                  <a:pt x="209930" y="399795"/>
                </a:cubicBezTo>
                <a:cubicBezTo>
                  <a:pt x="93979" y="399795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461250" y="2208783"/>
            <a:ext cx="432434" cy="412496"/>
          </a:xfrm>
          <a:custGeom>
            <a:avLst/>
            <a:gdLst>
              <a:gd name="connsiteX0" fmla="*/ 6350 w 432434"/>
              <a:gd name="connsiteY0" fmla="*/ 206248 h 412496"/>
              <a:gd name="connsiteX1" fmla="*/ 216280 w 432434"/>
              <a:gd name="connsiteY1" fmla="*/ 6350 h 412496"/>
              <a:gd name="connsiteX2" fmla="*/ 426084 w 432434"/>
              <a:gd name="connsiteY2" fmla="*/ 206248 h 412496"/>
              <a:gd name="connsiteX3" fmla="*/ 216280 w 432434"/>
              <a:gd name="connsiteY3" fmla="*/ 406145 h 412496"/>
              <a:gd name="connsiteX4" fmla="*/ 6350 w 432434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2" y="6350"/>
                  <a:pt x="426084" y="95885"/>
                  <a:pt x="426084" y="206248"/>
                </a:cubicBezTo>
                <a:cubicBezTo>
                  <a:pt x="426084" y="316611"/>
                  <a:pt x="332232" y="406145"/>
                  <a:pt x="216280" y="406145"/>
                </a:cubicBezTo>
                <a:cubicBezTo>
                  <a:pt x="100329" y="406145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8075168" y="2101343"/>
            <a:ext cx="419734" cy="399795"/>
          </a:xfrm>
          <a:custGeom>
            <a:avLst/>
            <a:gdLst>
              <a:gd name="connsiteX0" fmla="*/ 0 w 419734"/>
              <a:gd name="connsiteY0" fmla="*/ 199897 h 399795"/>
              <a:gd name="connsiteX1" fmla="*/ 209803 w 419734"/>
              <a:gd name="connsiteY1" fmla="*/ 0 h 399795"/>
              <a:gd name="connsiteX2" fmla="*/ 419734 w 419734"/>
              <a:gd name="connsiteY2" fmla="*/ 199897 h 399795"/>
              <a:gd name="connsiteX3" fmla="*/ 209803 w 419734"/>
              <a:gd name="connsiteY3" fmla="*/ 399795 h 399795"/>
              <a:gd name="connsiteX4" fmla="*/ 0 w 419734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5">
                <a:moveTo>
                  <a:pt x="0" y="199897"/>
                </a:moveTo>
                <a:cubicBezTo>
                  <a:pt x="0" y="89534"/>
                  <a:pt x="93979" y="0"/>
                  <a:pt x="209803" y="0"/>
                </a:cubicBezTo>
                <a:cubicBezTo>
                  <a:pt x="325754" y="0"/>
                  <a:pt x="419734" y="89534"/>
                  <a:pt x="419734" y="199897"/>
                </a:cubicBezTo>
                <a:cubicBezTo>
                  <a:pt x="419734" y="310260"/>
                  <a:pt x="325754" y="399795"/>
                  <a:pt x="209803" y="399795"/>
                </a:cubicBezTo>
                <a:cubicBezTo>
                  <a:pt x="93979" y="399795"/>
                  <a:pt x="0" y="310260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068818" y="2094993"/>
            <a:ext cx="432434" cy="412495"/>
          </a:xfrm>
          <a:custGeom>
            <a:avLst/>
            <a:gdLst>
              <a:gd name="connsiteX0" fmla="*/ 6350 w 432434"/>
              <a:gd name="connsiteY0" fmla="*/ 206247 h 412495"/>
              <a:gd name="connsiteX1" fmla="*/ 216153 w 432434"/>
              <a:gd name="connsiteY1" fmla="*/ 6350 h 412495"/>
              <a:gd name="connsiteX2" fmla="*/ 426084 w 432434"/>
              <a:gd name="connsiteY2" fmla="*/ 206247 h 412495"/>
              <a:gd name="connsiteX3" fmla="*/ 216153 w 432434"/>
              <a:gd name="connsiteY3" fmla="*/ 406145 h 412495"/>
              <a:gd name="connsiteX4" fmla="*/ 6350 w 432434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5">
                <a:moveTo>
                  <a:pt x="6350" y="206247"/>
                </a:moveTo>
                <a:cubicBezTo>
                  <a:pt x="6350" y="95884"/>
                  <a:pt x="100329" y="6350"/>
                  <a:pt x="216153" y="6350"/>
                </a:cubicBezTo>
                <a:cubicBezTo>
                  <a:pt x="332104" y="6350"/>
                  <a:pt x="426084" y="95884"/>
                  <a:pt x="426084" y="206247"/>
                </a:cubicBezTo>
                <a:cubicBezTo>
                  <a:pt x="426084" y="316610"/>
                  <a:pt x="332104" y="406145"/>
                  <a:pt x="216153" y="406145"/>
                </a:cubicBezTo>
                <a:cubicBezTo>
                  <a:pt x="100329" y="406145"/>
                  <a:pt x="6350" y="316610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860155" y="2068958"/>
            <a:ext cx="419734" cy="399669"/>
          </a:xfrm>
          <a:custGeom>
            <a:avLst/>
            <a:gdLst>
              <a:gd name="connsiteX0" fmla="*/ 0 w 419734"/>
              <a:gd name="connsiteY0" fmla="*/ 199770 h 399669"/>
              <a:gd name="connsiteX1" fmla="*/ 209803 w 419734"/>
              <a:gd name="connsiteY1" fmla="*/ 0 h 399669"/>
              <a:gd name="connsiteX2" fmla="*/ 419734 w 419734"/>
              <a:gd name="connsiteY2" fmla="*/ 199770 h 399669"/>
              <a:gd name="connsiteX3" fmla="*/ 209803 w 419734"/>
              <a:gd name="connsiteY3" fmla="*/ 399669 h 399669"/>
              <a:gd name="connsiteX4" fmla="*/ 0 w 419734"/>
              <a:gd name="connsiteY4" fmla="*/ 199770 h 399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669">
                <a:moveTo>
                  <a:pt x="0" y="199770"/>
                </a:moveTo>
                <a:cubicBezTo>
                  <a:pt x="0" y="89407"/>
                  <a:pt x="93979" y="0"/>
                  <a:pt x="209803" y="0"/>
                </a:cubicBezTo>
                <a:cubicBezTo>
                  <a:pt x="325754" y="0"/>
                  <a:pt x="419734" y="89407"/>
                  <a:pt x="419734" y="199770"/>
                </a:cubicBezTo>
                <a:cubicBezTo>
                  <a:pt x="419734" y="310260"/>
                  <a:pt x="325754" y="399669"/>
                  <a:pt x="209803" y="399669"/>
                </a:cubicBezTo>
                <a:cubicBezTo>
                  <a:pt x="93979" y="399669"/>
                  <a:pt x="0" y="310260"/>
                  <a:pt x="0" y="1997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853805" y="2062608"/>
            <a:ext cx="432434" cy="412369"/>
          </a:xfrm>
          <a:custGeom>
            <a:avLst/>
            <a:gdLst>
              <a:gd name="connsiteX0" fmla="*/ 6350 w 432434"/>
              <a:gd name="connsiteY0" fmla="*/ 206120 h 412369"/>
              <a:gd name="connsiteX1" fmla="*/ 216153 w 432434"/>
              <a:gd name="connsiteY1" fmla="*/ 6350 h 412369"/>
              <a:gd name="connsiteX2" fmla="*/ 426084 w 432434"/>
              <a:gd name="connsiteY2" fmla="*/ 206120 h 412369"/>
              <a:gd name="connsiteX3" fmla="*/ 216153 w 432434"/>
              <a:gd name="connsiteY3" fmla="*/ 406019 h 412369"/>
              <a:gd name="connsiteX4" fmla="*/ 6350 w 432434"/>
              <a:gd name="connsiteY4" fmla="*/ 206120 h 412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369">
                <a:moveTo>
                  <a:pt x="6350" y="206120"/>
                </a:moveTo>
                <a:cubicBezTo>
                  <a:pt x="6350" y="95757"/>
                  <a:pt x="100329" y="6350"/>
                  <a:pt x="216153" y="6350"/>
                </a:cubicBezTo>
                <a:cubicBezTo>
                  <a:pt x="332104" y="6350"/>
                  <a:pt x="426084" y="95757"/>
                  <a:pt x="426084" y="206120"/>
                </a:cubicBezTo>
                <a:cubicBezTo>
                  <a:pt x="426084" y="316610"/>
                  <a:pt x="332104" y="406019"/>
                  <a:pt x="216153" y="406019"/>
                </a:cubicBezTo>
                <a:cubicBezTo>
                  <a:pt x="100329" y="406019"/>
                  <a:pt x="6350" y="316610"/>
                  <a:pt x="6350" y="20612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535799" y="2891154"/>
            <a:ext cx="419861" cy="399796"/>
          </a:xfrm>
          <a:custGeom>
            <a:avLst/>
            <a:gdLst>
              <a:gd name="connsiteX0" fmla="*/ 0 w 419861"/>
              <a:gd name="connsiteY0" fmla="*/ 199898 h 399796"/>
              <a:gd name="connsiteX1" fmla="*/ 209930 w 419861"/>
              <a:gd name="connsiteY1" fmla="*/ 0 h 399796"/>
              <a:gd name="connsiteX2" fmla="*/ 419861 w 419861"/>
              <a:gd name="connsiteY2" fmla="*/ 199898 h 399796"/>
              <a:gd name="connsiteX3" fmla="*/ 209930 w 419861"/>
              <a:gd name="connsiteY3" fmla="*/ 399796 h 399796"/>
              <a:gd name="connsiteX4" fmla="*/ 0 w 419861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2" y="0"/>
                  <a:pt x="419861" y="89535"/>
                  <a:pt x="419861" y="199898"/>
                </a:cubicBezTo>
                <a:cubicBezTo>
                  <a:pt x="419861" y="310261"/>
                  <a:pt x="325882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7529449" y="2884804"/>
            <a:ext cx="432561" cy="412496"/>
          </a:xfrm>
          <a:custGeom>
            <a:avLst/>
            <a:gdLst>
              <a:gd name="connsiteX0" fmla="*/ 6350 w 432561"/>
              <a:gd name="connsiteY0" fmla="*/ 206248 h 412496"/>
              <a:gd name="connsiteX1" fmla="*/ 216280 w 432561"/>
              <a:gd name="connsiteY1" fmla="*/ 6350 h 412496"/>
              <a:gd name="connsiteX2" fmla="*/ 426211 w 432561"/>
              <a:gd name="connsiteY2" fmla="*/ 206248 h 412496"/>
              <a:gd name="connsiteX3" fmla="*/ 216280 w 432561"/>
              <a:gd name="connsiteY3" fmla="*/ 406146 h 412496"/>
              <a:gd name="connsiteX4" fmla="*/ 6350 w 432561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2" y="6350"/>
                  <a:pt x="426211" y="95885"/>
                  <a:pt x="426211" y="206248"/>
                </a:cubicBezTo>
                <a:cubicBezTo>
                  <a:pt x="426211" y="316611"/>
                  <a:pt x="332232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068310" y="2865121"/>
            <a:ext cx="419735" cy="399795"/>
          </a:xfrm>
          <a:custGeom>
            <a:avLst/>
            <a:gdLst>
              <a:gd name="connsiteX0" fmla="*/ 0 w 419735"/>
              <a:gd name="connsiteY0" fmla="*/ 199897 h 399795"/>
              <a:gd name="connsiteX1" fmla="*/ 209931 w 419735"/>
              <a:gd name="connsiteY1" fmla="*/ 0 h 399795"/>
              <a:gd name="connsiteX2" fmla="*/ 419734 w 419735"/>
              <a:gd name="connsiteY2" fmla="*/ 199897 h 399795"/>
              <a:gd name="connsiteX3" fmla="*/ 209931 w 419735"/>
              <a:gd name="connsiteY3" fmla="*/ 399795 h 399795"/>
              <a:gd name="connsiteX4" fmla="*/ 0 w 419735"/>
              <a:gd name="connsiteY4" fmla="*/ 199897 h 399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5" h="399795">
                <a:moveTo>
                  <a:pt x="0" y="199897"/>
                </a:moveTo>
                <a:cubicBezTo>
                  <a:pt x="0" y="89534"/>
                  <a:pt x="93980" y="0"/>
                  <a:pt x="209931" y="0"/>
                </a:cubicBezTo>
                <a:cubicBezTo>
                  <a:pt x="325755" y="0"/>
                  <a:pt x="419734" y="89534"/>
                  <a:pt x="419734" y="199897"/>
                </a:cubicBezTo>
                <a:cubicBezTo>
                  <a:pt x="419734" y="310260"/>
                  <a:pt x="325755" y="399795"/>
                  <a:pt x="209931" y="399795"/>
                </a:cubicBezTo>
                <a:cubicBezTo>
                  <a:pt x="93980" y="399795"/>
                  <a:pt x="0" y="310260"/>
                  <a:pt x="0" y="19989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8061960" y="2858771"/>
            <a:ext cx="432435" cy="412495"/>
          </a:xfrm>
          <a:custGeom>
            <a:avLst/>
            <a:gdLst>
              <a:gd name="connsiteX0" fmla="*/ 6350 w 432435"/>
              <a:gd name="connsiteY0" fmla="*/ 206247 h 412495"/>
              <a:gd name="connsiteX1" fmla="*/ 216281 w 432435"/>
              <a:gd name="connsiteY1" fmla="*/ 6350 h 412495"/>
              <a:gd name="connsiteX2" fmla="*/ 426084 w 432435"/>
              <a:gd name="connsiteY2" fmla="*/ 206247 h 412495"/>
              <a:gd name="connsiteX3" fmla="*/ 216281 w 432435"/>
              <a:gd name="connsiteY3" fmla="*/ 406145 h 412495"/>
              <a:gd name="connsiteX4" fmla="*/ 6350 w 432435"/>
              <a:gd name="connsiteY4" fmla="*/ 206247 h 412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5" h="412495">
                <a:moveTo>
                  <a:pt x="6350" y="206247"/>
                </a:moveTo>
                <a:cubicBezTo>
                  <a:pt x="6350" y="95884"/>
                  <a:pt x="100330" y="6350"/>
                  <a:pt x="216281" y="6350"/>
                </a:cubicBezTo>
                <a:cubicBezTo>
                  <a:pt x="332105" y="6350"/>
                  <a:pt x="426084" y="95884"/>
                  <a:pt x="426084" y="206247"/>
                </a:cubicBezTo>
                <a:cubicBezTo>
                  <a:pt x="426084" y="316610"/>
                  <a:pt x="332105" y="406145"/>
                  <a:pt x="216281" y="406145"/>
                </a:cubicBezTo>
                <a:cubicBezTo>
                  <a:pt x="100330" y="406145"/>
                  <a:pt x="6350" y="316610"/>
                  <a:pt x="6350" y="20624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802498" y="1583690"/>
            <a:ext cx="415544" cy="668147"/>
          </a:xfrm>
          <a:custGeom>
            <a:avLst/>
            <a:gdLst>
              <a:gd name="connsiteX0" fmla="*/ 409194 w 415544"/>
              <a:gd name="connsiteY0" fmla="*/ 6350 h 668147"/>
              <a:gd name="connsiteX1" fmla="*/ 6350 w 415544"/>
              <a:gd name="connsiteY1" fmla="*/ 661797 h 66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544" h="668147">
                <a:moveTo>
                  <a:pt x="409194" y="6350"/>
                </a:moveTo>
                <a:lnTo>
                  <a:pt x="6350" y="6617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8293989" y="1688846"/>
            <a:ext cx="111760" cy="418845"/>
          </a:xfrm>
          <a:custGeom>
            <a:avLst/>
            <a:gdLst>
              <a:gd name="connsiteX0" fmla="*/ 105409 w 111760"/>
              <a:gd name="connsiteY0" fmla="*/ 6350 h 418845"/>
              <a:gd name="connsiteX1" fmla="*/ 6350 w 111760"/>
              <a:gd name="connsiteY1" fmla="*/ 412496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760" h="418845">
                <a:moveTo>
                  <a:pt x="105409" y="6350"/>
                </a:moveTo>
                <a:lnTo>
                  <a:pt x="6350" y="4124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710424" y="2592323"/>
            <a:ext cx="22225" cy="303022"/>
          </a:xfrm>
          <a:custGeom>
            <a:avLst/>
            <a:gdLst>
              <a:gd name="connsiteX0" fmla="*/ 6350 w 22225"/>
              <a:gd name="connsiteY0" fmla="*/ 6350 h 303022"/>
              <a:gd name="connsiteX1" fmla="*/ 6350 w 22225"/>
              <a:gd name="connsiteY1" fmla="*/ 296672 h 303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3022">
                <a:moveTo>
                  <a:pt x="6350" y="6350"/>
                </a:moveTo>
                <a:lnTo>
                  <a:pt x="6350" y="2966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8610981" y="2858642"/>
            <a:ext cx="419734" cy="399796"/>
          </a:xfrm>
          <a:custGeom>
            <a:avLst/>
            <a:gdLst>
              <a:gd name="connsiteX0" fmla="*/ 0 w 419734"/>
              <a:gd name="connsiteY0" fmla="*/ 199898 h 399796"/>
              <a:gd name="connsiteX1" fmla="*/ 209930 w 419734"/>
              <a:gd name="connsiteY1" fmla="*/ 0 h 399796"/>
              <a:gd name="connsiteX2" fmla="*/ 419734 w 419734"/>
              <a:gd name="connsiteY2" fmla="*/ 199898 h 399796"/>
              <a:gd name="connsiteX3" fmla="*/ 209930 w 419734"/>
              <a:gd name="connsiteY3" fmla="*/ 399796 h 399796"/>
              <a:gd name="connsiteX4" fmla="*/ 0 w 419734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34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754" y="0"/>
                  <a:pt x="419734" y="89535"/>
                  <a:pt x="419734" y="199898"/>
                </a:cubicBezTo>
                <a:cubicBezTo>
                  <a:pt x="419734" y="310261"/>
                  <a:pt x="325754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604631" y="2852292"/>
            <a:ext cx="432434" cy="412496"/>
          </a:xfrm>
          <a:custGeom>
            <a:avLst/>
            <a:gdLst>
              <a:gd name="connsiteX0" fmla="*/ 6350 w 432434"/>
              <a:gd name="connsiteY0" fmla="*/ 206248 h 412496"/>
              <a:gd name="connsiteX1" fmla="*/ 216280 w 432434"/>
              <a:gd name="connsiteY1" fmla="*/ 6350 h 412496"/>
              <a:gd name="connsiteX2" fmla="*/ 426084 w 432434"/>
              <a:gd name="connsiteY2" fmla="*/ 206248 h 412496"/>
              <a:gd name="connsiteX3" fmla="*/ 216280 w 432434"/>
              <a:gd name="connsiteY3" fmla="*/ 406146 h 412496"/>
              <a:gd name="connsiteX4" fmla="*/ 6350 w 432434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434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104" y="6350"/>
                  <a:pt x="426084" y="95885"/>
                  <a:pt x="426084" y="206248"/>
                </a:cubicBezTo>
                <a:cubicBezTo>
                  <a:pt x="426084" y="316611"/>
                  <a:pt x="332104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8870822" y="2464435"/>
            <a:ext cx="115062" cy="387604"/>
          </a:xfrm>
          <a:custGeom>
            <a:avLst/>
            <a:gdLst>
              <a:gd name="connsiteX0" fmla="*/ 108711 w 115062"/>
              <a:gd name="connsiteY0" fmla="*/ 6350 h 387604"/>
              <a:gd name="connsiteX1" fmla="*/ 6350 w 115062"/>
              <a:gd name="connsiteY1" fmla="*/ 381254 h 387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87604">
                <a:moveTo>
                  <a:pt x="108711" y="6350"/>
                </a:moveTo>
                <a:lnTo>
                  <a:pt x="6350" y="3812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9119490" y="2874898"/>
            <a:ext cx="419861" cy="399796"/>
          </a:xfrm>
          <a:custGeom>
            <a:avLst/>
            <a:gdLst>
              <a:gd name="connsiteX0" fmla="*/ 0 w 419861"/>
              <a:gd name="connsiteY0" fmla="*/ 199898 h 399796"/>
              <a:gd name="connsiteX1" fmla="*/ 209930 w 419861"/>
              <a:gd name="connsiteY1" fmla="*/ 0 h 399796"/>
              <a:gd name="connsiteX2" fmla="*/ 419861 w 419861"/>
              <a:gd name="connsiteY2" fmla="*/ 199898 h 399796"/>
              <a:gd name="connsiteX3" fmla="*/ 209930 w 419861"/>
              <a:gd name="connsiteY3" fmla="*/ 399796 h 399796"/>
              <a:gd name="connsiteX4" fmla="*/ 0 w 419861"/>
              <a:gd name="connsiteY4" fmla="*/ 199898 h 39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861" h="399796">
                <a:moveTo>
                  <a:pt x="0" y="199898"/>
                </a:moveTo>
                <a:cubicBezTo>
                  <a:pt x="0" y="89535"/>
                  <a:pt x="93979" y="0"/>
                  <a:pt x="209930" y="0"/>
                </a:cubicBezTo>
                <a:cubicBezTo>
                  <a:pt x="325881" y="0"/>
                  <a:pt x="419861" y="89535"/>
                  <a:pt x="419861" y="199898"/>
                </a:cubicBezTo>
                <a:cubicBezTo>
                  <a:pt x="419861" y="310261"/>
                  <a:pt x="325881" y="399796"/>
                  <a:pt x="209930" y="399796"/>
                </a:cubicBezTo>
                <a:cubicBezTo>
                  <a:pt x="93979" y="399796"/>
                  <a:pt x="0" y="310261"/>
                  <a:pt x="0" y="199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9113140" y="2868548"/>
            <a:ext cx="432561" cy="412496"/>
          </a:xfrm>
          <a:custGeom>
            <a:avLst/>
            <a:gdLst>
              <a:gd name="connsiteX0" fmla="*/ 6350 w 432561"/>
              <a:gd name="connsiteY0" fmla="*/ 206248 h 412496"/>
              <a:gd name="connsiteX1" fmla="*/ 216280 w 432561"/>
              <a:gd name="connsiteY1" fmla="*/ 6350 h 412496"/>
              <a:gd name="connsiteX2" fmla="*/ 426211 w 432561"/>
              <a:gd name="connsiteY2" fmla="*/ 206248 h 412496"/>
              <a:gd name="connsiteX3" fmla="*/ 216280 w 432561"/>
              <a:gd name="connsiteY3" fmla="*/ 406146 h 412496"/>
              <a:gd name="connsiteX4" fmla="*/ 6350 w 432561"/>
              <a:gd name="connsiteY4" fmla="*/ 206248 h 412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61" h="412496">
                <a:moveTo>
                  <a:pt x="6350" y="206248"/>
                </a:moveTo>
                <a:cubicBezTo>
                  <a:pt x="6350" y="95885"/>
                  <a:pt x="100329" y="6350"/>
                  <a:pt x="216280" y="6350"/>
                </a:cubicBezTo>
                <a:cubicBezTo>
                  <a:pt x="332231" y="6350"/>
                  <a:pt x="426211" y="95885"/>
                  <a:pt x="426211" y="206248"/>
                </a:cubicBezTo>
                <a:cubicBezTo>
                  <a:pt x="426211" y="316611"/>
                  <a:pt x="332231" y="406146"/>
                  <a:pt x="216280" y="406146"/>
                </a:cubicBezTo>
                <a:cubicBezTo>
                  <a:pt x="100329" y="406146"/>
                  <a:pt x="6350" y="316611"/>
                  <a:pt x="6350" y="206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9195054" y="2439542"/>
            <a:ext cx="128778" cy="431926"/>
          </a:xfrm>
          <a:custGeom>
            <a:avLst/>
            <a:gdLst>
              <a:gd name="connsiteX0" fmla="*/ 6350 w 128778"/>
              <a:gd name="connsiteY0" fmla="*/ 6350 h 431926"/>
              <a:gd name="connsiteX1" fmla="*/ 122427 w 128778"/>
              <a:gd name="connsiteY1" fmla="*/ 425577 h 431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778" h="431926">
                <a:moveTo>
                  <a:pt x="6350" y="6350"/>
                </a:moveTo>
                <a:lnTo>
                  <a:pt x="122427" y="4255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8263256" y="2514345"/>
            <a:ext cx="22225" cy="334390"/>
          </a:xfrm>
          <a:custGeom>
            <a:avLst/>
            <a:gdLst>
              <a:gd name="connsiteX0" fmla="*/ 6350 w 22225"/>
              <a:gd name="connsiteY0" fmla="*/ 6350 h 334390"/>
              <a:gd name="connsiteX1" fmla="*/ 6350 w 22225"/>
              <a:gd name="connsiteY1" fmla="*/ 328041 h 3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4390">
                <a:moveTo>
                  <a:pt x="6350" y="6350"/>
                </a:moveTo>
                <a:lnTo>
                  <a:pt x="6350" y="3280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7576821" y="2324595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167244" y="2204326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969376" y="2171814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7638289" y="2984360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8167244" y="2984360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8730361" y="2951848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9225281" y="2968104"/>
            <a:ext cx="232079" cy="184162"/>
          </a:xfrm>
          <a:custGeom>
            <a:avLst/>
            <a:gdLst>
              <a:gd name="connsiteX0" fmla="*/ 0 w 232079"/>
              <a:gd name="connsiteY0" fmla="*/ 184162 h 184162"/>
              <a:gd name="connsiteX1" fmla="*/ 232079 w 232079"/>
              <a:gd name="connsiteY1" fmla="*/ 184162 h 184162"/>
              <a:gd name="connsiteX2" fmla="*/ 232079 w 232079"/>
              <a:gd name="connsiteY2" fmla="*/ 0 h 184162"/>
              <a:gd name="connsiteX3" fmla="*/ 0 w 232079"/>
              <a:gd name="connsiteY3" fmla="*/ 0 h 184162"/>
              <a:gd name="connsiteX4" fmla="*/ 0 w 232079"/>
              <a:gd name="connsiteY4" fmla="*/ 184162 h 184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079" h="184162">
                <a:moveTo>
                  <a:pt x="0" y="184162"/>
                </a:moveTo>
                <a:lnTo>
                  <a:pt x="232079" y="184162"/>
                </a:lnTo>
                <a:lnTo>
                  <a:pt x="232079" y="0"/>
                </a:lnTo>
                <a:lnTo>
                  <a:pt x="0" y="0"/>
                </a:lnTo>
                <a:lnTo>
                  <a:pt x="0" y="184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611489" y="1578355"/>
            <a:ext cx="316356" cy="529336"/>
          </a:xfrm>
          <a:custGeom>
            <a:avLst/>
            <a:gdLst>
              <a:gd name="connsiteX0" fmla="*/ 6350 w 316356"/>
              <a:gd name="connsiteY0" fmla="*/ 6350 h 529336"/>
              <a:gd name="connsiteX1" fmla="*/ 310006 w 316356"/>
              <a:gd name="connsiteY1" fmla="*/ 522986 h 529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56" h="529336">
                <a:moveTo>
                  <a:pt x="6350" y="6350"/>
                </a:moveTo>
                <a:lnTo>
                  <a:pt x="310006" y="5229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8526145" y="1676908"/>
            <a:ext cx="210565" cy="1195705"/>
          </a:xfrm>
          <a:custGeom>
            <a:avLst/>
            <a:gdLst>
              <a:gd name="connsiteX0" fmla="*/ 6350 w 210565"/>
              <a:gd name="connsiteY0" fmla="*/ 6350 h 1195705"/>
              <a:gd name="connsiteX1" fmla="*/ 204216 w 210565"/>
              <a:gd name="connsiteY1" fmla="*/ 1189355 h 1195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0565" h="1195705">
                <a:moveTo>
                  <a:pt x="6350" y="6350"/>
                </a:moveTo>
                <a:lnTo>
                  <a:pt x="204216" y="11893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3989704" y="2432304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3902711" y="2164333"/>
            <a:ext cx="234823" cy="246252"/>
          </a:xfrm>
          <a:custGeom>
            <a:avLst/>
            <a:gdLst>
              <a:gd name="connsiteX0" fmla="*/ 116966 w 234823"/>
              <a:gd name="connsiteY0" fmla="*/ 0 h 246252"/>
              <a:gd name="connsiteX1" fmla="*/ 202819 w 234823"/>
              <a:gd name="connsiteY1" fmla="*/ 28320 h 246252"/>
              <a:gd name="connsiteX2" fmla="*/ 234822 w 234823"/>
              <a:gd name="connsiteY2" fmla="*/ 93980 h 246252"/>
              <a:gd name="connsiteX3" fmla="*/ 223011 w 234823"/>
              <a:gd name="connsiteY3" fmla="*/ 133350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3891 w 234823"/>
              <a:gd name="connsiteY6" fmla="*/ 246252 h 246252"/>
              <a:gd name="connsiteX7" fmla="*/ 86994 w 234823"/>
              <a:gd name="connsiteY7" fmla="*/ 246252 h 246252"/>
              <a:gd name="connsiteX8" fmla="*/ 86741 w 234823"/>
              <a:gd name="connsiteY8" fmla="*/ 231267 h 246252"/>
              <a:gd name="connsiteX9" fmla="*/ 95885 w 234823"/>
              <a:gd name="connsiteY9" fmla="*/ 185801 h 246252"/>
              <a:gd name="connsiteX10" fmla="*/ 132588 w 234823"/>
              <a:gd name="connsiteY10" fmla="*/ 145542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3 h 246252"/>
              <a:gd name="connsiteX14" fmla="*/ 119633 w 234823"/>
              <a:gd name="connsiteY14" fmla="*/ 47751 h 246252"/>
              <a:gd name="connsiteX15" fmla="*/ 79629 w 234823"/>
              <a:gd name="connsiteY15" fmla="*/ 61467 h 246252"/>
              <a:gd name="connsiteX16" fmla="*/ 57530 w 234823"/>
              <a:gd name="connsiteY16" fmla="*/ 102997 h 246252"/>
              <a:gd name="connsiteX17" fmla="*/ 0 w 234823"/>
              <a:gd name="connsiteY17" fmla="*/ 95758 h 246252"/>
              <a:gd name="connsiteX18" fmla="*/ 34035 w 234823"/>
              <a:gd name="connsiteY18" fmla="*/ 27939 h 246252"/>
              <a:gd name="connsiteX19" fmla="*/ 116966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6" y="0"/>
                </a:moveTo>
                <a:cubicBezTo>
                  <a:pt x="152907" y="0"/>
                  <a:pt x="181610" y="9398"/>
                  <a:pt x="202819" y="28320"/>
                </a:cubicBezTo>
                <a:cubicBezTo>
                  <a:pt x="224154" y="47117"/>
                  <a:pt x="234822" y="68961"/>
                  <a:pt x="234822" y="93980"/>
                </a:cubicBezTo>
                <a:cubicBezTo>
                  <a:pt x="234822" y="107823"/>
                  <a:pt x="230885" y="120904"/>
                  <a:pt x="223011" y="133350"/>
                </a:cubicBezTo>
                <a:cubicBezTo>
                  <a:pt x="215264" y="145669"/>
                  <a:pt x="198500" y="162433"/>
                  <a:pt x="172973" y="183769"/>
                </a:cubicBezTo>
                <a:cubicBezTo>
                  <a:pt x="159766" y="194817"/>
                  <a:pt x="151510" y="203580"/>
                  <a:pt x="148335" y="210311"/>
                </a:cubicBezTo>
                <a:cubicBezTo>
                  <a:pt x="145033" y="217042"/>
                  <a:pt x="143636" y="228980"/>
                  <a:pt x="143891" y="246252"/>
                </a:cubicBezTo>
                <a:lnTo>
                  <a:pt x="86994" y="246252"/>
                </a:lnTo>
                <a:cubicBezTo>
                  <a:pt x="86867" y="238125"/>
                  <a:pt x="86741" y="233045"/>
                  <a:pt x="86741" y="231267"/>
                </a:cubicBezTo>
                <a:cubicBezTo>
                  <a:pt x="86741" y="212851"/>
                  <a:pt x="89788" y="197739"/>
                  <a:pt x="95885" y="185801"/>
                </a:cubicBezTo>
                <a:cubicBezTo>
                  <a:pt x="101980" y="173863"/>
                  <a:pt x="114300" y="160527"/>
                  <a:pt x="132588" y="145542"/>
                </a:cubicBezTo>
                <a:cubicBezTo>
                  <a:pt x="150875" y="130683"/>
                  <a:pt x="161797" y="120904"/>
                  <a:pt x="165354" y="116332"/>
                </a:cubicBezTo>
                <a:cubicBezTo>
                  <a:pt x="170814" y="109092"/>
                  <a:pt x="173608" y="100964"/>
                  <a:pt x="173608" y="92201"/>
                </a:cubicBezTo>
                <a:cubicBezTo>
                  <a:pt x="173608" y="80010"/>
                  <a:pt x="168782" y="69595"/>
                  <a:pt x="159004" y="60833"/>
                </a:cubicBezTo>
                <a:cubicBezTo>
                  <a:pt x="149225" y="52197"/>
                  <a:pt x="136144" y="47751"/>
                  <a:pt x="119633" y="47751"/>
                </a:cubicBezTo>
                <a:cubicBezTo>
                  <a:pt x="103632" y="47751"/>
                  <a:pt x="90297" y="52323"/>
                  <a:pt x="79629" y="61467"/>
                </a:cubicBezTo>
                <a:cubicBezTo>
                  <a:pt x="68960" y="70485"/>
                  <a:pt x="61594" y="84327"/>
                  <a:pt x="57530" y="102997"/>
                </a:cubicBezTo>
                <a:lnTo>
                  <a:pt x="0" y="95758"/>
                </a:lnTo>
                <a:cubicBezTo>
                  <a:pt x="1523" y="69214"/>
                  <a:pt x="12954" y="46608"/>
                  <a:pt x="34035" y="27939"/>
                </a:cubicBezTo>
                <a:cubicBezTo>
                  <a:pt x="54991" y="9398"/>
                  <a:pt x="82676" y="0"/>
                  <a:pt x="116966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980560" y="2423160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3893567" y="2155189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1963 w 253111"/>
              <a:gd name="connsiteY1" fmla="*/ 37464 h 264540"/>
              <a:gd name="connsiteX2" fmla="*/ 243966 w 253111"/>
              <a:gd name="connsiteY2" fmla="*/ 103124 h 264540"/>
              <a:gd name="connsiteX3" fmla="*/ 232155 w 253111"/>
              <a:gd name="connsiteY3" fmla="*/ 142494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035 w 253111"/>
              <a:gd name="connsiteY6" fmla="*/ 255397 h 264540"/>
              <a:gd name="connsiteX7" fmla="*/ 96138 w 253111"/>
              <a:gd name="connsiteY7" fmla="*/ 255397 h 264540"/>
              <a:gd name="connsiteX8" fmla="*/ 95885 w 253111"/>
              <a:gd name="connsiteY8" fmla="*/ 240411 h 264540"/>
              <a:gd name="connsiteX9" fmla="*/ 105029 w 253111"/>
              <a:gd name="connsiteY9" fmla="*/ 194945 h 264540"/>
              <a:gd name="connsiteX10" fmla="*/ 141732 w 253111"/>
              <a:gd name="connsiteY10" fmla="*/ 154686 h 264540"/>
              <a:gd name="connsiteX11" fmla="*/ 174498 w 253111"/>
              <a:gd name="connsiteY11" fmla="*/ 125476 h 264540"/>
              <a:gd name="connsiteX12" fmla="*/ 182752 w 253111"/>
              <a:gd name="connsiteY12" fmla="*/ 101345 h 264540"/>
              <a:gd name="connsiteX13" fmla="*/ 168148 w 253111"/>
              <a:gd name="connsiteY13" fmla="*/ 69977 h 264540"/>
              <a:gd name="connsiteX14" fmla="*/ 128777 w 253111"/>
              <a:gd name="connsiteY14" fmla="*/ 56895 h 264540"/>
              <a:gd name="connsiteX15" fmla="*/ 88773 w 253111"/>
              <a:gd name="connsiteY15" fmla="*/ 70611 h 264540"/>
              <a:gd name="connsiteX16" fmla="*/ 66675 w 253111"/>
              <a:gd name="connsiteY16" fmla="*/ 112141 h 264540"/>
              <a:gd name="connsiteX17" fmla="*/ 9144 w 253111"/>
              <a:gd name="connsiteY17" fmla="*/ 104902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1" y="9144"/>
                  <a:pt x="190754" y="18542"/>
                  <a:pt x="211963" y="37464"/>
                </a:cubicBezTo>
                <a:cubicBezTo>
                  <a:pt x="233298" y="56261"/>
                  <a:pt x="243966" y="78105"/>
                  <a:pt x="243966" y="103124"/>
                </a:cubicBezTo>
                <a:cubicBezTo>
                  <a:pt x="243966" y="116967"/>
                  <a:pt x="240029" y="130048"/>
                  <a:pt x="232155" y="142494"/>
                </a:cubicBezTo>
                <a:cubicBezTo>
                  <a:pt x="224408" y="154813"/>
                  <a:pt x="207644" y="171577"/>
                  <a:pt x="182117" y="192913"/>
                </a:cubicBezTo>
                <a:cubicBezTo>
                  <a:pt x="168910" y="203961"/>
                  <a:pt x="160654" y="212725"/>
                  <a:pt x="157479" y="219455"/>
                </a:cubicBezTo>
                <a:cubicBezTo>
                  <a:pt x="154177" y="226186"/>
                  <a:pt x="152780" y="238125"/>
                  <a:pt x="153035" y="255397"/>
                </a:cubicBezTo>
                <a:lnTo>
                  <a:pt x="96138" y="255397"/>
                </a:lnTo>
                <a:cubicBezTo>
                  <a:pt x="96011" y="247269"/>
                  <a:pt x="95885" y="242189"/>
                  <a:pt x="95885" y="240411"/>
                </a:cubicBezTo>
                <a:cubicBezTo>
                  <a:pt x="95885" y="221995"/>
                  <a:pt x="98932" y="206883"/>
                  <a:pt x="105029" y="194945"/>
                </a:cubicBezTo>
                <a:cubicBezTo>
                  <a:pt x="111125" y="183007"/>
                  <a:pt x="123444" y="169672"/>
                  <a:pt x="141732" y="154686"/>
                </a:cubicBezTo>
                <a:cubicBezTo>
                  <a:pt x="160019" y="139827"/>
                  <a:pt x="170941" y="130048"/>
                  <a:pt x="174498" y="125476"/>
                </a:cubicBezTo>
                <a:cubicBezTo>
                  <a:pt x="179958" y="118236"/>
                  <a:pt x="182752" y="110108"/>
                  <a:pt x="182752" y="101345"/>
                </a:cubicBezTo>
                <a:cubicBezTo>
                  <a:pt x="182752" y="89154"/>
                  <a:pt x="177926" y="78739"/>
                  <a:pt x="168148" y="69977"/>
                </a:cubicBezTo>
                <a:cubicBezTo>
                  <a:pt x="158369" y="61341"/>
                  <a:pt x="145288" y="56895"/>
                  <a:pt x="128777" y="56895"/>
                </a:cubicBezTo>
                <a:cubicBezTo>
                  <a:pt x="112776" y="56895"/>
                  <a:pt x="99441" y="61467"/>
                  <a:pt x="88773" y="70611"/>
                </a:cubicBezTo>
                <a:cubicBezTo>
                  <a:pt x="78104" y="79629"/>
                  <a:pt x="70738" y="93472"/>
                  <a:pt x="66675" y="112141"/>
                </a:cubicBezTo>
                <a:lnTo>
                  <a:pt x="9144" y="104902"/>
                </a:lnTo>
                <a:cubicBezTo>
                  <a:pt x="10667" y="78358"/>
                  <a:pt x="22098" y="55752"/>
                  <a:pt x="43179" y="37083"/>
                </a:cubicBezTo>
                <a:cubicBezTo>
                  <a:pt x="64135" y="18542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5775705" y="278942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5688584" y="2521585"/>
            <a:ext cx="234822" cy="246252"/>
          </a:xfrm>
          <a:custGeom>
            <a:avLst/>
            <a:gdLst>
              <a:gd name="connsiteX0" fmla="*/ 116966 w 234822"/>
              <a:gd name="connsiteY0" fmla="*/ 0 h 246252"/>
              <a:gd name="connsiteX1" fmla="*/ 202945 w 234822"/>
              <a:gd name="connsiteY1" fmla="*/ 28194 h 246252"/>
              <a:gd name="connsiteX2" fmla="*/ 234822 w 234822"/>
              <a:gd name="connsiteY2" fmla="*/ 93979 h 246252"/>
              <a:gd name="connsiteX3" fmla="*/ 223138 w 234822"/>
              <a:gd name="connsiteY3" fmla="*/ 133222 h 246252"/>
              <a:gd name="connsiteX4" fmla="*/ 172973 w 234822"/>
              <a:gd name="connsiteY4" fmla="*/ 183769 h 246252"/>
              <a:gd name="connsiteX5" fmla="*/ 148335 w 234822"/>
              <a:gd name="connsiteY5" fmla="*/ 210311 h 246252"/>
              <a:gd name="connsiteX6" fmla="*/ 144017 w 234822"/>
              <a:gd name="connsiteY6" fmla="*/ 246252 h 246252"/>
              <a:gd name="connsiteX7" fmla="*/ 87121 w 234822"/>
              <a:gd name="connsiteY7" fmla="*/ 246252 h 246252"/>
              <a:gd name="connsiteX8" fmla="*/ 86867 w 234822"/>
              <a:gd name="connsiteY8" fmla="*/ 231266 h 246252"/>
              <a:gd name="connsiteX9" fmla="*/ 96011 w 234822"/>
              <a:gd name="connsiteY9" fmla="*/ 185673 h 246252"/>
              <a:gd name="connsiteX10" fmla="*/ 132587 w 234822"/>
              <a:gd name="connsiteY10" fmla="*/ 145541 h 246252"/>
              <a:gd name="connsiteX11" fmla="*/ 165480 w 234822"/>
              <a:gd name="connsiteY11" fmla="*/ 116332 h 246252"/>
              <a:gd name="connsiteX12" fmla="*/ 173735 w 234822"/>
              <a:gd name="connsiteY12" fmla="*/ 92201 h 246252"/>
              <a:gd name="connsiteX13" fmla="*/ 159130 w 234822"/>
              <a:gd name="connsiteY13" fmla="*/ 60832 h 246252"/>
              <a:gd name="connsiteX14" fmla="*/ 119633 w 234822"/>
              <a:gd name="connsiteY14" fmla="*/ 47751 h 246252"/>
              <a:gd name="connsiteX15" fmla="*/ 79755 w 234822"/>
              <a:gd name="connsiteY15" fmla="*/ 61341 h 246252"/>
              <a:gd name="connsiteX16" fmla="*/ 57657 w 234822"/>
              <a:gd name="connsiteY16" fmla="*/ 102869 h 246252"/>
              <a:gd name="connsiteX17" fmla="*/ 0 w 234822"/>
              <a:gd name="connsiteY17" fmla="*/ 95757 h 246252"/>
              <a:gd name="connsiteX18" fmla="*/ 34035 w 234822"/>
              <a:gd name="connsiteY18" fmla="*/ 27939 h 246252"/>
              <a:gd name="connsiteX19" fmla="*/ 116966 w 234822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2" h="246252">
                <a:moveTo>
                  <a:pt x="116966" y="0"/>
                </a:moveTo>
                <a:cubicBezTo>
                  <a:pt x="153034" y="0"/>
                  <a:pt x="181609" y="9397"/>
                  <a:pt x="202945" y="28194"/>
                </a:cubicBezTo>
                <a:cubicBezTo>
                  <a:pt x="224281" y="46989"/>
                  <a:pt x="234822" y="68960"/>
                  <a:pt x="234822" y="93979"/>
                </a:cubicBezTo>
                <a:cubicBezTo>
                  <a:pt x="234822" y="107822"/>
                  <a:pt x="231012" y="120904"/>
                  <a:pt x="223138" y="133222"/>
                </a:cubicBezTo>
                <a:cubicBezTo>
                  <a:pt x="215391" y="145669"/>
                  <a:pt x="198627" y="162432"/>
                  <a:pt x="172973" y="183769"/>
                </a:cubicBezTo>
                <a:cubicBezTo>
                  <a:pt x="159765" y="194691"/>
                  <a:pt x="151510" y="203580"/>
                  <a:pt x="148335" y="210311"/>
                </a:cubicBezTo>
                <a:cubicBezTo>
                  <a:pt x="145160" y="216916"/>
                  <a:pt x="143763" y="228980"/>
                  <a:pt x="144017" y="246252"/>
                </a:cubicBezTo>
                <a:lnTo>
                  <a:pt x="87121" y="246252"/>
                </a:lnTo>
                <a:cubicBezTo>
                  <a:pt x="86867" y="237997"/>
                  <a:pt x="86867" y="233044"/>
                  <a:pt x="86867" y="231266"/>
                </a:cubicBezTo>
                <a:cubicBezTo>
                  <a:pt x="86867" y="212851"/>
                  <a:pt x="89915" y="197611"/>
                  <a:pt x="96011" y="185673"/>
                </a:cubicBezTo>
                <a:cubicBezTo>
                  <a:pt x="102107" y="173863"/>
                  <a:pt x="114300" y="160400"/>
                  <a:pt x="132587" y="145541"/>
                </a:cubicBezTo>
                <a:cubicBezTo>
                  <a:pt x="150875" y="130682"/>
                  <a:pt x="161925" y="120904"/>
                  <a:pt x="165480" y="116332"/>
                </a:cubicBezTo>
                <a:cubicBezTo>
                  <a:pt x="170941" y="108966"/>
                  <a:pt x="173735" y="100964"/>
                  <a:pt x="173735" y="92201"/>
                </a:cubicBezTo>
                <a:cubicBezTo>
                  <a:pt x="173735" y="80010"/>
                  <a:pt x="168782" y="69469"/>
                  <a:pt x="159130" y="60832"/>
                </a:cubicBezTo>
                <a:cubicBezTo>
                  <a:pt x="149351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755" y="61341"/>
                </a:cubicBezTo>
                <a:cubicBezTo>
                  <a:pt x="68960" y="70485"/>
                  <a:pt x="61594" y="84327"/>
                  <a:pt x="57657" y="102869"/>
                </a:cubicBezTo>
                <a:lnTo>
                  <a:pt x="0" y="95757"/>
                </a:lnTo>
                <a:cubicBezTo>
                  <a:pt x="1650" y="69088"/>
                  <a:pt x="12953" y="46482"/>
                  <a:pt x="34035" y="27939"/>
                </a:cubicBezTo>
                <a:cubicBezTo>
                  <a:pt x="55117" y="9270"/>
                  <a:pt x="82803" y="0"/>
                  <a:pt x="116966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5766561" y="2780283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5679440" y="2512441"/>
            <a:ext cx="253110" cy="264540"/>
          </a:xfrm>
          <a:custGeom>
            <a:avLst/>
            <a:gdLst>
              <a:gd name="connsiteX0" fmla="*/ 126110 w 253110"/>
              <a:gd name="connsiteY0" fmla="*/ 9144 h 264540"/>
              <a:gd name="connsiteX1" fmla="*/ 212089 w 253110"/>
              <a:gd name="connsiteY1" fmla="*/ 37338 h 264540"/>
              <a:gd name="connsiteX2" fmla="*/ 243966 w 253110"/>
              <a:gd name="connsiteY2" fmla="*/ 103123 h 264540"/>
              <a:gd name="connsiteX3" fmla="*/ 232282 w 253110"/>
              <a:gd name="connsiteY3" fmla="*/ 142366 h 264540"/>
              <a:gd name="connsiteX4" fmla="*/ 182117 w 253110"/>
              <a:gd name="connsiteY4" fmla="*/ 192913 h 264540"/>
              <a:gd name="connsiteX5" fmla="*/ 157479 w 253110"/>
              <a:gd name="connsiteY5" fmla="*/ 219455 h 264540"/>
              <a:gd name="connsiteX6" fmla="*/ 153161 w 253110"/>
              <a:gd name="connsiteY6" fmla="*/ 255397 h 264540"/>
              <a:gd name="connsiteX7" fmla="*/ 96265 w 253110"/>
              <a:gd name="connsiteY7" fmla="*/ 255397 h 264540"/>
              <a:gd name="connsiteX8" fmla="*/ 96011 w 253110"/>
              <a:gd name="connsiteY8" fmla="*/ 240410 h 264540"/>
              <a:gd name="connsiteX9" fmla="*/ 105155 w 253110"/>
              <a:gd name="connsiteY9" fmla="*/ 194817 h 264540"/>
              <a:gd name="connsiteX10" fmla="*/ 141731 w 253110"/>
              <a:gd name="connsiteY10" fmla="*/ 154685 h 264540"/>
              <a:gd name="connsiteX11" fmla="*/ 174625 w 253110"/>
              <a:gd name="connsiteY11" fmla="*/ 125476 h 264540"/>
              <a:gd name="connsiteX12" fmla="*/ 182879 w 253110"/>
              <a:gd name="connsiteY12" fmla="*/ 101345 h 264540"/>
              <a:gd name="connsiteX13" fmla="*/ 168275 w 253110"/>
              <a:gd name="connsiteY13" fmla="*/ 69976 h 264540"/>
              <a:gd name="connsiteX14" fmla="*/ 128777 w 253110"/>
              <a:gd name="connsiteY14" fmla="*/ 56895 h 264540"/>
              <a:gd name="connsiteX15" fmla="*/ 88900 w 253110"/>
              <a:gd name="connsiteY15" fmla="*/ 70485 h 264540"/>
              <a:gd name="connsiteX16" fmla="*/ 66801 w 253110"/>
              <a:gd name="connsiteY16" fmla="*/ 112013 h 264540"/>
              <a:gd name="connsiteX17" fmla="*/ 9144 w 253110"/>
              <a:gd name="connsiteY17" fmla="*/ 104901 h 264540"/>
              <a:gd name="connsiteX18" fmla="*/ 43179 w 253110"/>
              <a:gd name="connsiteY18" fmla="*/ 37083 h 264540"/>
              <a:gd name="connsiteX19" fmla="*/ 126110 w 253110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0" h="264540">
                <a:moveTo>
                  <a:pt x="126110" y="9144"/>
                </a:moveTo>
                <a:cubicBezTo>
                  <a:pt x="162178" y="9144"/>
                  <a:pt x="190753" y="18541"/>
                  <a:pt x="212089" y="37338"/>
                </a:cubicBezTo>
                <a:cubicBezTo>
                  <a:pt x="233425" y="56133"/>
                  <a:pt x="243966" y="78104"/>
                  <a:pt x="243966" y="103123"/>
                </a:cubicBezTo>
                <a:cubicBezTo>
                  <a:pt x="243966" y="116966"/>
                  <a:pt x="240156" y="130048"/>
                  <a:pt x="232282" y="142366"/>
                </a:cubicBezTo>
                <a:cubicBezTo>
                  <a:pt x="224535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907" y="238125"/>
                  <a:pt x="153161" y="255397"/>
                </a:cubicBezTo>
                <a:lnTo>
                  <a:pt x="96265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1" y="183007"/>
                  <a:pt x="123444" y="169544"/>
                  <a:pt x="141731" y="154685"/>
                </a:cubicBezTo>
                <a:cubicBezTo>
                  <a:pt x="160019" y="139826"/>
                  <a:pt x="171069" y="130048"/>
                  <a:pt x="174625" y="125476"/>
                </a:cubicBezTo>
                <a:cubicBezTo>
                  <a:pt x="180085" y="118110"/>
                  <a:pt x="182879" y="110108"/>
                  <a:pt x="182879" y="101345"/>
                </a:cubicBezTo>
                <a:cubicBezTo>
                  <a:pt x="182879" y="89154"/>
                  <a:pt x="177926" y="78613"/>
                  <a:pt x="168275" y="69976"/>
                </a:cubicBezTo>
                <a:cubicBezTo>
                  <a:pt x="158495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900" y="70485"/>
                </a:cubicBezTo>
                <a:cubicBezTo>
                  <a:pt x="78104" y="79629"/>
                  <a:pt x="70738" y="93472"/>
                  <a:pt x="66801" y="112013"/>
                </a:cubicBezTo>
                <a:lnTo>
                  <a:pt x="9144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947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5418454" y="2860929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5331460" y="2592958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819 w 234823"/>
              <a:gd name="connsiteY1" fmla="*/ 28320 h 246252"/>
              <a:gd name="connsiteX2" fmla="*/ 234823 w 234823"/>
              <a:gd name="connsiteY2" fmla="*/ 93980 h 246252"/>
              <a:gd name="connsiteX3" fmla="*/ 223139 w 234823"/>
              <a:gd name="connsiteY3" fmla="*/ 133350 h 246252"/>
              <a:gd name="connsiteX4" fmla="*/ 172974 w 234823"/>
              <a:gd name="connsiteY4" fmla="*/ 183769 h 246252"/>
              <a:gd name="connsiteX5" fmla="*/ 148336 w 234823"/>
              <a:gd name="connsiteY5" fmla="*/ 210311 h 246252"/>
              <a:gd name="connsiteX6" fmla="*/ 143891 w 234823"/>
              <a:gd name="connsiteY6" fmla="*/ 246252 h 246252"/>
              <a:gd name="connsiteX7" fmla="*/ 86995 w 234823"/>
              <a:gd name="connsiteY7" fmla="*/ 246252 h 246252"/>
              <a:gd name="connsiteX8" fmla="*/ 86741 w 234823"/>
              <a:gd name="connsiteY8" fmla="*/ 231267 h 246252"/>
              <a:gd name="connsiteX9" fmla="*/ 95885 w 234823"/>
              <a:gd name="connsiteY9" fmla="*/ 185801 h 246252"/>
              <a:gd name="connsiteX10" fmla="*/ 132588 w 234823"/>
              <a:gd name="connsiteY10" fmla="*/ 145542 h 246252"/>
              <a:gd name="connsiteX11" fmla="*/ 165354 w 234823"/>
              <a:gd name="connsiteY11" fmla="*/ 116332 h 246252"/>
              <a:gd name="connsiteX12" fmla="*/ 173609 w 234823"/>
              <a:gd name="connsiteY12" fmla="*/ 92201 h 246252"/>
              <a:gd name="connsiteX13" fmla="*/ 159004 w 234823"/>
              <a:gd name="connsiteY13" fmla="*/ 60833 h 246252"/>
              <a:gd name="connsiteX14" fmla="*/ 119634 w 234823"/>
              <a:gd name="connsiteY14" fmla="*/ 47879 h 246252"/>
              <a:gd name="connsiteX15" fmla="*/ 79629 w 234823"/>
              <a:gd name="connsiteY15" fmla="*/ 61467 h 246252"/>
              <a:gd name="connsiteX16" fmla="*/ 57530 w 234823"/>
              <a:gd name="connsiteY16" fmla="*/ 102997 h 246252"/>
              <a:gd name="connsiteX17" fmla="*/ 0 w 234823"/>
              <a:gd name="connsiteY17" fmla="*/ 95758 h 246252"/>
              <a:gd name="connsiteX18" fmla="*/ 34036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10" y="9398"/>
                  <a:pt x="202819" y="28320"/>
                </a:cubicBezTo>
                <a:cubicBezTo>
                  <a:pt x="224155" y="47117"/>
                  <a:pt x="234823" y="69088"/>
                  <a:pt x="234823" y="93980"/>
                </a:cubicBezTo>
                <a:cubicBezTo>
                  <a:pt x="234823" y="107823"/>
                  <a:pt x="230886" y="120904"/>
                  <a:pt x="223139" y="133350"/>
                </a:cubicBezTo>
                <a:cubicBezTo>
                  <a:pt x="215265" y="145669"/>
                  <a:pt x="198501" y="162433"/>
                  <a:pt x="172974" y="183769"/>
                </a:cubicBezTo>
                <a:cubicBezTo>
                  <a:pt x="159766" y="194817"/>
                  <a:pt x="151511" y="203580"/>
                  <a:pt x="148336" y="210311"/>
                </a:cubicBezTo>
                <a:cubicBezTo>
                  <a:pt x="145034" y="217042"/>
                  <a:pt x="143636" y="228980"/>
                  <a:pt x="143891" y="246252"/>
                </a:cubicBezTo>
                <a:lnTo>
                  <a:pt x="86995" y="246252"/>
                </a:lnTo>
                <a:cubicBezTo>
                  <a:pt x="86868" y="238125"/>
                  <a:pt x="86741" y="233045"/>
                  <a:pt x="86741" y="231267"/>
                </a:cubicBezTo>
                <a:cubicBezTo>
                  <a:pt x="86741" y="212851"/>
                  <a:pt x="89789" y="197739"/>
                  <a:pt x="95885" y="185801"/>
                </a:cubicBezTo>
                <a:cubicBezTo>
                  <a:pt x="102108" y="173863"/>
                  <a:pt x="114300" y="160527"/>
                  <a:pt x="132588" y="145542"/>
                </a:cubicBezTo>
                <a:cubicBezTo>
                  <a:pt x="150876" y="130683"/>
                  <a:pt x="161798" y="120904"/>
                  <a:pt x="165354" y="116332"/>
                </a:cubicBezTo>
                <a:cubicBezTo>
                  <a:pt x="170815" y="109092"/>
                  <a:pt x="173609" y="100964"/>
                  <a:pt x="173609" y="92201"/>
                </a:cubicBezTo>
                <a:cubicBezTo>
                  <a:pt x="173609" y="80010"/>
                  <a:pt x="168783" y="69595"/>
                  <a:pt x="159004" y="60833"/>
                </a:cubicBezTo>
                <a:cubicBezTo>
                  <a:pt x="149225" y="52197"/>
                  <a:pt x="136144" y="47879"/>
                  <a:pt x="119634" y="47879"/>
                </a:cubicBezTo>
                <a:cubicBezTo>
                  <a:pt x="103632" y="47879"/>
                  <a:pt x="90424" y="52323"/>
                  <a:pt x="79629" y="61467"/>
                </a:cubicBezTo>
                <a:cubicBezTo>
                  <a:pt x="68961" y="70485"/>
                  <a:pt x="61595" y="84327"/>
                  <a:pt x="57530" y="102997"/>
                </a:cubicBezTo>
                <a:lnTo>
                  <a:pt x="0" y="95758"/>
                </a:lnTo>
                <a:cubicBezTo>
                  <a:pt x="1524" y="69214"/>
                  <a:pt x="12954" y="46608"/>
                  <a:pt x="34036" y="27939"/>
                </a:cubicBezTo>
                <a:cubicBezTo>
                  <a:pt x="54991" y="9398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5409310" y="2851785"/>
            <a:ext cx="81026" cy="81026"/>
          </a:xfrm>
          <a:custGeom>
            <a:avLst/>
            <a:gdLst>
              <a:gd name="connsiteX0" fmla="*/ 9144 w 81026"/>
              <a:gd name="connsiteY0" fmla="*/ 9144 h 81026"/>
              <a:gd name="connsiteX1" fmla="*/ 71882 w 81026"/>
              <a:gd name="connsiteY1" fmla="*/ 9144 h 81026"/>
              <a:gd name="connsiteX2" fmla="*/ 71882 w 81026"/>
              <a:gd name="connsiteY2" fmla="*/ 71882 h 81026"/>
              <a:gd name="connsiteX3" fmla="*/ 9144 w 81026"/>
              <a:gd name="connsiteY3" fmla="*/ 71882 h 81026"/>
              <a:gd name="connsiteX4" fmla="*/ 9144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4" y="9144"/>
                </a:moveTo>
                <a:lnTo>
                  <a:pt x="71882" y="9144"/>
                </a:lnTo>
                <a:lnTo>
                  <a:pt x="71882" y="71882"/>
                </a:lnTo>
                <a:lnTo>
                  <a:pt x="9144" y="71882"/>
                </a:lnTo>
                <a:lnTo>
                  <a:pt x="9144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5322316" y="2583814"/>
            <a:ext cx="253111" cy="264540"/>
          </a:xfrm>
          <a:custGeom>
            <a:avLst/>
            <a:gdLst>
              <a:gd name="connsiteX0" fmla="*/ 126111 w 253111"/>
              <a:gd name="connsiteY0" fmla="*/ 9144 h 264540"/>
              <a:gd name="connsiteX1" fmla="*/ 211963 w 253111"/>
              <a:gd name="connsiteY1" fmla="*/ 37464 h 264540"/>
              <a:gd name="connsiteX2" fmla="*/ 243967 w 253111"/>
              <a:gd name="connsiteY2" fmla="*/ 103124 h 264540"/>
              <a:gd name="connsiteX3" fmla="*/ 232283 w 253111"/>
              <a:gd name="connsiteY3" fmla="*/ 142494 h 264540"/>
              <a:gd name="connsiteX4" fmla="*/ 182118 w 253111"/>
              <a:gd name="connsiteY4" fmla="*/ 192913 h 264540"/>
              <a:gd name="connsiteX5" fmla="*/ 157480 w 253111"/>
              <a:gd name="connsiteY5" fmla="*/ 219455 h 264540"/>
              <a:gd name="connsiteX6" fmla="*/ 153035 w 253111"/>
              <a:gd name="connsiteY6" fmla="*/ 255397 h 264540"/>
              <a:gd name="connsiteX7" fmla="*/ 96139 w 253111"/>
              <a:gd name="connsiteY7" fmla="*/ 255397 h 264540"/>
              <a:gd name="connsiteX8" fmla="*/ 95885 w 253111"/>
              <a:gd name="connsiteY8" fmla="*/ 240411 h 264540"/>
              <a:gd name="connsiteX9" fmla="*/ 105029 w 253111"/>
              <a:gd name="connsiteY9" fmla="*/ 194945 h 264540"/>
              <a:gd name="connsiteX10" fmla="*/ 141732 w 253111"/>
              <a:gd name="connsiteY10" fmla="*/ 154686 h 264540"/>
              <a:gd name="connsiteX11" fmla="*/ 174498 w 253111"/>
              <a:gd name="connsiteY11" fmla="*/ 125476 h 264540"/>
              <a:gd name="connsiteX12" fmla="*/ 182753 w 253111"/>
              <a:gd name="connsiteY12" fmla="*/ 101345 h 264540"/>
              <a:gd name="connsiteX13" fmla="*/ 168148 w 253111"/>
              <a:gd name="connsiteY13" fmla="*/ 69977 h 264540"/>
              <a:gd name="connsiteX14" fmla="*/ 128778 w 253111"/>
              <a:gd name="connsiteY14" fmla="*/ 57023 h 264540"/>
              <a:gd name="connsiteX15" fmla="*/ 88773 w 253111"/>
              <a:gd name="connsiteY15" fmla="*/ 70611 h 264540"/>
              <a:gd name="connsiteX16" fmla="*/ 66675 w 253111"/>
              <a:gd name="connsiteY16" fmla="*/ 112141 h 264540"/>
              <a:gd name="connsiteX17" fmla="*/ 9144 w 253111"/>
              <a:gd name="connsiteY17" fmla="*/ 104902 h 264540"/>
              <a:gd name="connsiteX18" fmla="*/ 43180 w 253111"/>
              <a:gd name="connsiteY18" fmla="*/ 37083 h 264540"/>
              <a:gd name="connsiteX19" fmla="*/ 126111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1" y="9144"/>
                </a:moveTo>
                <a:cubicBezTo>
                  <a:pt x="162052" y="9144"/>
                  <a:pt x="190754" y="18542"/>
                  <a:pt x="211963" y="37464"/>
                </a:cubicBezTo>
                <a:cubicBezTo>
                  <a:pt x="233299" y="56261"/>
                  <a:pt x="243967" y="78232"/>
                  <a:pt x="243967" y="103124"/>
                </a:cubicBezTo>
                <a:cubicBezTo>
                  <a:pt x="243967" y="116967"/>
                  <a:pt x="240030" y="130048"/>
                  <a:pt x="232283" y="142494"/>
                </a:cubicBezTo>
                <a:cubicBezTo>
                  <a:pt x="224409" y="154813"/>
                  <a:pt x="207645" y="171577"/>
                  <a:pt x="182118" y="192913"/>
                </a:cubicBezTo>
                <a:cubicBezTo>
                  <a:pt x="168910" y="203961"/>
                  <a:pt x="160655" y="212725"/>
                  <a:pt x="157480" y="219455"/>
                </a:cubicBezTo>
                <a:cubicBezTo>
                  <a:pt x="154178" y="226186"/>
                  <a:pt x="152780" y="238125"/>
                  <a:pt x="153035" y="255397"/>
                </a:cubicBezTo>
                <a:lnTo>
                  <a:pt x="96139" y="255397"/>
                </a:lnTo>
                <a:cubicBezTo>
                  <a:pt x="96012" y="247269"/>
                  <a:pt x="95885" y="242189"/>
                  <a:pt x="95885" y="240411"/>
                </a:cubicBezTo>
                <a:cubicBezTo>
                  <a:pt x="95885" y="221995"/>
                  <a:pt x="98933" y="206883"/>
                  <a:pt x="105029" y="194945"/>
                </a:cubicBezTo>
                <a:cubicBezTo>
                  <a:pt x="111252" y="183007"/>
                  <a:pt x="123444" y="169672"/>
                  <a:pt x="141732" y="154686"/>
                </a:cubicBezTo>
                <a:cubicBezTo>
                  <a:pt x="160020" y="139827"/>
                  <a:pt x="170942" y="130048"/>
                  <a:pt x="174498" y="125476"/>
                </a:cubicBezTo>
                <a:cubicBezTo>
                  <a:pt x="179959" y="118236"/>
                  <a:pt x="182753" y="110108"/>
                  <a:pt x="182753" y="101345"/>
                </a:cubicBezTo>
                <a:cubicBezTo>
                  <a:pt x="182753" y="89154"/>
                  <a:pt x="177927" y="78739"/>
                  <a:pt x="168148" y="69977"/>
                </a:cubicBezTo>
                <a:cubicBezTo>
                  <a:pt x="158369" y="61341"/>
                  <a:pt x="145288" y="57023"/>
                  <a:pt x="128778" y="57023"/>
                </a:cubicBezTo>
                <a:cubicBezTo>
                  <a:pt x="112776" y="57023"/>
                  <a:pt x="99568" y="61467"/>
                  <a:pt x="88773" y="70611"/>
                </a:cubicBezTo>
                <a:cubicBezTo>
                  <a:pt x="78105" y="79629"/>
                  <a:pt x="70739" y="93472"/>
                  <a:pt x="66675" y="112141"/>
                </a:cubicBezTo>
                <a:lnTo>
                  <a:pt x="9144" y="104902"/>
                </a:lnTo>
                <a:cubicBezTo>
                  <a:pt x="10668" y="78358"/>
                  <a:pt x="22098" y="55752"/>
                  <a:pt x="43180" y="37083"/>
                </a:cubicBezTo>
                <a:cubicBezTo>
                  <a:pt x="64135" y="18542"/>
                  <a:pt x="91821" y="9144"/>
                  <a:pt x="126111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8847455" y="250367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8760460" y="2235835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946 w 234823"/>
              <a:gd name="connsiteY1" fmla="*/ 28194 h 246252"/>
              <a:gd name="connsiteX2" fmla="*/ 234822 w 234823"/>
              <a:gd name="connsiteY2" fmla="*/ 93979 h 246252"/>
              <a:gd name="connsiteX3" fmla="*/ 223139 w 234823"/>
              <a:gd name="connsiteY3" fmla="*/ 133222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4018 w 234823"/>
              <a:gd name="connsiteY6" fmla="*/ 246252 h 246252"/>
              <a:gd name="connsiteX7" fmla="*/ 86995 w 234823"/>
              <a:gd name="connsiteY7" fmla="*/ 246252 h 246252"/>
              <a:gd name="connsiteX8" fmla="*/ 86868 w 234823"/>
              <a:gd name="connsiteY8" fmla="*/ 231266 h 246252"/>
              <a:gd name="connsiteX9" fmla="*/ 96011 w 234823"/>
              <a:gd name="connsiteY9" fmla="*/ 185673 h 246252"/>
              <a:gd name="connsiteX10" fmla="*/ 132588 w 234823"/>
              <a:gd name="connsiteY10" fmla="*/ 145541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2 h 246252"/>
              <a:gd name="connsiteX14" fmla="*/ 119633 w 234823"/>
              <a:gd name="connsiteY14" fmla="*/ 47751 h 246252"/>
              <a:gd name="connsiteX15" fmla="*/ 79629 w 234823"/>
              <a:gd name="connsiteY15" fmla="*/ 61341 h 246252"/>
              <a:gd name="connsiteX16" fmla="*/ 57531 w 234823"/>
              <a:gd name="connsiteY16" fmla="*/ 102869 h 246252"/>
              <a:gd name="connsiteX17" fmla="*/ 0 w 234823"/>
              <a:gd name="connsiteY17" fmla="*/ 95757 h 246252"/>
              <a:gd name="connsiteX18" fmla="*/ 34035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09" y="9397"/>
                  <a:pt x="202946" y="28194"/>
                </a:cubicBezTo>
                <a:cubicBezTo>
                  <a:pt x="224155" y="46989"/>
                  <a:pt x="234822" y="68960"/>
                  <a:pt x="234822" y="93979"/>
                </a:cubicBezTo>
                <a:cubicBezTo>
                  <a:pt x="234822" y="107822"/>
                  <a:pt x="230885" y="120904"/>
                  <a:pt x="223139" y="133222"/>
                </a:cubicBezTo>
                <a:cubicBezTo>
                  <a:pt x="215265" y="145669"/>
                  <a:pt x="198628" y="162432"/>
                  <a:pt x="172973" y="183769"/>
                </a:cubicBezTo>
                <a:cubicBezTo>
                  <a:pt x="159766" y="194691"/>
                  <a:pt x="151510" y="203580"/>
                  <a:pt x="148335" y="210311"/>
                </a:cubicBezTo>
                <a:cubicBezTo>
                  <a:pt x="145160" y="216916"/>
                  <a:pt x="143636" y="228980"/>
                  <a:pt x="144018" y="246252"/>
                </a:cubicBezTo>
                <a:lnTo>
                  <a:pt x="86995" y="246252"/>
                </a:lnTo>
                <a:cubicBezTo>
                  <a:pt x="86868" y="237997"/>
                  <a:pt x="86868" y="233044"/>
                  <a:pt x="86868" y="231266"/>
                </a:cubicBezTo>
                <a:cubicBezTo>
                  <a:pt x="86868" y="212851"/>
                  <a:pt x="89916" y="197611"/>
                  <a:pt x="96011" y="185673"/>
                </a:cubicBezTo>
                <a:cubicBezTo>
                  <a:pt x="102108" y="173863"/>
                  <a:pt x="114300" y="160400"/>
                  <a:pt x="132588" y="145541"/>
                </a:cubicBezTo>
                <a:cubicBezTo>
                  <a:pt x="150876" y="130682"/>
                  <a:pt x="161797" y="120904"/>
                  <a:pt x="165354" y="116332"/>
                </a:cubicBezTo>
                <a:cubicBezTo>
                  <a:pt x="170942" y="108966"/>
                  <a:pt x="173608" y="100964"/>
                  <a:pt x="173608" y="92201"/>
                </a:cubicBezTo>
                <a:cubicBezTo>
                  <a:pt x="173608" y="80010"/>
                  <a:pt x="168783" y="69469"/>
                  <a:pt x="159004" y="60832"/>
                </a:cubicBezTo>
                <a:cubicBezTo>
                  <a:pt x="149225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629" y="61341"/>
                </a:cubicBezTo>
                <a:cubicBezTo>
                  <a:pt x="68960" y="70485"/>
                  <a:pt x="61595" y="84327"/>
                  <a:pt x="57531" y="102869"/>
                </a:cubicBezTo>
                <a:lnTo>
                  <a:pt x="0" y="95757"/>
                </a:lnTo>
                <a:cubicBezTo>
                  <a:pt x="1651" y="69088"/>
                  <a:pt x="12954" y="46482"/>
                  <a:pt x="34035" y="27939"/>
                </a:cubicBezTo>
                <a:cubicBezTo>
                  <a:pt x="55118" y="9270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8838311" y="2494533"/>
            <a:ext cx="81026" cy="81026"/>
          </a:xfrm>
          <a:custGeom>
            <a:avLst/>
            <a:gdLst>
              <a:gd name="connsiteX0" fmla="*/ 9143 w 81026"/>
              <a:gd name="connsiteY0" fmla="*/ 9144 h 81026"/>
              <a:gd name="connsiteX1" fmla="*/ 71881 w 81026"/>
              <a:gd name="connsiteY1" fmla="*/ 9144 h 81026"/>
              <a:gd name="connsiteX2" fmla="*/ 71881 w 81026"/>
              <a:gd name="connsiteY2" fmla="*/ 71882 h 81026"/>
              <a:gd name="connsiteX3" fmla="*/ 9143 w 81026"/>
              <a:gd name="connsiteY3" fmla="*/ 71882 h 81026"/>
              <a:gd name="connsiteX4" fmla="*/ 9143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3" y="9144"/>
                </a:moveTo>
                <a:lnTo>
                  <a:pt x="71881" y="9144"/>
                </a:lnTo>
                <a:lnTo>
                  <a:pt x="71881" y="71882"/>
                </a:lnTo>
                <a:lnTo>
                  <a:pt x="9143" y="71882"/>
                </a:lnTo>
                <a:lnTo>
                  <a:pt x="9143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8751317" y="2226691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2090 w 253111"/>
              <a:gd name="connsiteY1" fmla="*/ 37338 h 264540"/>
              <a:gd name="connsiteX2" fmla="*/ 243966 w 253111"/>
              <a:gd name="connsiteY2" fmla="*/ 103123 h 264540"/>
              <a:gd name="connsiteX3" fmla="*/ 232282 w 253111"/>
              <a:gd name="connsiteY3" fmla="*/ 142366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161 w 253111"/>
              <a:gd name="connsiteY6" fmla="*/ 255397 h 264540"/>
              <a:gd name="connsiteX7" fmla="*/ 96139 w 253111"/>
              <a:gd name="connsiteY7" fmla="*/ 255397 h 264540"/>
              <a:gd name="connsiteX8" fmla="*/ 96011 w 253111"/>
              <a:gd name="connsiteY8" fmla="*/ 240410 h 264540"/>
              <a:gd name="connsiteX9" fmla="*/ 105155 w 253111"/>
              <a:gd name="connsiteY9" fmla="*/ 194817 h 264540"/>
              <a:gd name="connsiteX10" fmla="*/ 141731 w 253111"/>
              <a:gd name="connsiteY10" fmla="*/ 154685 h 264540"/>
              <a:gd name="connsiteX11" fmla="*/ 174497 w 253111"/>
              <a:gd name="connsiteY11" fmla="*/ 125476 h 264540"/>
              <a:gd name="connsiteX12" fmla="*/ 182752 w 253111"/>
              <a:gd name="connsiteY12" fmla="*/ 101345 h 264540"/>
              <a:gd name="connsiteX13" fmla="*/ 168147 w 253111"/>
              <a:gd name="connsiteY13" fmla="*/ 69976 h 264540"/>
              <a:gd name="connsiteX14" fmla="*/ 128777 w 253111"/>
              <a:gd name="connsiteY14" fmla="*/ 56895 h 264540"/>
              <a:gd name="connsiteX15" fmla="*/ 88772 w 253111"/>
              <a:gd name="connsiteY15" fmla="*/ 70485 h 264540"/>
              <a:gd name="connsiteX16" fmla="*/ 66675 w 253111"/>
              <a:gd name="connsiteY16" fmla="*/ 112013 h 264540"/>
              <a:gd name="connsiteX17" fmla="*/ 9143 w 253111"/>
              <a:gd name="connsiteY17" fmla="*/ 104901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2" y="9144"/>
                  <a:pt x="190753" y="18541"/>
                  <a:pt x="212090" y="37338"/>
                </a:cubicBezTo>
                <a:cubicBezTo>
                  <a:pt x="233298" y="56133"/>
                  <a:pt x="243966" y="78104"/>
                  <a:pt x="243966" y="103123"/>
                </a:cubicBezTo>
                <a:cubicBezTo>
                  <a:pt x="243966" y="116966"/>
                  <a:pt x="240029" y="130048"/>
                  <a:pt x="232282" y="142366"/>
                </a:cubicBezTo>
                <a:cubicBezTo>
                  <a:pt x="224408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780" y="238125"/>
                  <a:pt x="153161" y="255397"/>
                </a:cubicBezTo>
                <a:lnTo>
                  <a:pt x="96139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2" y="183007"/>
                  <a:pt x="123443" y="169544"/>
                  <a:pt x="141731" y="154685"/>
                </a:cubicBezTo>
                <a:cubicBezTo>
                  <a:pt x="160019" y="139826"/>
                  <a:pt x="170941" y="130048"/>
                  <a:pt x="174497" y="125476"/>
                </a:cubicBezTo>
                <a:cubicBezTo>
                  <a:pt x="180085" y="118110"/>
                  <a:pt x="182752" y="110108"/>
                  <a:pt x="182752" y="101345"/>
                </a:cubicBezTo>
                <a:cubicBezTo>
                  <a:pt x="182752" y="89154"/>
                  <a:pt x="177927" y="78613"/>
                  <a:pt x="168147" y="69976"/>
                </a:cubicBezTo>
                <a:cubicBezTo>
                  <a:pt x="158368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772" y="70485"/>
                </a:cubicBezTo>
                <a:cubicBezTo>
                  <a:pt x="78104" y="79629"/>
                  <a:pt x="70739" y="93472"/>
                  <a:pt x="66675" y="112013"/>
                </a:cubicBezTo>
                <a:lnTo>
                  <a:pt x="9143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9133205" y="2789427"/>
            <a:ext cx="62738" cy="62738"/>
          </a:xfrm>
          <a:custGeom>
            <a:avLst/>
            <a:gdLst>
              <a:gd name="connsiteX0" fmla="*/ 0 w 62738"/>
              <a:gd name="connsiteY0" fmla="*/ 0 h 62738"/>
              <a:gd name="connsiteX1" fmla="*/ 62738 w 62738"/>
              <a:gd name="connsiteY1" fmla="*/ 0 h 62738"/>
              <a:gd name="connsiteX2" fmla="*/ 62738 w 62738"/>
              <a:gd name="connsiteY2" fmla="*/ 62738 h 62738"/>
              <a:gd name="connsiteX3" fmla="*/ 0 w 62738"/>
              <a:gd name="connsiteY3" fmla="*/ 62738 h 62738"/>
              <a:gd name="connsiteX4" fmla="*/ 0 w 62738"/>
              <a:gd name="connsiteY4" fmla="*/ 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38" h="62738">
                <a:moveTo>
                  <a:pt x="0" y="0"/>
                </a:moveTo>
                <a:lnTo>
                  <a:pt x="62738" y="0"/>
                </a:lnTo>
                <a:lnTo>
                  <a:pt x="62738" y="62738"/>
                </a:lnTo>
                <a:lnTo>
                  <a:pt x="0" y="62738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9046210" y="2521585"/>
            <a:ext cx="234823" cy="246252"/>
          </a:xfrm>
          <a:custGeom>
            <a:avLst/>
            <a:gdLst>
              <a:gd name="connsiteX0" fmla="*/ 116967 w 234823"/>
              <a:gd name="connsiteY0" fmla="*/ 0 h 246252"/>
              <a:gd name="connsiteX1" fmla="*/ 202946 w 234823"/>
              <a:gd name="connsiteY1" fmla="*/ 28194 h 246252"/>
              <a:gd name="connsiteX2" fmla="*/ 234822 w 234823"/>
              <a:gd name="connsiteY2" fmla="*/ 93979 h 246252"/>
              <a:gd name="connsiteX3" fmla="*/ 223139 w 234823"/>
              <a:gd name="connsiteY3" fmla="*/ 133222 h 246252"/>
              <a:gd name="connsiteX4" fmla="*/ 172973 w 234823"/>
              <a:gd name="connsiteY4" fmla="*/ 183769 h 246252"/>
              <a:gd name="connsiteX5" fmla="*/ 148335 w 234823"/>
              <a:gd name="connsiteY5" fmla="*/ 210311 h 246252"/>
              <a:gd name="connsiteX6" fmla="*/ 144018 w 234823"/>
              <a:gd name="connsiteY6" fmla="*/ 246252 h 246252"/>
              <a:gd name="connsiteX7" fmla="*/ 86995 w 234823"/>
              <a:gd name="connsiteY7" fmla="*/ 246252 h 246252"/>
              <a:gd name="connsiteX8" fmla="*/ 86868 w 234823"/>
              <a:gd name="connsiteY8" fmla="*/ 231266 h 246252"/>
              <a:gd name="connsiteX9" fmla="*/ 96011 w 234823"/>
              <a:gd name="connsiteY9" fmla="*/ 185673 h 246252"/>
              <a:gd name="connsiteX10" fmla="*/ 132588 w 234823"/>
              <a:gd name="connsiteY10" fmla="*/ 145541 h 246252"/>
              <a:gd name="connsiteX11" fmla="*/ 165354 w 234823"/>
              <a:gd name="connsiteY11" fmla="*/ 116332 h 246252"/>
              <a:gd name="connsiteX12" fmla="*/ 173608 w 234823"/>
              <a:gd name="connsiteY12" fmla="*/ 92201 h 246252"/>
              <a:gd name="connsiteX13" fmla="*/ 159004 w 234823"/>
              <a:gd name="connsiteY13" fmla="*/ 60832 h 246252"/>
              <a:gd name="connsiteX14" fmla="*/ 119633 w 234823"/>
              <a:gd name="connsiteY14" fmla="*/ 47751 h 246252"/>
              <a:gd name="connsiteX15" fmla="*/ 79629 w 234823"/>
              <a:gd name="connsiteY15" fmla="*/ 61341 h 246252"/>
              <a:gd name="connsiteX16" fmla="*/ 57531 w 234823"/>
              <a:gd name="connsiteY16" fmla="*/ 102869 h 246252"/>
              <a:gd name="connsiteX17" fmla="*/ 0 w 234823"/>
              <a:gd name="connsiteY17" fmla="*/ 95757 h 246252"/>
              <a:gd name="connsiteX18" fmla="*/ 34035 w 234823"/>
              <a:gd name="connsiteY18" fmla="*/ 27939 h 246252"/>
              <a:gd name="connsiteX19" fmla="*/ 116967 w 234823"/>
              <a:gd name="connsiteY19" fmla="*/ 0 h 246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823" h="246252">
                <a:moveTo>
                  <a:pt x="116967" y="0"/>
                </a:moveTo>
                <a:cubicBezTo>
                  <a:pt x="152908" y="0"/>
                  <a:pt x="181609" y="9397"/>
                  <a:pt x="202946" y="28194"/>
                </a:cubicBezTo>
                <a:cubicBezTo>
                  <a:pt x="224155" y="46989"/>
                  <a:pt x="234822" y="68960"/>
                  <a:pt x="234822" y="93979"/>
                </a:cubicBezTo>
                <a:cubicBezTo>
                  <a:pt x="234822" y="107822"/>
                  <a:pt x="230885" y="120904"/>
                  <a:pt x="223139" y="133222"/>
                </a:cubicBezTo>
                <a:cubicBezTo>
                  <a:pt x="215265" y="145669"/>
                  <a:pt x="198628" y="162432"/>
                  <a:pt x="172973" y="183769"/>
                </a:cubicBezTo>
                <a:cubicBezTo>
                  <a:pt x="159766" y="194691"/>
                  <a:pt x="151510" y="203580"/>
                  <a:pt x="148335" y="210311"/>
                </a:cubicBezTo>
                <a:cubicBezTo>
                  <a:pt x="145160" y="216916"/>
                  <a:pt x="143636" y="228980"/>
                  <a:pt x="144018" y="246252"/>
                </a:cubicBezTo>
                <a:lnTo>
                  <a:pt x="86995" y="246252"/>
                </a:lnTo>
                <a:cubicBezTo>
                  <a:pt x="86868" y="237997"/>
                  <a:pt x="86868" y="233044"/>
                  <a:pt x="86868" y="231266"/>
                </a:cubicBezTo>
                <a:cubicBezTo>
                  <a:pt x="86868" y="212851"/>
                  <a:pt x="89916" y="197611"/>
                  <a:pt x="96011" y="185673"/>
                </a:cubicBezTo>
                <a:cubicBezTo>
                  <a:pt x="102108" y="173863"/>
                  <a:pt x="114300" y="160400"/>
                  <a:pt x="132588" y="145541"/>
                </a:cubicBezTo>
                <a:cubicBezTo>
                  <a:pt x="150876" y="130682"/>
                  <a:pt x="161797" y="120904"/>
                  <a:pt x="165354" y="116332"/>
                </a:cubicBezTo>
                <a:cubicBezTo>
                  <a:pt x="170942" y="108966"/>
                  <a:pt x="173608" y="100964"/>
                  <a:pt x="173608" y="92201"/>
                </a:cubicBezTo>
                <a:cubicBezTo>
                  <a:pt x="173608" y="80010"/>
                  <a:pt x="168783" y="69469"/>
                  <a:pt x="159004" y="60832"/>
                </a:cubicBezTo>
                <a:cubicBezTo>
                  <a:pt x="149225" y="52069"/>
                  <a:pt x="136144" y="47751"/>
                  <a:pt x="119633" y="47751"/>
                </a:cubicBezTo>
                <a:cubicBezTo>
                  <a:pt x="103758" y="47751"/>
                  <a:pt x="90423" y="52323"/>
                  <a:pt x="79629" y="61341"/>
                </a:cubicBezTo>
                <a:cubicBezTo>
                  <a:pt x="68960" y="70485"/>
                  <a:pt x="61595" y="84327"/>
                  <a:pt x="57531" y="102869"/>
                </a:cubicBezTo>
                <a:lnTo>
                  <a:pt x="0" y="95757"/>
                </a:lnTo>
                <a:cubicBezTo>
                  <a:pt x="1651" y="69088"/>
                  <a:pt x="12954" y="46482"/>
                  <a:pt x="34035" y="27939"/>
                </a:cubicBezTo>
                <a:cubicBezTo>
                  <a:pt x="55118" y="9270"/>
                  <a:pt x="82677" y="0"/>
                  <a:pt x="116967" y="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9124061" y="2780283"/>
            <a:ext cx="81026" cy="81026"/>
          </a:xfrm>
          <a:custGeom>
            <a:avLst/>
            <a:gdLst>
              <a:gd name="connsiteX0" fmla="*/ 9143 w 81026"/>
              <a:gd name="connsiteY0" fmla="*/ 9144 h 81026"/>
              <a:gd name="connsiteX1" fmla="*/ 71881 w 81026"/>
              <a:gd name="connsiteY1" fmla="*/ 9144 h 81026"/>
              <a:gd name="connsiteX2" fmla="*/ 71881 w 81026"/>
              <a:gd name="connsiteY2" fmla="*/ 71882 h 81026"/>
              <a:gd name="connsiteX3" fmla="*/ 9143 w 81026"/>
              <a:gd name="connsiteY3" fmla="*/ 71882 h 81026"/>
              <a:gd name="connsiteX4" fmla="*/ 9143 w 81026"/>
              <a:gd name="connsiteY4" fmla="*/ 9144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026" h="81026">
                <a:moveTo>
                  <a:pt x="9143" y="9144"/>
                </a:moveTo>
                <a:lnTo>
                  <a:pt x="71881" y="9144"/>
                </a:lnTo>
                <a:lnTo>
                  <a:pt x="71881" y="71882"/>
                </a:lnTo>
                <a:lnTo>
                  <a:pt x="9143" y="71882"/>
                </a:lnTo>
                <a:lnTo>
                  <a:pt x="9143" y="91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9037067" y="2512441"/>
            <a:ext cx="253111" cy="264540"/>
          </a:xfrm>
          <a:custGeom>
            <a:avLst/>
            <a:gdLst>
              <a:gd name="connsiteX0" fmla="*/ 126110 w 253111"/>
              <a:gd name="connsiteY0" fmla="*/ 9144 h 264540"/>
              <a:gd name="connsiteX1" fmla="*/ 212090 w 253111"/>
              <a:gd name="connsiteY1" fmla="*/ 37338 h 264540"/>
              <a:gd name="connsiteX2" fmla="*/ 243966 w 253111"/>
              <a:gd name="connsiteY2" fmla="*/ 103123 h 264540"/>
              <a:gd name="connsiteX3" fmla="*/ 232282 w 253111"/>
              <a:gd name="connsiteY3" fmla="*/ 142366 h 264540"/>
              <a:gd name="connsiteX4" fmla="*/ 182117 w 253111"/>
              <a:gd name="connsiteY4" fmla="*/ 192913 h 264540"/>
              <a:gd name="connsiteX5" fmla="*/ 157479 w 253111"/>
              <a:gd name="connsiteY5" fmla="*/ 219455 h 264540"/>
              <a:gd name="connsiteX6" fmla="*/ 153161 w 253111"/>
              <a:gd name="connsiteY6" fmla="*/ 255397 h 264540"/>
              <a:gd name="connsiteX7" fmla="*/ 96139 w 253111"/>
              <a:gd name="connsiteY7" fmla="*/ 255397 h 264540"/>
              <a:gd name="connsiteX8" fmla="*/ 96011 w 253111"/>
              <a:gd name="connsiteY8" fmla="*/ 240410 h 264540"/>
              <a:gd name="connsiteX9" fmla="*/ 105155 w 253111"/>
              <a:gd name="connsiteY9" fmla="*/ 194817 h 264540"/>
              <a:gd name="connsiteX10" fmla="*/ 141731 w 253111"/>
              <a:gd name="connsiteY10" fmla="*/ 154685 h 264540"/>
              <a:gd name="connsiteX11" fmla="*/ 174497 w 253111"/>
              <a:gd name="connsiteY11" fmla="*/ 125476 h 264540"/>
              <a:gd name="connsiteX12" fmla="*/ 182752 w 253111"/>
              <a:gd name="connsiteY12" fmla="*/ 101345 h 264540"/>
              <a:gd name="connsiteX13" fmla="*/ 168147 w 253111"/>
              <a:gd name="connsiteY13" fmla="*/ 69976 h 264540"/>
              <a:gd name="connsiteX14" fmla="*/ 128777 w 253111"/>
              <a:gd name="connsiteY14" fmla="*/ 56895 h 264540"/>
              <a:gd name="connsiteX15" fmla="*/ 88772 w 253111"/>
              <a:gd name="connsiteY15" fmla="*/ 70485 h 264540"/>
              <a:gd name="connsiteX16" fmla="*/ 66675 w 253111"/>
              <a:gd name="connsiteY16" fmla="*/ 112013 h 264540"/>
              <a:gd name="connsiteX17" fmla="*/ 9143 w 253111"/>
              <a:gd name="connsiteY17" fmla="*/ 104901 h 264540"/>
              <a:gd name="connsiteX18" fmla="*/ 43179 w 253111"/>
              <a:gd name="connsiteY18" fmla="*/ 37083 h 264540"/>
              <a:gd name="connsiteX19" fmla="*/ 126110 w 253111"/>
              <a:gd name="connsiteY19" fmla="*/ 9144 h 26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53111" h="264540">
                <a:moveTo>
                  <a:pt x="126110" y="9144"/>
                </a:moveTo>
                <a:cubicBezTo>
                  <a:pt x="162052" y="9144"/>
                  <a:pt x="190753" y="18541"/>
                  <a:pt x="212090" y="37338"/>
                </a:cubicBezTo>
                <a:cubicBezTo>
                  <a:pt x="233298" y="56133"/>
                  <a:pt x="243966" y="78104"/>
                  <a:pt x="243966" y="103123"/>
                </a:cubicBezTo>
                <a:cubicBezTo>
                  <a:pt x="243966" y="116966"/>
                  <a:pt x="240029" y="130048"/>
                  <a:pt x="232282" y="142366"/>
                </a:cubicBezTo>
                <a:cubicBezTo>
                  <a:pt x="224408" y="154813"/>
                  <a:pt x="207771" y="171576"/>
                  <a:pt x="182117" y="192913"/>
                </a:cubicBezTo>
                <a:cubicBezTo>
                  <a:pt x="168909" y="203835"/>
                  <a:pt x="160654" y="212725"/>
                  <a:pt x="157479" y="219455"/>
                </a:cubicBezTo>
                <a:cubicBezTo>
                  <a:pt x="154304" y="226060"/>
                  <a:pt x="152780" y="238125"/>
                  <a:pt x="153161" y="255397"/>
                </a:cubicBezTo>
                <a:lnTo>
                  <a:pt x="96139" y="255397"/>
                </a:lnTo>
                <a:cubicBezTo>
                  <a:pt x="96011" y="247141"/>
                  <a:pt x="96011" y="242188"/>
                  <a:pt x="96011" y="240410"/>
                </a:cubicBezTo>
                <a:cubicBezTo>
                  <a:pt x="96011" y="221995"/>
                  <a:pt x="99059" y="206755"/>
                  <a:pt x="105155" y="194817"/>
                </a:cubicBezTo>
                <a:cubicBezTo>
                  <a:pt x="111252" y="183007"/>
                  <a:pt x="123443" y="169544"/>
                  <a:pt x="141731" y="154685"/>
                </a:cubicBezTo>
                <a:cubicBezTo>
                  <a:pt x="160019" y="139826"/>
                  <a:pt x="170941" y="130048"/>
                  <a:pt x="174497" y="125476"/>
                </a:cubicBezTo>
                <a:cubicBezTo>
                  <a:pt x="180085" y="118110"/>
                  <a:pt x="182752" y="110108"/>
                  <a:pt x="182752" y="101345"/>
                </a:cubicBezTo>
                <a:cubicBezTo>
                  <a:pt x="182752" y="89154"/>
                  <a:pt x="177927" y="78613"/>
                  <a:pt x="168147" y="69976"/>
                </a:cubicBezTo>
                <a:cubicBezTo>
                  <a:pt x="158368" y="61213"/>
                  <a:pt x="145288" y="56895"/>
                  <a:pt x="128777" y="56895"/>
                </a:cubicBezTo>
                <a:cubicBezTo>
                  <a:pt x="112902" y="56895"/>
                  <a:pt x="99567" y="61467"/>
                  <a:pt x="88772" y="70485"/>
                </a:cubicBezTo>
                <a:cubicBezTo>
                  <a:pt x="78104" y="79629"/>
                  <a:pt x="70739" y="93472"/>
                  <a:pt x="66675" y="112013"/>
                </a:cubicBezTo>
                <a:lnTo>
                  <a:pt x="9143" y="104901"/>
                </a:lnTo>
                <a:cubicBezTo>
                  <a:pt x="10794" y="78232"/>
                  <a:pt x="22097" y="55626"/>
                  <a:pt x="43179" y="37083"/>
                </a:cubicBezTo>
                <a:cubicBezTo>
                  <a:pt x="64261" y="18414"/>
                  <a:pt x="91820" y="9144"/>
                  <a:pt x="126110" y="91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8610473" y="3751327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9" y="0"/>
                  <a:pt x="183388" y="0"/>
                </a:cubicBezTo>
                <a:cubicBezTo>
                  <a:pt x="284733" y="0"/>
                  <a:pt x="366903" y="76708"/>
                  <a:pt x="366903" y="171450"/>
                </a:cubicBezTo>
                <a:cubicBezTo>
                  <a:pt x="366903" y="266191"/>
                  <a:pt x="284733" y="343027"/>
                  <a:pt x="183388" y="343027"/>
                </a:cubicBezTo>
                <a:cubicBezTo>
                  <a:pt x="82169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8604123" y="3744977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9" y="6350"/>
                  <a:pt x="189738" y="6350"/>
                </a:cubicBezTo>
                <a:cubicBezTo>
                  <a:pt x="291083" y="6350"/>
                  <a:pt x="373253" y="83058"/>
                  <a:pt x="373253" y="177800"/>
                </a:cubicBezTo>
                <a:cubicBezTo>
                  <a:pt x="373253" y="272541"/>
                  <a:pt x="291083" y="349377"/>
                  <a:pt x="189738" y="349377"/>
                </a:cubicBezTo>
                <a:cubicBezTo>
                  <a:pt x="88519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213726" y="4429126"/>
            <a:ext cx="366903" cy="343027"/>
          </a:xfrm>
          <a:custGeom>
            <a:avLst/>
            <a:gdLst>
              <a:gd name="connsiteX0" fmla="*/ 0 w 366903"/>
              <a:gd name="connsiteY0" fmla="*/ 171450 h 343027"/>
              <a:gd name="connsiteX1" fmla="*/ 183388 w 366903"/>
              <a:gd name="connsiteY1" fmla="*/ 0 h 343027"/>
              <a:gd name="connsiteX2" fmla="*/ 366903 w 366903"/>
              <a:gd name="connsiteY2" fmla="*/ 171450 h 343027"/>
              <a:gd name="connsiteX3" fmla="*/ 183388 w 366903"/>
              <a:gd name="connsiteY3" fmla="*/ 343027 h 343027"/>
              <a:gd name="connsiteX4" fmla="*/ 0 w 366903"/>
              <a:gd name="connsiteY4" fmla="*/ 1714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027">
                <a:moveTo>
                  <a:pt x="0" y="171450"/>
                </a:moveTo>
                <a:cubicBezTo>
                  <a:pt x="0" y="76708"/>
                  <a:pt x="82168" y="0"/>
                  <a:pt x="183388" y="0"/>
                </a:cubicBezTo>
                <a:cubicBezTo>
                  <a:pt x="284733" y="0"/>
                  <a:pt x="366903" y="76708"/>
                  <a:pt x="366903" y="171450"/>
                </a:cubicBezTo>
                <a:cubicBezTo>
                  <a:pt x="366903" y="266191"/>
                  <a:pt x="284733" y="343027"/>
                  <a:pt x="183388" y="343027"/>
                </a:cubicBezTo>
                <a:cubicBezTo>
                  <a:pt x="82168" y="343027"/>
                  <a:pt x="0" y="266191"/>
                  <a:pt x="0" y="1714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207376" y="4422776"/>
            <a:ext cx="379603" cy="355727"/>
          </a:xfrm>
          <a:custGeom>
            <a:avLst/>
            <a:gdLst>
              <a:gd name="connsiteX0" fmla="*/ 6350 w 379603"/>
              <a:gd name="connsiteY0" fmla="*/ 177800 h 355727"/>
              <a:gd name="connsiteX1" fmla="*/ 189738 w 379603"/>
              <a:gd name="connsiteY1" fmla="*/ 6350 h 355727"/>
              <a:gd name="connsiteX2" fmla="*/ 373253 w 379603"/>
              <a:gd name="connsiteY2" fmla="*/ 177800 h 355727"/>
              <a:gd name="connsiteX3" fmla="*/ 189738 w 379603"/>
              <a:gd name="connsiteY3" fmla="*/ 349377 h 355727"/>
              <a:gd name="connsiteX4" fmla="*/ 6350 w 379603"/>
              <a:gd name="connsiteY4" fmla="*/ 177800 h 35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727">
                <a:moveTo>
                  <a:pt x="6350" y="177800"/>
                </a:moveTo>
                <a:cubicBezTo>
                  <a:pt x="6350" y="83058"/>
                  <a:pt x="88518" y="6350"/>
                  <a:pt x="189738" y="6350"/>
                </a:cubicBezTo>
                <a:cubicBezTo>
                  <a:pt x="291083" y="6350"/>
                  <a:pt x="373253" y="83058"/>
                  <a:pt x="373253" y="177800"/>
                </a:cubicBezTo>
                <a:cubicBezTo>
                  <a:pt x="373253" y="272541"/>
                  <a:pt x="291083" y="349377"/>
                  <a:pt x="189738" y="349377"/>
                </a:cubicBezTo>
                <a:cubicBezTo>
                  <a:pt x="88518" y="349377"/>
                  <a:pt x="6350" y="272541"/>
                  <a:pt x="6350" y="1778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9153398" y="4387216"/>
            <a:ext cx="366903" cy="343153"/>
          </a:xfrm>
          <a:custGeom>
            <a:avLst/>
            <a:gdLst>
              <a:gd name="connsiteX0" fmla="*/ 0 w 366903"/>
              <a:gd name="connsiteY0" fmla="*/ 171576 h 343153"/>
              <a:gd name="connsiteX1" fmla="*/ 183388 w 366903"/>
              <a:gd name="connsiteY1" fmla="*/ 0 h 343153"/>
              <a:gd name="connsiteX2" fmla="*/ 366903 w 366903"/>
              <a:gd name="connsiteY2" fmla="*/ 171576 h 343153"/>
              <a:gd name="connsiteX3" fmla="*/ 183388 w 366903"/>
              <a:gd name="connsiteY3" fmla="*/ 343153 h 343153"/>
              <a:gd name="connsiteX4" fmla="*/ 0 w 366903"/>
              <a:gd name="connsiteY4" fmla="*/ 171576 h 343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3">
                <a:moveTo>
                  <a:pt x="0" y="171576"/>
                </a:moveTo>
                <a:cubicBezTo>
                  <a:pt x="0" y="76834"/>
                  <a:pt x="82042" y="0"/>
                  <a:pt x="183388" y="0"/>
                </a:cubicBezTo>
                <a:cubicBezTo>
                  <a:pt x="284733" y="0"/>
                  <a:pt x="366903" y="76834"/>
                  <a:pt x="366903" y="171576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9147048" y="4380866"/>
            <a:ext cx="379603" cy="355853"/>
          </a:xfrm>
          <a:custGeom>
            <a:avLst/>
            <a:gdLst>
              <a:gd name="connsiteX0" fmla="*/ 6350 w 379603"/>
              <a:gd name="connsiteY0" fmla="*/ 177926 h 355853"/>
              <a:gd name="connsiteX1" fmla="*/ 189738 w 379603"/>
              <a:gd name="connsiteY1" fmla="*/ 6350 h 355853"/>
              <a:gd name="connsiteX2" fmla="*/ 373253 w 379603"/>
              <a:gd name="connsiteY2" fmla="*/ 177926 h 355853"/>
              <a:gd name="connsiteX3" fmla="*/ 189738 w 379603"/>
              <a:gd name="connsiteY3" fmla="*/ 349503 h 355853"/>
              <a:gd name="connsiteX4" fmla="*/ 6350 w 379603"/>
              <a:gd name="connsiteY4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3">
                <a:moveTo>
                  <a:pt x="6350" y="177926"/>
                </a:moveTo>
                <a:cubicBezTo>
                  <a:pt x="6350" y="83184"/>
                  <a:pt x="88392" y="6350"/>
                  <a:pt x="189738" y="6350"/>
                </a:cubicBezTo>
                <a:cubicBezTo>
                  <a:pt x="291083" y="6350"/>
                  <a:pt x="373253" y="83184"/>
                  <a:pt x="373253" y="177926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478774" y="4068446"/>
            <a:ext cx="233425" cy="378079"/>
          </a:xfrm>
          <a:custGeom>
            <a:avLst/>
            <a:gdLst>
              <a:gd name="connsiteX0" fmla="*/ 227076 w 233425"/>
              <a:gd name="connsiteY0" fmla="*/ 6350 h 378079"/>
              <a:gd name="connsiteX1" fmla="*/ 6350 w 233425"/>
              <a:gd name="connsiteY1" fmla="*/ 371728 h 378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378079">
                <a:moveTo>
                  <a:pt x="227076" y="6350"/>
                </a:moveTo>
                <a:lnTo>
                  <a:pt x="6350" y="3717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947150" y="4019169"/>
            <a:ext cx="349758" cy="385572"/>
          </a:xfrm>
          <a:custGeom>
            <a:avLst/>
            <a:gdLst>
              <a:gd name="connsiteX0" fmla="*/ 6350 w 349758"/>
              <a:gd name="connsiteY0" fmla="*/ 6350 h 385572"/>
              <a:gd name="connsiteX1" fmla="*/ 343407 w 349758"/>
              <a:gd name="connsiteY1" fmla="*/ 379221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758" h="385572">
                <a:moveTo>
                  <a:pt x="6350" y="6350"/>
                </a:moveTo>
                <a:lnTo>
                  <a:pt x="343407" y="3792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264398" y="5084571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515 w 366903"/>
              <a:gd name="connsiteY1" fmla="*/ 0 h 343154"/>
              <a:gd name="connsiteX2" fmla="*/ 366903 w 366903"/>
              <a:gd name="connsiteY2" fmla="*/ 171577 h 343154"/>
              <a:gd name="connsiteX3" fmla="*/ 183515 w 366903"/>
              <a:gd name="connsiteY3" fmla="*/ 343154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169" y="0"/>
                  <a:pt x="183515" y="0"/>
                </a:cubicBezTo>
                <a:cubicBezTo>
                  <a:pt x="284860" y="0"/>
                  <a:pt x="366903" y="76835"/>
                  <a:pt x="366903" y="171577"/>
                </a:cubicBezTo>
                <a:cubicBezTo>
                  <a:pt x="366903" y="266319"/>
                  <a:pt x="284860" y="343154"/>
                  <a:pt x="183515" y="343154"/>
                </a:cubicBezTo>
                <a:cubicBezTo>
                  <a:pt x="82169" y="343154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8258048" y="5078221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865 w 379603"/>
              <a:gd name="connsiteY1" fmla="*/ 6350 h 355854"/>
              <a:gd name="connsiteX2" fmla="*/ 373253 w 379603"/>
              <a:gd name="connsiteY2" fmla="*/ 177927 h 355854"/>
              <a:gd name="connsiteX3" fmla="*/ 189865 w 379603"/>
              <a:gd name="connsiteY3" fmla="*/ 349504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519" y="6350"/>
                  <a:pt x="189865" y="6350"/>
                </a:cubicBezTo>
                <a:cubicBezTo>
                  <a:pt x="291210" y="6350"/>
                  <a:pt x="373253" y="83185"/>
                  <a:pt x="373253" y="177927"/>
                </a:cubicBezTo>
                <a:cubicBezTo>
                  <a:pt x="373253" y="272669"/>
                  <a:pt x="291210" y="349504"/>
                  <a:pt x="189865" y="349504"/>
                </a:cubicBezTo>
                <a:cubicBezTo>
                  <a:pt x="88519" y="349504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431149" y="4779771"/>
            <a:ext cx="22225" cy="302768"/>
          </a:xfrm>
          <a:custGeom>
            <a:avLst/>
            <a:gdLst>
              <a:gd name="connsiteX0" fmla="*/ 6350 w 22225"/>
              <a:gd name="connsiteY0" fmla="*/ 6350 h 302768"/>
              <a:gd name="connsiteX1" fmla="*/ 6350 w 22225"/>
              <a:gd name="connsiteY1" fmla="*/ 296418 h 302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2768">
                <a:moveTo>
                  <a:pt x="6350" y="6350"/>
                </a:moveTo>
                <a:lnTo>
                  <a:pt x="6350" y="29641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8658226" y="4442967"/>
            <a:ext cx="366903" cy="343154"/>
          </a:xfrm>
          <a:custGeom>
            <a:avLst/>
            <a:gdLst>
              <a:gd name="connsiteX0" fmla="*/ 0 w 366903"/>
              <a:gd name="connsiteY0" fmla="*/ 171577 h 343154"/>
              <a:gd name="connsiteX1" fmla="*/ 183388 w 366903"/>
              <a:gd name="connsiteY1" fmla="*/ 0 h 343154"/>
              <a:gd name="connsiteX2" fmla="*/ 366903 w 366903"/>
              <a:gd name="connsiteY2" fmla="*/ 171577 h 343154"/>
              <a:gd name="connsiteX3" fmla="*/ 183388 w 366903"/>
              <a:gd name="connsiteY3" fmla="*/ 343153 h 343154"/>
              <a:gd name="connsiteX4" fmla="*/ 0 w 366903"/>
              <a:gd name="connsiteY4" fmla="*/ 171577 h 343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03" h="343154">
                <a:moveTo>
                  <a:pt x="0" y="171577"/>
                </a:moveTo>
                <a:cubicBezTo>
                  <a:pt x="0" y="76835"/>
                  <a:pt x="82042" y="0"/>
                  <a:pt x="183388" y="0"/>
                </a:cubicBezTo>
                <a:cubicBezTo>
                  <a:pt x="284733" y="0"/>
                  <a:pt x="366903" y="76835"/>
                  <a:pt x="366903" y="171577"/>
                </a:cubicBezTo>
                <a:cubicBezTo>
                  <a:pt x="366903" y="266319"/>
                  <a:pt x="284733" y="343153"/>
                  <a:pt x="183388" y="343153"/>
                </a:cubicBezTo>
                <a:cubicBezTo>
                  <a:pt x="82042" y="343153"/>
                  <a:pt x="0" y="266319"/>
                  <a:pt x="0" y="17157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8651876" y="4436617"/>
            <a:ext cx="379603" cy="355854"/>
          </a:xfrm>
          <a:custGeom>
            <a:avLst/>
            <a:gdLst>
              <a:gd name="connsiteX0" fmla="*/ 6350 w 379603"/>
              <a:gd name="connsiteY0" fmla="*/ 177927 h 355854"/>
              <a:gd name="connsiteX1" fmla="*/ 189738 w 379603"/>
              <a:gd name="connsiteY1" fmla="*/ 6350 h 355854"/>
              <a:gd name="connsiteX2" fmla="*/ 373253 w 379603"/>
              <a:gd name="connsiteY2" fmla="*/ 177927 h 355854"/>
              <a:gd name="connsiteX3" fmla="*/ 189738 w 379603"/>
              <a:gd name="connsiteY3" fmla="*/ 349503 h 355854"/>
              <a:gd name="connsiteX4" fmla="*/ 6350 w 379603"/>
              <a:gd name="connsiteY4" fmla="*/ 177927 h 355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603" h="355854">
                <a:moveTo>
                  <a:pt x="6350" y="177927"/>
                </a:moveTo>
                <a:cubicBezTo>
                  <a:pt x="6350" y="83185"/>
                  <a:pt x="88392" y="6350"/>
                  <a:pt x="189738" y="6350"/>
                </a:cubicBezTo>
                <a:cubicBezTo>
                  <a:pt x="291083" y="6350"/>
                  <a:pt x="373253" y="83185"/>
                  <a:pt x="373253" y="177927"/>
                </a:cubicBezTo>
                <a:cubicBezTo>
                  <a:pt x="373253" y="272669"/>
                  <a:pt x="291083" y="349503"/>
                  <a:pt x="189738" y="349503"/>
                </a:cubicBezTo>
                <a:cubicBezTo>
                  <a:pt x="88392" y="349503"/>
                  <a:pt x="6350" y="272669"/>
                  <a:pt x="6350" y="17792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8824849" y="4108451"/>
            <a:ext cx="22225" cy="332613"/>
          </a:xfrm>
          <a:custGeom>
            <a:avLst/>
            <a:gdLst>
              <a:gd name="connsiteX0" fmla="*/ 6350 w 22225"/>
              <a:gd name="connsiteY0" fmla="*/ 6350 h 332613"/>
              <a:gd name="connsiteX1" fmla="*/ 6350 w 22225"/>
              <a:gd name="connsiteY1" fmla="*/ 326263 h 332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2613">
                <a:moveTo>
                  <a:pt x="6350" y="6350"/>
                </a:moveTo>
                <a:lnTo>
                  <a:pt x="6350" y="326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8705851" y="3839641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8318119" y="450905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8750682" y="4523028"/>
            <a:ext cx="202831" cy="158064"/>
          </a:xfrm>
          <a:custGeom>
            <a:avLst/>
            <a:gdLst>
              <a:gd name="connsiteX0" fmla="*/ 0 w 202831"/>
              <a:gd name="connsiteY0" fmla="*/ 158063 h 158064"/>
              <a:gd name="connsiteX1" fmla="*/ 202831 w 202831"/>
              <a:gd name="connsiteY1" fmla="*/ 158063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3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3"/>
                </a:moveTo>
                <a:lnTo>
                  <a:pt x="202831" y="158063"/>
                </a:lnTo>
                <a:lnTo>
                  <a:pt x="202831" y="0"/>
                </a:lnTo>
                <a:lnTo>
                  <a:pt x="0" y="0"/>
                </a:lnTo>
                <a:lnTo>
                  <a:pt x="0" y="158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9242807" y="4467148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8362823" y="5172887"/>
            <a:ext cx="202831" cy="158064"/>
          </a:xfrm>
          <a:custGeom>
            <a:avLst/>
            <a:gdLst>
              <a:gd name="connsiteX0" fmla="*/ 0 w 202831"/>
              <a:gd name="connsiteY0" fmla="*/ 158064 h 158064"/>
              <a:gd name="connsiteX1" fmla="*/ 202831 w 202831"/>
              <a:gd name="connsiteY1" fmla="*/ 158064 h 158064"/>
              <a:gd name="connsiteX2" fmla="*/ 202831 w 202831"/>
              <a:gd name="connsiteY2" fmla="*/ 0 h 158064"/>
              <a:gd name="connsiteX3" fmla="*/ 0 w 202831"/>
              <a:gd name="connsiteY3" fmla="*/ 0 h 158064"/>
              <a:gd name="connsiteX4" fmla="*/ 0 w 202831"/>
              <a:gd name="connsiteY4" fmla="*/ 158064 h 158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31" h="158064">
                <a:moveTo>
                  <a:pt x="0" y="158064"/>
                </a:moveTo>
                <a:lnTo>
                  <a:pt x="202831" y="158064"/>
                </a:lnTo>
                <a:lnTo>
                  <a:pt x="202831" y="0"/>
                </a:lnTo>
                <a:lnTo>
                  <a:pt x="0" y="0"/>
                </a:lnTo>
                <a:lnTo>
                  <a:pt x="0" y="1580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892300"/>
            <a:ext cx="1028700" cy="1041400"/>
          </a:xfrm>
          <a:prstGeom prst="rect">
            <a:avLst/>
          </a:prstGeom>
          <a:noFill/>
        </p:spPr>
      </p:pic>
      <p:pic>
        <p:nvPicPr>
          <p:cNvPr id="110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6500" y="2247900"/>
            <a:ext cx="1384300" cy="1104900"/>
          </a:xfrm>
          <a:prstGeom prst="rect">
            <a:avLst/>
          </a:prstGeom>
          <a:noFill/>
        </p:spPr>
      </p:pic>
      <p:pic>
        <p:nvPicPr>
          <p:cNvPr id="110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5500" y="1968500"/>
            <a:ext cx="1308100" cy="1320800"/>
          </a:xfrm>
          <a:prstGeom prst="rect">
            <a:avLst/>
          </a:prstGeom>
          <a:noFill/>
        </p:spPr>
      </p:pic>
      <p:pic>
        <p:nvPicPr>
          <p:cNvPr id="11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85801"/>
            <a:ext cx="173605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树与非树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3441700" y="14351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2717800" y="23495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3314700" y="22352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4102100" y="2197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2781300" y="30099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3314700" y="30099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3860800" y="29845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4356100" y="2997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5943600" y="14351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5219700" y="23495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5816600" y="22352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6604000" y="21971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5295900" y="30099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5816600" y="30099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6362700" y="29845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6870700" y="29972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8343900" y="13970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632700" y="23241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8229600" y="21971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9017000" y="21717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7696200" y="2984501"/>
            <a:ext cx="993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8229600" y="29845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8775700" y="29464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9271000" y="29591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2146300" y="3835400"/>
            <a:ext cx="5717912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子树是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不相交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的；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除了根结点外，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每个结点有且仅有一个父结点；</a:t>
            </a:r>
          </a:p>
        </p:txBody>
      </p:sp>
      <p:sp>
        <p:nvSpPr>
          <p:cNvPr id="1129" name="TextBox 1"/>
          <p:cNvSpPr txBox="1"/>
          <p:nvPr/>
        </p:nvSpPr>
        <p:spPr>
          <a:xfrm>
            <a:off x="2146301" y="4432301"/>
            <a:ext cx="373820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一棵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个结点的树有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条边。</a:t>
            </a:r>
          </a:p>
        </p:txBody>
      </p:sp>
      <p:sp>
        <p:nvSpPr>
          <p:cNvPr id="1130" name="TextBox 1"/>
          <p:cNvSpPr txBox="1"/>
          <p:nvPr/>
        </p:nvSpPr>
        <p:spPr>
          <a:xfrm>
            <a:off x="8737600" y="38354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1131" name="TextBox 1"/>
          <p:cNvSpPr txBox="1"/>
          <p:nvPr/>
        </p:nvSpPr>
        <p:spPr>
          <a:xfrm>
            <a:off x="8382000" y="45085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1132" name="TextBox 1"/>
          <p:cNvSpPr txBox="1"/>
          <p:nvPr/>
        </p:nvSpPr>
        <p:spPr>
          <a:xfrm>
            <a:off x="8813800" y="45212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133" name="TextBox 1"/>
          <p:cNvSpPr txBox="1"/>
          <p:nvPr/>
        </p:nvSpPr>
        <p:spPr>
          <a:xfrm>
            <a:off x="9283700" y="44577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134" name="TextBox 1"/>
          <p:cNvSpPr txBox="1"/>
          <p:nvPr/>
        </p:nvSpPr>
        <p:spPr>
          <a:xfrm>
            <a:off x="8369300" y="51689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8138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288367" y="2384660"/>
            <a:ext cx="3813520" cy="2039023"/>
          </a:xfrm>
          <a:custGeom>
            <a:avLst/>
            <a:gdLst>
              <a:gd name="connsiteX0" fmla="*/ 6350 w 4203700"/>
              <a:gd name="connsiteY0" fmla="*/ 6350 h 2247645"/>
              <a:gd name="connsiteX1" fmla="*/ 6350 w 4203700"/>
              <a:gd name="connsiteY1" fmla="*/ 2241295 h 2247645"/>
              <a:gd name="connsiteX2" fmla="*/ 4197349 w 4203700"/>
              <a:gd name="connsiteY2" fmla="*/ 2241295 h 2247645"/>
              <a:gd name="connsiteX3" fmla="*/ 4197349 w 4203700"/>
              <a:gd name="connsiteY3" fmla="*/ 6350 h 2247645"/>
              <a:gd name="connsiteX4" fmla="*/ 6350 w 4203700"/>
              <a:gd name="connsiteY4" fmla="*/ 6350 h 2247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5">
                <a:moveTo>
                  <a:pt x="6350" y="6350"/>
                </a:moveTo>
                <a:lnTo>
                  <a:pt x="6350" y="2241295"/>
                </a:lnTo>
                <a:lnTo>
                  <a:pt x="4197349" y="2241295"/>
                </a:lnTo>
                <a:lnTo>
                  <a:pt x="4197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090366" y="2384660"/>
            <a:ext cx="3813520" cy="2039023"/>
          </a:xfrm>
          <a:custGeom>
            <a:avLst/>
            <a:gdLst>
              <a:gd name="connsiteX0" fmla="*/ 6350 w 4203700"/>
              <a:gd name="connsiteY0" fmla="*/ 6350 h 2247645"/>
              <a:gd name="connsiteX1" fmla="*/ 6350 w 4203700"/>
              <a:gd name="connsiteY1" fmla="*/ 2241295 h 2247645"/>
              <a:gd name="connsiteX2" fmla="*/ 4197350 w 4203700"/>
              <a:gd name="connsiteY2" fmla="*/ 2241295 h 2247645"/>
              <a:gd name="connsiteX3" fmla="*/ 4197350 w 4203700"/>
              <a:gd name="connsiteY3" fmla="*/ 6350 h 2247645"/>
              <a:gd name="connsiteX4" fmla="*/ 6350 w 4203700"/>
              <a:gd name="connsiteY4" fmla="*/ 6350 h 2247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5">
                <a:moveTo>
                  <a:pt x="6350" y="6350"/>
                </a:moveTo>
                <a:lnTo>
                  <a:pt x="6350" y="2241295"/>
                </a:lnTo>
                <a:lnTo>
                  <a:pt x="4197350" y="2241295"/>
                </a:lnTo>
                <a:lnTo>
                  <a:pt x="4197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79752"/>
            <a:ext cx="7287251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：写程序实现一个函数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PrintN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，使得</a:t>
            </a:r>
          </a:p>
          <a:p>
            <a:pPr>
              <a:lnSpc>
                <a:spcPts val="3901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传入一个正整数为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的参数后，能顺序</a:t>
            </a:r>
          </a:p>
          <a:p>
            <a:pPr>
              <a:lnSpc>
                <a:spcPts val="4082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打印从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的全部正整数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78341" y="2569231"/>
            <a:ext cx="3654847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76515" algn="l"/>
                <a:tab pos="553029" algn="l"/>
                <a:tab pos="1083015" algn="l"/>
              </a:tabLst>
            </a:pPr>
            <a:r>
              <a:rPr lang="en-US" altLang="zh-CN" sz="1633" dirty="0"/>
              <a:t>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循环实现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80340" y="2569231"/>
            <a:ext cx="3275577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7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76515" algn="l"/>
                <a:tab pos="553029" algn="l"/>
                <a:tab pos="1152144" algn="l"/>
              </a:tabLst>
            </a:pPr>
            <a:r>
              <a:rPr lang="en-US" altLang="zh-CN" sz="1633" dirty="0"/>
              <a:t>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递归实现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5207588"/>
            <a:ext cx="56425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100000,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213985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209531" y="1643127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60 w 314960"/>
              <a:gd name="connsiteY2" fmla="*/ 163702 h 327405"/>
              <a:gd name="connsiteX3" fmla="*/ 157480 w 314960"/>
              <a:gd name="connsiteY3" fmla="*/ 327405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8"/>
                  <a:pt x="70485" y="0"/>
                  <a:pt x="157480" y="0"/>
                </a:cubicBezTo>
                <a:cubicBezTo>
                  <a:pt x="244348" y="0"/>
                  <a:pt x="314960" y="73278"/>
                  <a:pt x="314960" y="163702"/>
                </a:cubicBezTo>
                <a:cubicBezTo>
                  <a:pt x="314960" y="254000"/>
                  <a:pt x="244348" y="327405"/>
                  <a:pt x="157480" y="327405"/>
                </a:cubicBezTo>
                <a:cubicBezTo>
                  <a:pt x="70485" y="327405"/>
                  <a:pt x="0" y="254000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3181" y="1636777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10 w 327660"/>
              <a:gd name="connsiteY2" fmla="*/ 170052 h 340105"/>
              <a:gd name="connsiteX3" fmla="*/ 163830 w 327660"/>
              <a:gd name="connsiteY3" fmla="*/ 333755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8"/>
                  <a:pt x="76835" y="6350"/>
                  <a:pt x="163830" y="6350"/>
                </a:cubicBezTo>
                <a:cubicBezTo>
                  <a:pt x="250698" y="6350"/>
                  <a:pt x="321310" y="79628"/>
                  <a:pt x="321310" y="170052"/>
                </a:cubicBezTo>
                <a:cubicBezTo>
                  <a:pt x="321310" y="260350"/>
                  <a:pt x="250698" y="333755"/>
                  <a:pt x="163830" y="333755"/>
                </a:cubicBezTo>
                <a:cubicBezTo>
                  <a:pt x="76835" y="333755"/>
                  <a:pt x="6350" y="260350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294877" y="173358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4933" y="2423033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59 w 314960"/>
              <a:gd name="connsiteY2" fmla="*/ 163702 h 327405"/>
              <a:gd name="connsiteX3" fmla="*/ 157480 w 314960"/>
              <a:gd name="connsiteY3" fmla="*/ 327406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6"/>
                  <a:pt x="157480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28583" y="2416683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09 w 327660"/>
              <a:gd name="connsiteY2" fmla="*/ 170052 h 340105"/>
              <a:gd name="connsiteX3" fmla="*/ 163830 w 327660"/>
              <a:gd name="connsiteY3" fmla="*/ 333756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6"/>
                  <a:pt x="163830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869934" y="2343151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3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3" y="73279"/>
                  <a:pt x="314833" y="163702"/>
                </a:cubicBezTo>
                <a:cubicBezTo>
                  <a:pt x="314833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63584" y="2336801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3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3" y="79629"/>
                  <a:pt x="321183" y="170052"/>
                </a:cubicBezTo>
                <a:cubicBezTo>
                  <a:pt x="321183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637904" y="2316479"/>
            <a:ext cx="314959" cy="327532"/>
          </a:xfrm>
          <a:custGeom>
            <a:avLst/>
            <a:gdLst>
              <a:gd name="connsiteX0" fmla="*/ 0 w 314959"/>
              <a:gd name="connsiteY0" fmla="*/ 163702 h 327532"/>
              <a:gd name="connsiteX1" fmla="*/ 157479 w 314959"/>
              <a:gd name="connsiteY1" fmla="*/ 0 h 327532"/>
              <a:gd name="connsiteX2" fmla="*/ 314959 w 314959"/>
              <a:gd name="connsiteY2" fmla="*/ 163702 h 327532"/>
              <a:gd name="connsiteX3" fmla="*/ 157479 w 314959"/>
              <a:gd name="connsiteY3" fmla="*/ 327533 h 327532"/>
              <a:gd name="connsiteX4" fmla="*/ 0 w 314959"/>
              <a:gd name="connsiteY4" fmla="*/ 163702 h 32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532">
                <a:moveTo>
                  <a:pt x="0" y="163702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475" y="0"/>
                  <a:pt x="314959" y="73405"/>
                  <a:pt x="314959" y="163702"/>
                </a:cubicBezTo>
                <a:cubicBezTo>
                  <a:pt x="314959" y="254127"/>
                  <a:pt x="244475" y="327533"/>
                  <a:pt x="157479" y="327533"/>
                </a:cubicBezTo>
                <a:cubicBezTo>
                  <a:pt x="70484" y="327533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631554" y="2310129"/>
            <a:ext cx="327659" cy="340232"/>
          </a:xfrm>
          <a:custGeom>
            <a:avLst/>
            <a:gdLst>
              <a:gd name="connsiteX0" fmla="*/ 6350 w 327659"/>
              <a:gd name="connsiteY0" fmla="*/ 170052 h 340232"/>
              <a:gd name="connsiteX1" fmla="*/ 163829 w 327659"/>
              <a:gd name="connsiteY1" fmla="*/ 6350 h 340232"/>
              <a:gd name="connsiteX2" fmla="*/ 321309 w 327659"/>
              <a:gd name="connsiteY2" fmla="*/ 170052 h 340232"/>
              <a:gd name="connsiteX3" fmla="*/ 163829 w 327659"/>
              <a:gd name="connsiteY3" fmla="*/ 333883 h 340232"/>
              <a:gd name="connsiteX4" fmla="*/ 6350 w 327659"/>
              <a:gd name="connsiteY4" fmla="*/ 170052 h 340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232">
                <a:moveTo>
                  <a:pt x="6350" y="170052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825" y="6350"/>
                  <a:pt x="321309" y="79755"/>
                  <a:pt x="321309" y="170052"/>
                </a:cubicBezTo>
                <a:cubicBezTo>
                  <a:pt x="321309" y="260477"/>
                  <a:pt x="250825" y="333883"/>
                  <a:pt x="163829" y="333883"/>
                </a:cubicBezTo>
                <a:cubicBezTo>
                  <a:pt x="76834" y="333883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3376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47026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452612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6262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65440" y="3567685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2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8"/>
                  <a:pt x="70484" y="0"/>
                  <a:pt x="157353" y="0"/>
                </a:cubicBezTo>
                <a:cubicBezTo>
                  <a:pt x="244347" y="0"/>
                  <a:pt x="314832" y="73278"/>
                  <a:pt x="314832" y="163702"/>
                </a:cubicBezTo>
                <a:cubicBezTo>
                  <a:pt x="314832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59090" y="3561335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2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8"/>
                  <a:pt x="76834" y="6350"/>
                  <a:pt x="163703" y="6350"/>
                </a:cubicBezTo>
                <a:cubicBezTo>
                  <a:pt x="250697" y="6350"/>
                  <a:pt x="321182" y="79628"/>
                  <a:pt x="321182" y="170052"/>
                </a:cubicBezTo>
                <a:cubicBezTo>
                  <a:pt x="321182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90381" y="2968751"/>
            <a:ext cx="314832" cy="327406"/>
          </a:xfrm>
          <a:custGeom>
            <a:avLst/>
            <a:gdLst>
              <a:gd name="connsiteX0" fmla="*/ 0 w 314832"/>
              <a:gd name="connsiteY0" fmla="*/ 163702 h 327406"/>
              <a:gd name="connsiteX1" fmla="*/ 157479 w 314832"/>
              <a:gd name="connsiteY1" fmla="*/ 0 h 327406"/>
              <a:gd name="connsiteX2" fmla="*/ 314832 w 314832"/>
              <a:gd name="connsiteY2" fmla="*/ 163702 h 327406"/>
              <a:gd name="connsiteX3" fmla="*/ 157479 w 314832"/>
              <a:gd name="connsiteY3" fmla="*/ 327406 h 327406"/>
              <a:gd name="connsiteX4" fmla="*/ 0 w 314832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406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7"/>
                  <a:pt x="244347" y="327406"/>
                  <a:pt x="157479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84031" y="2962401"/>
            <a:ext cx="327532" cy="340106"/>
          </a:xfrm>
          <a:custGeom>
            <a:avLst/>
            <a:gdLst>
              <a:gd name="connsiteX0" fmla="*/ 6350 w 327532"/>
              <a:gd name="connsiteY0" fmla="*/ 170052 h 340106"/>
              <a:gd name="connsiteX1" fmla="*/ 163829 w 327532"/>
              <a:gd name="connsiteY1" fmla="*/ 6350 h 340106"/>
              <a:gd name="connsiteX2" fmla="*/ 321182 w 327532"/>
              <a:gd name="connsiteY2" fmla="*/ 170052 h 340106"/>
              <a:gd name="connsiteX3" fmla="*/ 163829 w 327532"/>
              <a:gd name="connsiteY3" fmla="*/ 333756 h 340106"/>
              <a:gd name="connsiteX4" fmla="*/ 6350 w 327532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106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7"/>
                  <a:pt x="250697" y="333756"/>
                  <a:pt x="163829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499983" y="1913509"/>
            <a:ext cx="780795" cy="566419"/>
          </a:xfrm>
          <a:custGeom>
            <a:avLst/>
            <a:gdLst>
              <a:gd name="connsiteX0" fmla="*/ 774446 w 780795"/>
              <a:gd name="connsiteY0" fmla="*/ 6350 h 566419"/>
              <a:gd name="connsiteX1" fmla="*/ 6350 w 780795"/>
              <a:gd name="connsiteY1" fmla="*/ 560070 h 566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0795" h="566419">
                <a:moveTo>
                  <a:pt x="774446" y="6350"/>
                </a:moveTo>
                <a:lnTo>
                  <a:pt x="6350" y="5600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106789" y="1953514"/>
            <a:ext cx="299338" cy="401320"/>
          </a:xfrm>
          <a:custGeom>
            <a:avLst/>
            <a:gdLst>
              <a:gd name="connsiteX0" fmla="*/ 292989 w 299338"/>
              <a:gd name="connsiteY0" fmla="*/ 6350 h 401320"/>
              <a:gd name="connsiteX1" fmla="*/ 6350 w 299338"/>
              <a:gd name="connsiteY1" fmla="*/ 39496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338" h="401320">
                <a:moveTo>
                  <a:pt x="292989" y="6350"/>
                </a:moveTo>
                <a:lnTo>
                  <a:pt x="6350" y="3949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185151" y="2717420"/>
            <a:ext cx="135509" cy="276225"/>
          </a:xfrm>
          <a:custGeom>
            <a:avLst/>
            <a:gdLst>
              <a:gd name="connsiteX0" fmla="*/ 129158 w 135509"/>
              <a:gd name="connsiteY0" fmla="*/ 6350 h 276225"/>
              <a:gd name="connsiteX1" fmla="*/ 6350 w 135509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509" h="276225">
                <a:moveTo>
                  <a:pt x="129158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499983" y="2704211"/>
            <a:ext cx="56261" cy="289433"/>
          </a:xfrm>
          <a:custGeom>
            <a:avLst/>
            <a:gdLst>
              <a:gd name="connsiteX0" fmla="*/ 6350 w 56261"/>
              <a:gd name="connsiteY0" fmla="*/ 6350 h 289433"/>
              <a:gd name="connsiteX1" fmla="*/ 49910 w 56261"/>
              <a:gd name="connsiteY1" fmla="*/ 283083 h 289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261" h="289433">
                <a:moveTo>
                  <a:pt x="6350" y="6350"/>
                </a:moveTo>
                <a:lnTo>
                  <a:pt x="49910" y="2830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297417" y="2963418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5"/>
                  <a:pt x="157479" y="327405"/>
                </a:cubicBezTo>
                <a:cubicBezTo>
                  <a:pt x="70484" y="327405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291067" y="2957068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5"/>
                  <a:pt x="163829" y="333755"/>
                </a:cubicBezTo>
                <a:cubicBezTo>
                  <a:pt x="76834" y="333755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103867" y="2923414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959" y="73279"/>
                  <a:pt x="314959" y="163702"/>
                </a:cubicBezTo>
                <a:cubicBezTo>
                  <a:pt x="314959" y="254126"/>
                  <a:pt x="244347" y="327405"/>
                  <a:pt x="157479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097517" y="2917064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309" y="79629"/>
                  <a:pt x="321309" y="170052"/>
                </a:cubicBezTo>
                <a:cubicBezTo>
                  <a:pt x="321309" y="260476"/>
                  <a:pt x="250697" y="333755"/>
                  <a:pt x="163829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524110" y="2618995"/>
            <a:ext cx="202056" cy="361441"/>
          </a:xfrm>
          <a:custGeom>
            <a:avLst/>
            <a:gdLst>
              <a:gd name="connsiteX0" fmla="*/ 195707 w 202056"/>
              <a:gd name="connsiteY0" fmla="*/ 6350 h 361441"/>
              <a:gd name="connsiteX1" fmla="*/ 6350 w 202056"/>
              <a:gd name="connsiteY1" fmla="*/ 355091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6" h="361441">
                <a:moveTo>
                  <a:pt x="195707" y="6350"/>
                </a:moveTo>
                <a:lnTo>
                  <a:pt x="6350" y="355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925939" y="2572005"/>
            <a:ext cx="302006" cy="368427"/>
          </a:xfrm>
          <a:custGeom>
            <a:avLst/>
            <a:gdLst>
              <a:gd name="connsiteX0" fmla="*/ 6350 w 302006"/>
              <a:gd name="connsiteY0" fmla="*/ 6350 h 368427"/>
              <a:gd name="connsiteX1" fmla="*/ 295655 w 302006"/>
              <a:gd name="connsiteY1" fmla="*/ 362076 h 368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8427">
                <a:moveTo>
                  <a:pt x="6350" y="6350"/>
                </a:moveTo>
                <a:lnTo>
                  <a:pt x="295655" y="362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0977" y="3588893"/>
            <a:ext cx="314832" cy="327533"/>
          </a:xfrm>
          <a:custGeom>
            <a:avLst/>
            <a:gdLst>
              <a:gd name="connsiteX0" fmla="*/ 0 w 314832"/>
              <a:gd name="connsiteY0" fmla="*/ 163703 h 327533"/>
              <a:gd name="connsiteX1" fmla="*/ 157479 w 314832"/>
              <a:gd name="connsiteY1" fmla="*/ 0 h 327533"/>
              <a:gd name="connsiteX2" fmla="*/ 314832 w 314832"/>
              <a:gd name="connsiteY2" fmla="*/ 163703 h 327533"/>
              <a:gd name="connsiteX3" fmla="*/ 157479 w 314832"/>
              <a:gd name="connsiteY3" fmla="*/ 327533 h 327533"/>
              <a:gd name="connsiteX4" fmla="*/ 0 w 314832"/>
              <a:gd name="connsiteY4" fmla="*/ 163703 h 327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533">
                <a:moveTo>
                  <a:pt x="0" y="163703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347" y="0"/>
                  <a:pt x="314832" y="73405"/>
                  <a:pt x="314832" y="163703"/>
                </a:cubicBezTo>
                <a:cubicBezTo>
                  <a:pt x="314832" y="254127"/>
                  <a:pt x="244347" y="327533"/>
                  <a:pt x="157479" y="327533"/>
                </a:cubicBezTo>
                <a:cubicBezTo>
                  <a:pt x="70484" y="327533"/>
                  <a:pt x="0" y="254127"/>
                  <a:pt x="0" y="163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334627" y="3582543"/>
            <a:ext cx="327532" cy="340233"/>
          </a:xfrm>
          <a:custGeom>
            <a:avLst/>
            <a:gdLst>
              <a:gd name="connsiteX0" fmla="*/ 6350 w 327532"/>
              <a:gd name="connsiteY0" fmla="*/ 170053 h 340233"/>
              <a:gd name="connsiteX1" fmla="*/ 163829 w 327532"/>
              <a:gd name="connsiteY1" fmla="*/ 6350 h 340233"/>
              <a:gd name="connsiteX2" fmla="*/ 321182 w 327532"/>
              <a:gd name="connsiteY2" fmla="*/ 170053 h 340233"/>
              <a:gd name="connsiteX3" fmla="*/ 163829 w 327532"/>
              <a:gd name="connsiteY3" fmla="*/ 333883 h 340233"/>
              <a:gd name="connsiteX4" fmla="*/ 6350 w 327532"/>
              <a:gd name="connsiteY4" fmla="*/ 170053 h 3402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233">
                <a:moveTo>
                  <a:pt x="6350" y="170053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697" y="6350"/>
                  <a:pt x="321182" y="79755"/>
                  <a:pt x="321182" y="170053"/>
                </a:cubicBezTo>
                <a:cubicBezTo>
                  <a:pt x="321182" y="260477"/>
                  <a:pt x="250697" y="333883"/>
                  <a:pt x="163829" y="333883"/>
                </a:cubicBezTo>
                <a:cubicBezTo>
                  <a:pt x="76834" y="333883"/>
                  <a:pt x="6350" y="260477"/>
                  <a:pt x="6350" y="170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9483091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78924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353 w 314833"/>
              <a:gd name="connsiteY1" fmla="*/ 0 h 327406"/>
              <a:gd name="connsiteX2" fmla="*/ 314832 w 314833"/>
              <a:gd name="connsiteY2" fmla="*/ 163702 h 327406"/>
              <a:gd name="connsiteX3" fmla="*/ 157353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353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672574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703 w 327533"/>
              <a:gd name="connsiteY1" fmla="*/ 6350 h 340106"/>
              <a:gd name="connsiteX2" fmla="*/ 321182 w 327533"/>
              <a:gd name="connsiteY2" fmla="*/ 170052 h 340106"/>
              <a:gd name="connsiteX3" fmla="*/ 163703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703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821037" y="2657094"/>
            <a:ext cx="22225" cy="318008"/>
          </a:xfrm>
          <a:custGeom>
            <a:avLst/>
            <a:gdLst>
              <a:gd name="connsiteX0" fmla="*/ 6350 w 22225"/>
              <a:gd name="connsiteY0" fmla="*/ 6350 h 318008"/>
              <a:gd name="connsiteX1" fmla="*/ 6350 w 22225"/>
              <a:gd name="connsiteY1" fmla="*/ 311657 h 31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008">
                <a:moveTo>
                  <a:pt x="6350" y="6350"/>
                </a:moveTo>
                <a:lnTo>
                  <a:pt x="6350" y="3116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9806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035034" y="2650871"/>
            <a:ext cx="22225" cy="318897"/>
          </a:xfrm>
          <a:custGeom>
            <a:avLst/>
            <a:gdLst>
              <a:gd name="connsiteX0" fmla="*/ 6350 w 22225"/>
              <a:gd name="connsiteY0" fmla="*/ 6350 h 318897"/>
              <a:gd name="connsiteX1" fmla="*/ 6350 w 22225"/>
              <a:gd name="connsiteY1" fmla="*/ 312547 h 318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897">
                <a:moveTo>
                  <a:pt x="6350" y="6350"/>
                </a:moveTo>
                <a:lnTo>
                  <a:pt x="6350" y="312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316849" y="251260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939022" y="242751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719819" y="240084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0 w 174091"/>
              <a:gd name="connsiteY1" fmla="*/ 150837 h 150837"/>
              <a:gd name="connsiteX2" fmla="*/ 174090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0" y="150837"/>
                </a:lnTo>
                <a:lnTo>
                  <a:pt x="174090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7384" y="3060993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29447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964677" y="3066326"/>
            <a:ext cx="174091" cy="150838"/>
          </a:xfrm>
          <a:custGeom>
            <a:avLst/>
            <a:gdLst>
              <a:gd name="connsiteX0" fmla="*/ 0 w 174091"/>
              <a:gd name="connsiteY0" fmla="*/ 150838 h 150838"/>
              <a:gd name="connsiteX1" fmla="*/ 174091 w 174091"/>
              <a:gd name="connsiteY1" fmla="*/ 150838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8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8"/>
                </a:moveTo>
                <a:lnTo>
                  <a:pt x="174091" y="150838"/>
                </a:lnTo>
                <a:lnTo>
                  <a:pt x="174091" y="0"/>
                </a:lnTo>
                <a:lnTo>
                  <a:pt x="0" y="0"/>
                </a:lnTo>
                <a:lnTo>
                  <a:pt x="0" y="1508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387079" y="303965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758299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0180702" y="299977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42147" y="3659924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425432" y="3673259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462643" y="1953515"/>
            <a:ext cx="302006" cy="369315"/>
          </a:xfrm>
          <a:custGeom>
            <a:avLst/>
            <a:gdLst>
              <a:gd name="connsiteX0" fmla="*/ 6350 w 302006"/>
              <a:gd name="connsiteY0" fmla="*/ 6350 h 369315"/>
              <a:gd name="connsiteX1" fmla="*/ 295655 w 302006"/>
              <a:gd name="connsiteY1" fmla="*/ 362965 h 369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9315">
                <a:moveTo>
                  <a:pt x="6350" y="6350"/>
                </a:moveTo>
                <a:lnTo>
                  <a:pt x="295655" y="36296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609600"/>
            <a:ext cx="4932632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树的一些基本术语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结点的度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Degree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子树个数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324100" y="1752601"/>
            <a:ext cx="442428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树的度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：树的所有结点中最大的度数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324101" y="2222500"/>
            <a:ext cx="5160259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度为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）：有子树的结点是其子树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667000" y="31242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的根结点的父结点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324101" y="3644900"/>
            <a:ext cx="5320367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）：若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结点的父结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点，则称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结点的子结点；子结点也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称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孩子结点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兄弟结点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Sibling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）：具有同一父结点的各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结点彼此是兄弟结点。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9309100" y="17272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343900" y="25019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966200" y="24257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9740900" y="24003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8051800" y="3060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547100" y="30480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978900" y="3060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9436100" y="30353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804400" y="30480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0210800" y="29972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585200" y="36576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9423400" y="36703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89500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209531" y="1643127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60 w 314960"/>
              <a:gd name="connsiteY2" fmla="*/ 163702 h 327405"/>
              <a:gd name="connsiteX3" fmla="*/ 157480 w 314960"/>
              <a:gd name="connsiteY3" fmla="*/ 327405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8"/>
                  <a:pt x="70485" y="0"/>
                  <a:pt x="157480" y="0"/>
                </a:cubicBezTo>
                <a:cubicBezTo>
                  <a:pt x="244348" y="0"/>
                  <a:pt x="314960" y="73278"/>
                  <a:pt x="314960" y="163702"/>
                </a:cubicBezTo>
                <a:cubicBezTo>
                  <a:pt x="314960" y="254000"/>
                  <a:pt x="244348" y="327405"/>
                  <a:pt x="157480" y="327405"/>
                </a:cubicBezTo>
                <a:cubicBezTo>
                  <a:pt x="70485" y="327405"/>
                  <a:pt x="0" y="254000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203181" y="1636777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10 w 327660"/>
              <a:gd name="connsiteY2" fmla="*/ 170052 h 340105"/>
              <a:gd name="connsiteX3" fmla="*/ 163830 w 327660"/>
              <a:gd name="connsiteY3" fmla="*/ 333755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8"/>
                  <a:pt x="76835" y="6350"/>
                  <a:pt x="163830" y="6350"/>
                </a:cubicBezTo>
                <a:cubicBezTo>
                  <a:pt x="250698" y="6350"/>
                  <a:pt x="321310" y="79628"/>
                  <a:pt x="321310" y="170052"/>
                </a:cubicBezTo>
                <a:cubicBezTo>
                  <a:pt x="321310" y="260350"/>
                  <a:pt x="250698" y="333755"/>
                  <a:pt x="163830" y="333755"/>
                </a:cubicBezTo>
                <a:cubicBezTo>
                  <a:pt x="76835" y="333755"/>
                  <a:pt x="6350" y="260350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294877" y="173358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4933" y="2423033"/>
            <a:ext cx="314960" cy="327405"/>
          </a:xfrm>
          <a:custGeom>
            <a:avLst/>
            <a:gdLst>
              <a:gd name="connsiteX0" fmla="*/ 0 w 314960"/>
              <a:gd name="connsiteY0" fmla="*/ 163702 h 327405"/>
              <a:gd name="connsiteX1" fmla="*/ 157480 w 314960"/>
              <a:gd name="connsiteY1" fmla="*/ 0 h 327405"/>
              <a:gd name="connsiteX2" fmla="*/ 314959 w 314960"/>
              <a:gd name="connsiteY2" fmla="*/ 163702 h 327405"/>
              <a:gd name="connsiteX3" fmla="*/ 157480 w 314960"/>
              <a:gd name="connsiteY3" fmla="*/ 327406 h 327405"/>
              <a:gd name="connsiteX4" fmla="*/ 0 w 314960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60" h="327405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6"/>
                  <a:pt x="157480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28583" y="2416683"/>
            <a:ext cx="327660" cy="340105"/>
          </a:xfrm>
          <a:custGeom>
            <a:avLst/>
            <a:gdLst>
              <a:gd name="connsiteX0" fmla="*/ 6350 w 327660"/>
              <a:gd name="connsiteY0" fmla="*/ 170052 h 340105"/>
              <a:gd name="connsiteX1" fmla="*/ 163830 w 327660"/>
              <a:gd name="connsiteY1" fmla="*/ 6350 h 340105"/>
              <a:gd name="connsiteX2" fmla="*/ 321309 w 327660"/>
              <a:gd name="connsiteY2" fmla="*/ 170052 h 340105"/>
              <a:gd name="connsiteX3" fmla="*/ 163830 w 327660"/>
              <a:gd name="connsiteY3" fmla="*/ 333756 h 340105"/>
              <a:gd name="connsiteX4" fmla="*/ 6350 w 327660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60" h="340105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6"/>
                  <a:pt x="163830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869934" y="2343151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3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3" y="73279"/>
                  <a:pt x="314833" y="163702"/>
                </a:cubicBezTo>
                <a:cubicBezTo>
                  <a:pt x="314833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63584" y="2336801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3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3" y="79629"/>
                  <a:pt x="321183" y="170052"/>
                </a:cubicBezTo>
                <a:cubicBezTo>
                  <a:pt x="321183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637904" y="2316479"/>
            <a:ext cx="314959" cy="327532"/>
          </a:xfrm>
          <a:custGeom>
            <a:avLst/>
            <a:gdLst>
              <a:gd name="connsiteX0" fmla="*/ 0 w 314959"/>
              <a:gd name="connsiteY0" fmla="*/ 163702 h 327532"/>
              <a:gd name="connsiteX1" fmla="*/ 157479 w 314959"/>
              <a:gd name="connsiteY1" fmla="*/ 0 h 327532"/>
              <a:gd name="connsiteX2" fmla="*/ 314959 w 314959"/>
              <a:gd name="connsiteY2" fmla="*/ 163702 h 327532"/>
              <a:gd name="connsiteX3" fmla="*/ 157479 w 314959"/>
              <a:gd name="connsiteY3" fmla="*/ 327533 h 327532"/>
              <a:gd name="connsiteX4" fmla="*/ 0 w 314959"/>
              <a:gd name="connsiteY4" fmla="*/ 163702 h 327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532">
                <a:moveTo>
                  <a:pt x="0" y="163702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475" y="0"/>
                  <a:pt x="314959" y="73405"/>
                  <a:pt x="314959" y="163702"/>
                </a:cubicBezTo>
                <a:cubicBezTo>
                  <a:pt x="314959" y="254127"/>
                  <a:pt x="244475" y="327533"/>
                  <a:pt x="157479" y="327533"/>
                </a:cubicBezTo>
                <a:cubicBezTo>
                  <a:pt x="70484" y="327533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631554" y="2310129"/>
            <a:ext cx="327659" cy="340232"/>
          </a:xfrm>
          <a:custGeom>
            <a:avLst/>
            <a:gdLst>
              <a:gd name="connsiteX0" fmla="*/ 6350 w 327659"/>
              <a:gd name="connsiteY0" fmla="*/ 170052 h 340232"/>
              <a:gd name="connsiteX1" fmla="*/ 163829 w 327659"/>
              <a:gd name="connsiteY1" fmla="*/ 6350 h 340232"/>
              <a:gd name="connsiteX2" fmla="*/ 321309 w 327659"/>
              <a:gd name="connsiteY2" fmla="*/ 170052 h 340232"/>
              <a:gd name="connsiteX3" fmla="*/ 163829 w 327659"/>
              <a:gd name="connsiteY3" fmla="*/ 333883 h 340232"/>
              <a:gd name="connsiteX4" fmla="*/ 6350 w 327659"/>
              <a:gd name="connsiteY4" fmla="*/ 170052 h 340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232">
                <a:moveTo>
                  <a:pt x="6350" y="170052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825" y="6350"/>
                  <a:pt x="321309" y="79755"/>
                  <a:pt x="321309" y="170052"/>
                </a:cubicBezTo>
                <a:cubicBezTo>
                  <a:pt x="321309" y="260477"/>
                  <a:pt x="250825" y="333883"/>
                  <a:pt x="163829" y="333883"/>
                </a:cubicBezTo>
                <a:cubicBezTo>
                  <a:pt x="76834" y="333883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3376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47026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452612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480 w 314833"/>
              <a:gd name="connsiteY1" fmla="*/ 0 h 327406"/>
              <a:gd name="connsiteX2" fmla="*/ 314832 w 314833"/>
              <a:gd name="connsiteY2" fmla="*/ 163702 h 327406"/>
              <a:gd name="connsiteX3" fmla="*/ 157480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480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480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6262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830 w 327533"/>
              <a:gd name="connsiteY1" fmla="*/ 6350 h 340106"/>
              <a:gd name="connsiteX2" fmla="*/ 321182 w 327533"/>
              <a:gd name="connsiteY2" fmla="*/ 170052 h 340106"/>
              <a:gd name="connsiteX3" fmla="*/ 163830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830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830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65440" y="3567685"/>
            <a:ext cx="314833" cy="327405"/>
          </a:xfrm>
          <a:custGeom>
            <a:avLst/>
            <a:gdLst>
              <a:gd name="connsiteX0" fmla="*/ 0 w 314833"/>
              <a:gd name="connsiteY0" fmla="*/ 163702 h 327405"/>
              <a:gd name="connsiteX1" fmla="*/ 157353 w 314833"/>
              <a:gd name="connsiteY1" fmla="*/ 0 h 327405"/>
              <a:gd name="connsiteX2" fmla="*/ 314832 w 314833"/>
              <a:gd name="connsiteY2" fmla="*/ 163702 h 327405"/>
              <a:gd name="connsiteX3" fmla="*/ 157353 w 314833"/>
              <a:gd name="connsiteY3" fmla="*/ 327405 h 327405"/>
              <a:gd name="connsiteX4" fmla="*/ 0 w 314833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5">
                <a:moveTo>
                  <a:pt x="0" y="163702"/>
                </a:moveTo>
                <a:cubicBezTo>
                  <a:pt x="0" y="73278"/>
                  <a:pt x="70484" y="0"/>
                  <a:pt x="157353" y="0"/>
                </a:cubicBezTo>
                <a:cubicBezTo>
                  <a:pt x="244347" y="0"/>
                  <a:pt x="314832" y="73278"/>
                  <a:pt x="314832" y="163702"/>
                </a:cubicBezTo>
                <a:cubicBezTo>
                  <a:pt x="314832" y="254126"/>
                  <a:pt x="244347" y="327405"/>
                  <a:pt x="157353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59090" y="3561335"/>
            <a:ext cx="327533" cy="340105"/>
          </a:xfrm>
          <a:custGeom>
            <a:avLst/>
            <a:gdLst>
              <a:gd name="connsiteX0" fmla="*/ 6350 w 327533"/>
              <a:gd name="connsiteY0" fmla="*/ 170052 h 340105"/>
              <a:gd name="connsiteX1" fmla="*/ 163703 w 327533"/>
              <a:gd name="connsiteY1" fmla="*/ 6350 h 340105"/>
              <a:gd name="connsiteX2" fmla="*/ 321182 w 327533"/>
              <a:gd name="connsiteY2" fmla="*/ 170052 h 340105"/>
              <a:gd name="connsiteX3" fmla="*/ 163703 w 327533"/>
              <a:gd name="connsiteY3" fmla="*/ 333755 h 340105"/>
              <a:gd name="connsiteX4" fmla="*/ 6350 w 327533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5">
                <a:moveTo>
                  <a:pt x="6350" y="170052"/>
                </a:moveTo>
                <a:cubicBezTo>
                  <a:pt x="6350" y="79628"/>
                  <a:pt x="76834" y="6350"/>
                  <a:pt x="163703" y="6350"/>
                </a:cubicBezTo>
                <a:cubicBezTo>
                  <a:pt x="250697" y="6350"/>
                  <a:pt x="321182" y="79628"/>
                  <a:pt x="321182" y="170052"/>
                </a:cubicBezTo>
                <a:cubicBezTo>
                  <a:pt x="321182" y="260476"/>
                  <a:pt x="250697" y="333755"/>
                  <a:pt x="163703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90381" y="2968751"/>
            <a:ext cx="314832" cy="327406"/>
          </a:xfrm>
          <a:custGeom>
            <a:avLst/>
            <a:gdLst>
              <a:gd name="connsiteX0" fmla="*/ 0 w 314832"/>
              <a:gd name="connsiteY0" fmla="*/ 163702 h 327406"/>
              <a:gd name="connsiteX1" fmla="*/ 157479 w 314832"/>
              <a:gd name="connsiteY1" fmla="*/ 0 h 327406"/>
              <a:gd name="connsiteX2" fmla="*/ 314832 w 314832"/>
              <a:gd name="connsiteY2" fmla="*/ 163702 h 327406"/>
              <a:gd name="connsiteX3" fmla="*/ 157479 w 314832"/>
              <a:gd name="connsiteY3" fmla="*/ 327406 h 327406"/>
              <a:gd name="connsiteX4" fmla="*/ 0 w 314832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406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7"/>
                  <a:pt x="244347" y="327406"/>
                  <a:pt x="157479" y="327406"/>
                </a:cubicBezTo>
                <a:cubicBezTo>
                  <a:pt x="70484" y="327406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84031" y="2962401"/>
            <a:ext cx="327532" cy="340106"/>
          </a:xfrm>
          <a:custGeom>
            <a:avLst/>
            <a:gdLst>
              <a:gd name="connsiteX0" fmla="*/ 6350 w 327532"/>
              <a:gd name="connsiteY0" fmla="*/ 170052 h 340106"/>
              <a:gd name="connsiteX1" fmla="*/ 163829 w 327532"/>
              <a:gd name="connsiteY1" fmla="*/ 6350 h 340106"/>
              <a:gd name="connsiteX2" fmla="*/ 321182 w 327532"/>
              <a:gd name="connsiteY2" fmla="*/ 170052 h 340106"/>
              <a:gd name="connsiteX3" fmla="*/ 163829 w 327532"/>
              <a:gd name="connsiteY3" fmla="*/ 333756 h 340106"/>
              <a:gd name="connsiteX4" fmla="*/ 6350 w 327532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106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7"/>
                  <a:pt x="250697" y="333756"/>
                  <a:pt x="163829" y="333756"/>
                </a:cubicBezTo>
                <a:cubicBezTo>
                  <a:pt x="76834" y="333756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499983" y="1913509"/>
            <a:ext cx="780795" cy="566419"/>
          </a:xfrm>
          <a:custGeom>
            <a:avLst/>
            <a:gdLst>
              <a:gd name="connsiteX0" fmla="*/ 774446 w 780795"/>
              <a:gd name="connsiteY0" fmla="*/ 6350 h 566419"/>
              <a:gd name="connsiteX1" fmla="*/ 6350 w 780795"/>
              <a:gd name="connsiteY1" fmla="*/ 560070 h 566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0795" h="566419">
                <a:moveTo>
                  <a:pt x="774446" y="6350"/>
                </a:moveTo>
                <a:lnTo>
                  <a:pt x="6350" y="5600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106789" y="1953514"/>
            <a:ext cx="299338" cy="401320"/>
          </a:xfrm>
          <a:custGeom>
            <a:avLst/>
            <a:gdLst>
              <a:gd name="connsiteX0" fmla="*/ 292989 w 299338"/>
              <a:gd name="connsiteY0" fmla="*/ 6350 h 401320"/>
              <a:gd name="connsiteX1" fmla="*/ 6350 w 299338"/>
              <a:gd name="connsiteY1" fmla="*/ 394969 h 4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338" h="401320">
                <a:moveTo>
                  <a:pt x="292989" y="6350"/>
                </a:moveTo>
                <a:lnTo>
                  <a:pt x="6350" y="3949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185151" y="2717420"/>
            <a:ext cx="135509" cy="276225"/>
          </a:xfrm>
          <a:custGeom>
            <a:avLst/>
            <a:gdLst>
              <a:gd name="connsiteX0" fmla="*/ 129158 w 135509"/>
              <a:gd name="connsiteY0" fmla="*/ 6350 h 276225"/>
              <a:gd name="connsiteX1" fmla="*/ 6350 w 135509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509" h="276225">
                <a:moveTo>
                  <a:pt x="129158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499983" y="2704211"/>
            <a:ext cx="56261" cy="289433"/>
          </a:xfrm>
          <a:custGeom>
            <a:avLst/>
            <a:gdLst>
              <a:gd name="connsiteX0" fmla="*/ 6350 w 56261"/>
              <a:gd name="connsiteY0" fmla="*/ 6350 h 289433"/>
              <a:gd name="connsiteX1" fmla="*/ 49910 w 56261"/>
              <a:gd name="connsiteY1" fmla="*/ 283083 h 289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261" h="289433">
                <a:moveTo>
                  <a:pt x="6350" y="6350"/>
                </a:moveTo>
                <a:lnTo>
                  <a:pt x="49910" y="2830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297417" y="2963418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475" y="0"/>
                  <a:pt x="314959" y="73279"/>
                  <a:pt x="314959" y="163702"/>
                </a:cubicBezTo>
                <a:cubicBezTo>
                  <a:pt x="314959" y="254127"/>
                  <a:pt x="244475" y="327405"/>
                  <a:pt x="157479" y="327405"/>
                </a:cubicBezTo>
                <a:cubicBezTo>
                  <a:pt x="70484" y="327405"/>
                  <a:pt x="0" y="254127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291067" y="2957068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825" y="6350"/>
                  <a:pt x="321309" y="79629"/>
                  <a:pt x="321309" y="170052"/>
                </a:cubicBezTo>
                <a:cubicBezTo>
                  <a:pt x="321309" y="260477"/>
                  <a:pt x="250825" y="333755"/>
                  <a:pt x="163829" y="333755"/>
                </a:cubicBezTo>
                <a:cubicBezTo>
                  <a:pt x="76834" y="333755"/>
                  <a:pt x="6350" y="260477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0103867" y="2923414"/>
            <a:ext cx="314959" cy="327405"/>
          </a:xfrm>
          <a:custGeom>
            <a:avLst/>
            <a:gdLst>
              <a:gd name="connsiteX0" fmla="*/ 0 w 314959"/>
              <a:gd name="connsiteY0" fmla="*/ 163702 h 327405"/>
              <a:gd name="connsiteX1" fmla="*/ 157479 w 314959"/>
              <a:gd name="connsiteY1" fmla="*/ 0 h 327405"/>
              <a:gd name="connsiteX2" fmla="*/ 314959 w 314959"/>
              <a:gd name="connsiteY2" fmla="*/ 163702 h 327405"/>
              <a:gd name="connsiteX3" fmla="*/ 157479 w 314959"/>
              <a:gd name="connsiteY3" fmla="*/ 327405 h 327405"/>
              <a:gd name="connsiteX4" fmla="*/ 0 w 314959"/>
              <a:gd name="connsiteY4" fmla="*/ 163702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959" h="327405">
                <a:moveTo>
                  <a:pt x="0" y="163702"/>
                </a:moveTo>
                <a:cubicBezTo>
                  <a:pt x="0" y="73279"/>
                  <a:pt x="70484" y="0"/>
                  <a:pt x="157479" y="0"/>
                </a:cubicBezTo>
                <a:cubicBezTo>
                  <a:pt x="244347" y="0"/>
                  <a:pt x="314959" y="73279"/>
                  <a:pt x="314959" y="163702"/>
                </a:cubicBezTo>
                <a:cubicBezTo>
                  <a:pt x="314959" y="254126"/>
                  <a:pt x="244347" y="327405"/>
                  <a:pt x="157479" y="327405"/>
                </a:cubicBezTo>
                <a:cubicBezTo>
                  <a:pt x="70484" y="327405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097517" y="2917064"/>
            <a:ext cx="327659" cy="340105"/>
          </a:xfrm>
          <a:custGeom>
            <a:avLst/>
            <a:gdLst>
              <a:gd name="connsiteX0" fmla="*/ 6350 w 327659"/>
              <a:gd name="connsiteY0" fmla="*/ 170052 h 340105"/>
              <a:gd name="connsiteX1" fmla="*/ 163829 w 327659"/>
              <a:gd name="connsiteY1" fmla="*/ 6350 h 340105"/>
              <a:gd name="connsiteX2" fmla="*/ 321309 w 327659"/>
              <a:gd name="connsiteY2" fmla="*/ 170052 h 340105"/>
              <a:gd name="connsiteX3" fmla="*/ 163829 w 327659"/>
              <a:gd name="connsiteY3" fmla="*/ 333755 h 340105"/>
              <a:gd name="connsiteX4" fmla="*/ 6350 w 327659"/>
              <a:gd name="connsiteY4" fmla="*/ 170052 h 340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659" h="340105">
                <a:moveTo>
                  <a:pt x="6350" y="170052"/>
                </a:moveTo>
                <a:cubicBezTo>
                  <a:pt x="6350" y="79629"/>
                  <a:pt x="76834" y="6350"/>
                  <a:pt x="163829" y="6350"/>
                </a:cubicBezTo>
                <a:cubicBezTo>
                  <a:pt x="250697" y="6350"/>
                  <a:pt x="321309" y="79629"/>
                  <a:pt x="321309" y="170052"/>
                </a:cubicBezTo>
                <a:cubicBezTo>
                  <a:pt x="321309" y="260476"/>
                  <a:pt x="250697" y="333755"/>
                  <a:pt x="163829" y="333755"/>
                </a:cubicBezTo>
                <a:cubicBezTo>
                  <a:pt x="76834" y="333755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524110" y="2618995"/>
            <a:ext cx="202056" cy="361441"/>
          </a:xfrm>
          <a:custGeom>
            <a:avLst/>
            <a:gdLst>
              <a:gd name="connsiteX0" fmla="*/ 195707 w 202056"/>
              <a:gd name="connsiteY0" fmla="*/ 6350 h 361441"/>
              <a:gd name="connsiteX1" fmla="*/ 6350 w 202056"/>
              <a:gd name="connsiteY1" fmla="*/ 355091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6" h="361441">
                <a:moveTo>
                  <a:pt x="195707" y="6350"/>
                </a:moveTo>
                <a:lnTo>
                  <a:pt x="6350" y="355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925939" y="2572005"/>
            <a:ext cx="302006" cy="368427"/>
          </a:xfrm>
          <a:custGeom>
            <a:avLst/>
            <a:gdLst>
              <a:gd name="connsiteX0" fmla="*/ 6350 w 302006"/>
              <a:gd name="connsiteY0" fmla="*/ 6350 h 368427"/>
              <a:gd name="connsiteX1" fmla="*/ 295655 w 302006"/>
              <a:gd name="connsiteY1" fmla="*/ 362076 h 368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8427">
                <a:moveTo>
                  <a:pt x="6350" y="6350"/>
                </a:moveTo>
                <a:lnTo>
                  <a:pt x="295655" y="362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0977" y="3588893"/>
            <a:ext cx="314832" cy="327533"/>
          </a:xfrm>
          <a:custGeom>
            <a:avLst/>
            <a:gdLst>
              <a:gd name="connsiteX0" fmla="*/ 0 w 314832"/>
              <a:gd name="connsiteY0" fmla="*/ 163703 h 327533"/>
              <a:gd name="connsiteX1" fmla="*/ 157479 w 314832"/>
              <a:gd name="connsiteY1" fmla="*/ 0 h 327533"/>
              <a:gd name="connsiteX2" fmla="*/ 314832 w 314832"/>
              <a:gd name="connsiteY2" fmla="*/ 163703 h 327533"/>
              <a:gd name="connsiteX3" fmla="*/ 157479 w 314832"/>
              <a:gd name="connsiteY3" fmla="*/ 327533 h 327533"/>
              <a:gd name="connsiteX4" fmla="*/ 0 w 314832"/>
              <a:gd name="connsiteY4" fmla="*/ 163703 h 327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2" h="327533">
                <a:moveTo>
                  <a:pt x="0" y="163703"/>
                </a:moveTo>
                <a:cubicBezTo>
                  <a:pt x="0" y="73405"/>
                  <a:pt x="70484" y="0"/>
                  <a:pt x="157479" y="0"/>
                </a:cubicBezTo>
                <a:cubicBezTo>
                  <a:pt x="244347" y="0"/>
                  <a:pt x="314832" y="73405"/>
                  <a:pt x="314832" y="163703"/>
                </a:cubicBezTo>
                <a:cubicBezTo>
                  <a:pt x="314832" y="254127"/>
                  <a:pt x="244347" y="327533"/>
                  <a:pt x="157479" y="327533"/>
                </a:cubicBezTo>
                <a:cubicBezTo>
                  <a:pt x="70484" y="327533"/>
                  <a:pt x="0" y="254127"/>
                  <a:pt x="0" y="1637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334627" y="3582543"/>
            <a:ext cx="327532" cy="340233"/>
          </a:xfrm>
          <a:custGeom>
            <a:avLst/>
            <a:gdLst>
              <a:gd name="connsiteX0" fmla="*/ 6350 w 327532"/>
              <a:gd name="connsiteY0" fmla="*/ 170053 h 340233"/>
              <a:gd name="connsiteX1" fmla="*/ 163829 w 327532"/>
              <a:gd name="connsiteY1" fmla="*/ 6350 h 340233"/>
              <a:gd name="connsiteX2" fmla="*/ 321182 w 327532"/>
              <a:gd name="connsiteY2" fmla="*/ 170053 h 340233"/>
              <a:gd name="connsiteX3" fmla="*/ 163829 w 327532"/>
              <a:gd name="connsiteY3" fmla="*/ 333883 h 340233"/>
              <a:gd name="connsiteX4" fmla="*/ 6350 w 327532"/>
              <a:gd name="connsiteY4" fmla="*/ 170053 h 3402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2" h="340233">
                <a:moveTo>
                  <a:pt x="6350" y="170053"/>
                </a:moveTo>
                <a:cubicBezTo>
                  <a:pt x="6350" y="79755"/>
                  <a:pt x="76834" y="6350"/>
                  <a:pt x="163829" y="6350"/>
                </a:cubicBezTo>
                <a:cubicBezTo>
                  <a:pt x="250697" y="6350"/>
                  <a:pt x="321182" y="79755"/>
                  <a:pt x="321182" y="170053"/>
                </a:cubicBezTo>
                <a:cubicBezTo>
                  <a:pt x="321182" y="260477"/>
                  <a:pt x="250697" y="333883"/>
                  <a:pt x="163829" y="333883"/>
                </a:cubicBezTo>
                <a:cubicBezTo>
                  <a:pt x="76834" y="333883"/>
                  <a:pt x="6350" y="260477"/>
                  <a:pt x="6350" y="17005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9483091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678924" y="2976752"/>
            <a:ext cx="314833" cy="327406"/>
          </a:xfrm>
          <a:custGeom>
            <a:avLst/>
            <a:gdLst>
              <a:gd name="connsiteX0" fmla="*/ 0 w 314833"/>
              <a:gd name="connsiteY0" fmla="*/ 163702 h 327406"/>
              <a:gd name="connsiteX1" fmla="*/ 157353 w 314833"/>
              <a:gd name="connsiteY1" fmla="*/ 0 h 327406"/>
              <a:gd name="connsiteX2" fmla="*/ 314832 w 314833"/>
              <a:gd name="connsiteY2" fmla="*/ 163702 h 327406"/>
              <a:gd name="connsiteX3" fmla="*/ 157353 w 314833"/>
              <a:gd name="connsiteY3" fmla="*/ 327406 h 327406"/>
              <a:gd name="connsiteX4" fmla="*/ 0 w 314833"/>
              <a:gd name="connsiteY4" fmla="*/ 163702 h 327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833" h="327406">
                <a:moveTo>
                  <a:pt x="0" y="163702"/>
                </a:moveTo>
                <a:cubicBezTo>
                  <a:pt x="0" y="73279"/>
                  <a:pt x="70484" y="0"/>
                  <a:pt x="157353" y="0"/>
                </a:cubicBezTo>
                <a:cubicBezTo>
                  <a:pt x="244347" y="0"/>
                  <a:pt x="314832" y="73279"/>
                  <a:pt x="314832" y="163702"/>
                </a:cubicBezTo>
                <a:cubicBezTo>
                  <a:pt x="314832" y="254126"/>
                  <a:pt x="244347" y="327406"/>
                  <a:pt x="157353" y="327406"/>
                </a:cubicBezTo>
                <a:cubicBezTo>
                  <a:pt x="70484" y="327406"/>
                  <a:pt x="0" y="254126"/>
                  <a:pt x="0" y="1637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672574" y="2970402"/>
            <a:ext cx="327533" cy="340106"/>
          </a:xfrm>
          <a:custGeom>
            <a:avLst/>
            <a:gdLst>
              <a:gd name="connsiteX0" fmla="*/ 6350 w 327533"/>
              <a:gd name="connsiteY0" fmla="*/ 170052 h 340106"/>
              <a:gd name="connsiteX1" fmla="*/ 163703 w 327533"/>
              <a:gd name="connsiteY1" fmla="*/ 6350 h 340106"/>
              <a:gd name="connsiteX2" fmla="*/ 321182 w 327533"/>
              <a:gd name="connsiteY2" fmla="*/ 170052 h 340106"/>
              <a:gd name="connsiteX3" fmla="*/ 163703 w 327533"/>
              <a:gd name="connsiteY3" fmla="*/ 333756 h 340106"/>
              <a:gd name="connsiteX4" fmla="*/ 6350 w 327533"/>
              <a:gd name="connsiteY4" fmla="*/ 170052 h 340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533" h="340106">
                <a:moveTo>
                  <a:pt x="6350" y="170052"/>
                </a:moveTo>
                <a:cubicBezTo>
                  <a:pt x="6350" y="79629"/>
                  <a:pt x="76834" y="6350"/>
                  <a:pt x="163703" y="6350"/>
                </a:cubicBezTo>
                <a:cubicBezTo>
                  <a:pt x="250697" y="6350"/>
                  <a:pt x="321182" y="79629"/>
                  <a:pt x="321182" y="170052"/>
                </a:cubicBezTo>
                <a:cubicBezTo>
                  <a:pt x="321182" y="260476"/>
                  <a:pt x="250697" y="333756"/>
                  <a:pt x="163703" y="333756"/>
                </a:cubicBezTo>
                <a:cubicBezTo>
                  <a:pt x="76834" y="333756"/>
                  <a:pt x="6350" y="260476"/>
                  <a:pt x="6350" y="1700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821037" y="2657094"/>
            <a:ext cx="22225" cy="318008"/>
          </a:xfrm>
          <a:custGeom>
            <a:avLst/>
            <a:gdLst>
              <a:gd name="connsiteX0" fmla="*/ 6350 w 22225"/>
              <a:gd name="connsiteY0" fmla="*/ 6350 h 318008"/>
              <a:gd name="connsiteX1" fmla="*/ 6350 w 22225"/>
              <a:gd name="connsiteY1" fmla="*/ 311657 h 31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008">
                <a:moveTo>
                  <a:pt x="6350" y="6350"/>
                </a:moveTo>
                <a:lnTo>
                  <a:pt x="6350" y="3116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9806" y="3297810"/>
            <a:ext cx="22225" cy="289559"/>
          </a:xfrm>
          <a:custGeom>
            <a:avLst/>
            <a:gdLst>
              <a:gd name="connsiteX0" fmla="*/ 6350 w 22225"/>
              <a:gd name="connsiteY0" fmla="*/ 6350 h 289559"/>
              <a:gd name="connsiteX1" fmla="*/ 6350 w 22225"/>
              <a:gd name="connsiteY1" fmla="*/ 283209 h 289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9559">
                <a:moveTo>
                  <a:pt x="6350" y="6350"/>
                </a:moveTo>
                <a:lnTo>
                  <a:pt x="6350" y="283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9035034" y="2650871"/>
            <a:ext cx="22225" cy="318897"/>
          </a:xfrm>
          <a:custGeom>
            <a:avLst/>
            <a:gdLst>
              <a:gd name="connsiteX0" fmla="*/ 6350 w 22225"/>
              <a:gd name="connsiteY0" fmla="*/ 6350 h 318897"/>
              <a:gd name="connsiteX1" fmla="*/ 6350 w 22225"/>
              <a:gd name="connsiteY1" fmla="*/ 312547 h 318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8897">
                <a:moveTo>
                  <a:pt x="6350" y="6350"/>
                </a:moveTo>
                <a:lnTo>
                  <a:pt x="6350" y="312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316849" y="251260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939022" y="242751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719819" y="240084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0 w 174091"/>
              <a:gd name="connsiteY1" fmla="*/ 150837 h 150837"/>
              <a:gd name="connsiteX2" fmla="*/ 174090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0" y="150837"/>
                </a:lnTo>
                <a:lnTo>
                  <a:pt x="174090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017384" y="3060993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29447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964677" y="3066326"/>
            <a:ext cx="174091" cy="150838"/>
          </a:xfrm>
          <a:custGeom>
            <a:avLst/>
            <a:gdLst>
              <a:gd name="connsiteX0" fmla="*/ 0 w 174091"/>
              <a:gd name="connsiteY0" fmla="*/ 150838 h 150838"/>
              <a:gd name="connsiteX1" fmla="*/ 174091 w 174091"/>
              <a:gd name="connsiteY1" fmla="*/ 150838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8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8"/>
                </a:moveTo>
                <a:lnTo>
                  <a:pt x="174091" y="150838"/>
                </a:lnTo>
                <a:lnTo>
                  <a:pt x="174091" y="0"/>
                </a:lnTo>
                <a:lnTo>
                  <a:pt x="0" y="0"/>
                </a:lnTo>
                <a:lnTo>
                  <a:pt x="0" y="1508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387079" y="3039657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9758299" y="3052992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0180702" y="2999779"/>
            <a:ext cx="174091" cy="150837"/>
          </a:xfrm>
          <a:custGeom>
            <a:avLst/>
            <a:gdLst>
              <a:gd name="connsiteX0" fmla="*/ 0 w 174091"/>
              <a:gd name="connsiteY0" fmla="*/ 150837 h 150837"/>
              <a:gd name="connsiteX1" fmla="*/ 174091 w 174091"/>
              <a:gd name="connsiteY1" fmla="*/ 150837 h 150837"/>
              <a:gd name="connsiteX2" fmla="*/ 174091 w 174091"/>
              <a:gd name="connsiteY2" fmla="*/ 0 h 150837"/>
              <a:gd name="connsiteX3" fmla="*/ 0 w 174091"/>
              <a:gd name="connsiteY3" fmla="*/ 0 h 150837"/>
              <a:gd name="connsiteX4" fmla="*/ 0 w 174091"/>
              <a:gd name="connsiteY4" fmla="*/ 150837 h 150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7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42147" y="3659924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425432" y="3673259"/>
            <a:ext cx="174091" cy="150838"/>
          </a:xfrm>
          <a:custGeom>
            <a:avLst/>
            <a:gdLst>
              <a:gd name="connsiteX0" fmla="*/ 0 w 174091"/>
              <a:gd name="connsiteY0" fmla="*/ 150837 h 150838"/>
              <a:gd name="connsiteX1" fmla="*/ 174091 w 174091"/>
              <a:gd name="connsiteY1" fmla="*/ 150837 h 150838"/>
              <a:gd name="connsiteX2" fmla="*/ 174091 w 174091"/>
              <a:gd name="connsiteY2" fmla="*/ 0 h 150838"/>
              <a:gd name="connsiteX3" fmla="*/ 0 w 174091"/>
              <a:gd name="connsiteY3" fmla="*/ 0 h 150838"/>
              <a:gd name="connsiteX4" fmla="*/ 0 w 174091"/>
              <a:gd name="connsiteY4" fmla="*/ 150837 h 150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091" h="150838">
                <a:moveTo>
                  <a:pt x="0" y="150837"/>
                </a:moveTo>
                <a:lnTo>
                  <a:pt x="174091" y="150837"/>
                </a:lnTo>
                <a:lnTo>
                  <a:pt x="174091" y="0"/>
                </a:lnTo>
                <a:lnTo>
                  <a:pt x="0" y="0"/>
                </a:lnTo>
                <a:lnTo>
                  <a:pt x="0" y="1508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462643" y="1953515"/>
            <a:ext cx="302006" cy="369315"/>
          </a:xfrm>
          <a:custGeom>
            <a:avLst/>
            <a:gdLst>
              <a:gd name="connsiteX0" fmla="*/ 6350 w 302006"/>
              <a:gd name="connsiteY0" fmla="*/ 6350 h 369315"/>
              <a:gd name="connsiteX1" fmla="*/ 295655 w 302006"/>
              <a:gd name="connsiteY1" fmla="*/ 362965 h 369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369315">
                <a:moveTo>
                  <a:pt x="6350" y="6350"/>
                </a:moveTo>
                <a:lnTo>
                  <a:pt x="295655" y="36296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09100" y="1727201"/>
            <a:ext cx="1234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343900" y="2501901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966200" y="2425701"/>
            <a:ext cx="1090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740900" y="2400301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051800" y="3060701"/>
            <a:ext cx="945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547100" y="30480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978900" y="3060701"/>
            <a:ext cx="129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9436100" y="3035301"/>
            <a:ext cx="5450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9804400" y="3048001"/>
            <a:ext cx="6732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0210800" y="2997201"/>
            <a:ext cx="11221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585200" y="3657601"/>
            <a:ext cx="865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9423400" y="3670301"/>
            <a:ext cx="17953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070100" y="584200"/>
            <a:ext cx="5504712" cy="10079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树的一些基本术语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路径和路径长度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为一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755900" y="1612900"/>
            <a:ext cx="461664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个结点序列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,…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的父结</a:t>
            </a:r>
          </a:p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点。路径所包含边的个数为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路径的长度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298701" y="2425701"/>
            <a:ext cx="506388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祖先结点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(Ancestor)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：沿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树根到某一结点路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98700" y="2844800"/>
            <a:ext cx="5219378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上的所有结点都是这个结点的祖先结点。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子孙结点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(Descendant)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：某一结点的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298701" y="3695700"/>
            <a:ext cx="5202001" cy="1918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中的所有结点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是这个结点的子孙。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结点的层次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）：规定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根结点在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其它任一结点的层数是其父结点的层数加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树的深度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）：树中所有结点中的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429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大层次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是这棵树的深度。</a:t>
            </a:r>
          </a:p>
        </p:txBody>
      </p:sp>
    </p:spTree>
    <p:extLst>
      <p:ext uri="{BB962C8B-B14F-4D97-AF65-F5344CB8AC3E}">
        <p14:creationId xmlns:p14="http://schemas.microsoft.com/office/powerpoint/2010/main" val="2499266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40202" y="1319276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8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80"/>
                  <a:pt x="81279" y="12700"/>
                  <a:pt x="165861" y="12700"/>
                </a:cubicBezTo>
                <a:cubicBezTo>
                  <a:pt x="250444" y="12700"/>
                  <a:pt x="319023" y="81280"/>
                  <a:pt x="319023" y="165988"/>
                </a:cubicBezTo>
                <a:cubicBezTo>
                  <a:pt x="319023" y="250571"/>
                  <a:pt x="250444" y="319278"/>
                  <a:pt x="165861" y="319278"/>
                </a:cubicBezTo>
                <a:cubicBezTo>
                  <a:pt x="81279" y="319278"/>
                  <a:pt x="12700" y="250571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43377" y="1853058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7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988"/>
                </a:cubicBezTo>
                <a:cubicBezTo>
                  <a:pt x="319023" y="250697"/>
                  <a:pt x="250444" y="319277"/>
                  <a:pt x="165861" y="319277"/>
                </a:cubicBezTo>
                <a:cubicBezTo>
                  <a:pt x="81279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033775" y="1853058"/>
            <a:ext cx="331724" cy="331977"/>
          </a:xfrm>
          <a:custGeom>
            <a:avLst/>
            <a:gdLst>
              <a:gd name="connsiteX0" fmla="*/ 12700 w 331724"/>
              <a:gd name="connsiteY0" fmla="*/ 165988 h 331977"/>
              <a:gd name="connsiteX1" fmla="*/ 165862 w 331724"/>
              <a:gd name="connsiteY1" fmla="*/ 12700 h 331977"/>
              <a:gd name="connsiteX2" fmla="*/ 319024 w 331724"/>
              <a:gd name="connsiteY2" fmla="*/ 165988 h 331977"/>
              <a:gd name="connsiteX3" fmla="*/ 165862 w 331724"/>
              <a:gd name="connsiteY3" fmla="*/ 319277 h 331977"/>
              <a:gd name="connsiteX4" fmla="*/ 12700 w 331724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977">
                <a:moveTo>
                  <a:pt x="12700" y="165988"/>
                </a:moveTo>
                <a:cubicBezTo>
                  <a:pt x="12700" y="81279"/>
                  <a:pt x="81280" y="12700"/>
                  <a:pt x="165862" y="12700"/>
                </a:cubicBezTo>
                <a:cubicBezTo>
                  <a:pt x="250444" y="12700"/>
                  <a:pt x="319024" y="81279"/>
                  <a:pt x="319024" y="165988"/>
                </a:cubicBezTo>
                <a:cubicBezTo>
                  <a:pt x="319024" y="250697"/>
                  <a:pt x="250444" y="319277"/>
                  <a:pt x="165862" y="319277"/>
                </a:cubicBezTo>
                <a:cubicBezTo>
                  <a:pt x="81280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29177" y="1853058"/>
            <a:ext cx="331723" cy="331977"/>
          </a:xfrm>
          <a:custGeom>
            <a:avLst/>
            <a:gdLst>
              <a:gd name="connsiteX0" fmla="*/ 12700 w 331723"/>
              <a:gd name="connsiteY0" fmla="*/ 165988 h 331977"/>
              <a:gd name="connsiteX1" fmla="*/ 165861 w 331723"/>
              <a:gd name="connsiteY1" fmla="*/ 12700 h 331977"/>
              <a:gd name="connsiteX2" fmla="*/ 319023 w 331723"/>
              <a:gd name="connsiteY2" fmla="*/ 165988 h 331977"/>
              <a:gd name="connsiteX3" fmla="*/ 165861 w 331723"/>
              <a:gd name="connsiteY3" fmla="*/ 319277 h 331977"/>
              <a:gd name="connsiteX4" fmla="*/ 12700 w 331723"/>
              <a:gd name="connsiteY4" fmla="*/ 165988 h 331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977">
                <a:moveTo>
                  <a:pt x="12700" y="165988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988"/>
                </a:cubicBezTo>
                <a:cubicBezTo>
                  <a:pt x="319023" y="250697"/>
                  <a:pt x="250444" y="319277"/>
                  <a:pt x="165861" y="319277"/>
                </a:cubicBezTo>
                <a:cubicBezTo>
                  <a:pt x="81279" y="319277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433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1861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28913" y="2386838"/>
            <a:ext cx="331787" cy="332104"/>
          </a:xfrm>
          <a:custGeom>
            <a:avLst/>
            <a:gdLst>
              <a:gd name="connsiteX0" fmla="*/ 12700 w 331787"/>
              <a:gd name="connsiteY0" fmla="*/ 165988 h 332104"/>
              <a:gd name="connsiteX1" fmla="*/ 165925 w 331787"/>
              <a:gd name="connsiteY1" fmla="*/ 12700 h 332104"/>
              <a:gd name="connsiteX2" fmla="*/ 319087 w 331787"/>
              <a:gd name="connsiteY2" fmla="*/ 165988 h 332104"/>
              <a:gd name="connsiteX3" fmla="*/ 165925 w 331787"/>
              <a:gd name="connsiteY3" fmla="*/ 319404 h 332104"/>
              <a:gd name="connsiteX4" fmla="*/ 12700 w 331787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2104">
                <a:moveTo>
                  <a:pt x="12700" y="165988"/>
                </a:moveTo>
                <a:cubicBezTo>
                  <a:pt x="12700" y="81407"/>
                  <a:pt x="81343" y="12700"/>
                  <a:pt x="165925" y="12700"/>
                </a:cubicBezTo>
                <a:cubicBezTo>
                  <a:pt x="250507" y="12700"/>
                  <a:pt x="319087" y="81407"/>
                  <a:pt x="319087" y="165988"/>
                </a:cubicBezTo>
                <a:cubicBezTo>
                  <a:pt x="319087" y="250697"/>
                  <a:pt x="250507" y="319404"/>
                  <a:pt x="165925" y="319404"/>
                </a:cubicBezTo>
                <a:cubicBezTo>
                  <a:pt x="81343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00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81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862577" y="2386838"/>
            <a:ext cx="331723" cy="332104"/>
          </a:xfrm>
          <a:custGeom>
            <a:avLst/>
            <a:gdLst>
              <a:gd name="connsiteX0" fmla="*/ 12700 w 331723"/>
              <a:gd name="connsiteY0" fmla="*/ 165988 h 332104"/>
              <a:gd name="connsiteX1" fmla="*/ 165861 w 331723"/>
              <a:gd name="connsiteY1" fmla="*/ 12700 h 332104"/>
              <a:gd name="connsiteX2" fmla="*/ 319023 w 331723"/>
              <a:gd name="connsiteY2" fmla="*/ 165988 h 332104"/>
              <a:gd name="connsiteX3" fmla="*/ 165861 w 331723"/>
              <a:gd name="connsiteY3" fmla="*/ 319404 h 332104"/>
              <a:gd name="connsiteX4" fmla="*/ 12700 w 331723"/>
              <a:gd name="connsiteY4" fmla="*/ 165988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4">
                <a:moveTo>
                  <a:pt x="12700" y="165988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8"/>
                </a:cubicBezTo>
                <a:cubicBezTo>
                  <a:pt x="319023" y="250697"/>
                  <a:pt x="250444" y="319404"/>
                  <a:pt x="165861" y="319404"/>
                </a:cubicBezTo>
                <a:cubicBezTo>
                  <a:pt x="81279" y="319404"/>
                  <a:pt x="12700" y="250697"/>
                  <a:pt x="12700" y="165988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00577" y="2996946"/>
            <a:ext cx="331723" cy="332105"/>
          </a:xfrm>
          <a:custGeom>
            <a:avLst/>
            <a:gdLst>
              <a:gd name="connsiteX0" fmla="*/ 12700 w 331723"/>
              <a:gd name="connsiteY0" fmla="*/ 165989 h 332105"/>
              <a:gd name="connsiteX1" fmla="*/ 165861 w 331723"/>
              <a:gd name="connsiteY1" fmla="*/ 12700 h 332105"/>
              <a:gd name="connsiteX2" fmla="*/ 319023 w 331723"/>
              <a:gd name="connsiteY2" fmla="*/ 165989 h 332105"/>
              <a:gd name="connsiteX3" fmla="*/ 165861 w 331723"/>
              <a:gd name="connsiteY3" fmla="*/ 319405 h 332105"/>
              <a:gd name="connsiteX4" fmla="*/ 12700 w 331723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2105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698"/>
                  <a:pt x="250444" y="319405"/>
                  <a:pt x="165861" y="319405"/>
                </a:cubicBezTo>
                <a:cubicBezTo>
                  <a:pt x="81279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81375" y="2996946"/>
            <a:ext cx="331724" cy="332105"/>
          </a:xfrm>
          <a:custGeom>
            <a:avLst/>
            <a:gdLst>
              <a:gd name="connsiteX0" fmla="*/ 12700 w 331724"/>
              <a:gd name="connsiteY0" fmla="*/ 165989 h 332105"/>
              <a:gd name="connsiteX1" fmla="*/ 165862 w 331724"/>
              <a:gd name="connsiteY1" fmla="*/ 12700 h 332105"/>
              <a:gd name="connsiteX2" fmla="*/ 319024 w 331724"/>
              <a:gd name="connsiteY2" fmla="*/ 165989 h 332105"/>
              <a:gd name="connsiteX3" fmla="*/ 165862 w 331724"/>
              <a:gd name="connsiteY3" fmla="*/ 319405 h 332105"/>
              <a:gd name="connsiteX4" fmla="*/ 12700 w 331724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2105">
                <a:moveTo>
                  <a:pt x="12700" y="165989"/>
                </a:moveTo>
                <a:cubicBezTo>
                  <a:pt x="12700" y="81407"/>
                  <a:pt x="81280" y="12700"/>
                  <a:pt x="165862" y="12700"/>
                </a:cubicBezTo>
                <a:cubicBezTo>
                  <a:pt x="250444" y="12700"/>
                  <a:pt x="319024" y="81407"/>
                  <a:pt x="319024" y="165989"/>
                </a:cubicBezTo>
                <a:cubicBezTo>
                  <a:pt x="319024" y="250698"/>
                  <a:pt x="250444" y="319405"/>
                  <a:pt x="165862" y="319405"/>
                </a:cubicBezTo>
                <a:cubicBezTo>
                  <a:pt x="81280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24113" y="2996946"/>
            <a:ext cx="331787" cy="332105"/>
          </a:xfrm>
          <a:custGeom>
            <a:avLst/>
            <a:gdLst>
              <a:gd name="connsiteX0" fmla="*/ 12700 w 331787"/>
              <a:gd name="connsiteY0" fmla="*/ 165989 h 332105"/>
              <a:gd name="connsiteX1" fmla="*/ 165900 w 331787"/>
              <a:gd name="connsiteY1" fmla="*/ 12700 h 332105"/>
              <a:gd name="connsiteX2" fmla="*/ 319087 w 331787"/>
              <a:gd name="connsiteY2" fmla="*/ 165989 h 332105"/>
              <a:gd name="connsiteX3" fmla="*/ 165900 w 331787"/>
              <a:gd name="connsiteY3" fmla="*/ 319405 h 332105"/>
              <a:gd name="connsiteX4" fmla="*/ 12700 w 331787"/>
              <a:gd name="connsiteY4" fmla="*/ 165989 h 332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2105">
                <a:moveTo>
                  <a:pt x="12700" y="165989"/>
                </a:moveTo>
                <a:cubicBezTo>
                  <a:pt x="12700" y="81407"/>
                  <a:pt x="81292" y="12700"/>
                  <a:pt x="165900" y="12700"/>
                </a:cubicBezTo>
                <a:cubicBezTo>
                  <a:pt x="250507" y="12700"/>
                  <a:pt x="319087" y="81407"/>
                  <a:pt x="319087" y="165989"/>
                </a:cubicBezTo>
                <a:cubicBezTo>
                  <a:pt x="319087" y="250698"/>
                  <a:pt x="250507" y="319405"/>
                  <a:pt x="165900" y="319405"/>
                </a:cubicBezTo>
                <a:cubicBezTo>
                  <a:pt x="81292" y="319405"/>
                  <a:pt x="12700" y="250698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95776" y="1624202"/>
            <a:ext cx="50800" cy="254254"/>
          </a:xfrm>
          <a:custGeom>
            <a:avLst/>
            <a:gdLst>
              <a:gd name="connsiteX0" fmla="*/ 12700 w 50800"/>
              <a:gd name="connsiteY0" fmla="*/ 12700 h 254254"/>
              <a:gd name="connsiteX1" fmla="*/ 12700 w 50800"/>
              <a:gd name="connsiteY1" fmla="*/ 241554 h 254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254">
                <a:moveTo>
                  <a:pt x="12700" y="12700"/>
                </a:moveTo>
                <a:lnTo>
                  <a:pt x="12700" y="2415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795776" y="2158111"/>
            <a:ext cx="50800" cy="254127"/>
          </a:xfrm>
          <a:custGeom>
            <a:avLst/>
            <a:gdLst>
              <a:gd name="connsiteX0" fmla="*/ 12700 w 50800"/>
              <a:gd name="connsiteY0" fmla="*/ 12700 h 254127"/>
              <a:gd name="connsiteX1" fmla="*/ 12700 w 50800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127">
                <a:moveTo>
                  <a:pt x="12700" y="12700"/>
                </a:moveTo>
                <a:lnTo>
                  <a:pt x="12700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52976" y="2691892"/>
            <a:ext cx="50800" cy="330454"/>
          </a:xfrm>
          <a:custGeom>
            <a:avLst/>
            <a:gdLst>
              <a:gd name="connsiteX0" fmla="*/ 12700 w 50800"/>
              <a:gd name="connsiteY0" fmla="*/ 12700 h 330454"/>
              <a:gd name="connsiteX1" fmla="*/ 12700 w 50800"/>
              <a:gd name="connsiteY1" fmla="*/ 317753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0454">
                <a:moveTo>
                  <a:pt x="12700" y="12700"/>
                </a:moveTo>
                <a:lnTo>
                  <a:pt x="12700" y="3177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62376" y="1600454"/>
            <a:ext cx="482600" cy="292227"/>
          </a:xfrm>
          <a:custGeom>
            <a:avLst/>
            <a:gdLst>
              <a:gd name="connsiteX0" fmla="*/ 469900 w 482600"/>
              <a:gd name="connsiteY0" fmla="*/ 12700 h 292227"/>
              <a:gd name="connsiteX1" fmla="*/ 12700 w 482600"/>
              <a:gd name="connsiteY1" fmla="*/ 279527 h 2922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292227">
                <a:moveTo>
                  <a:pt x="469900" y="12700"/>
                </a:moveTo>
                <a:lnTo>
                  <a:pt x="12700" y="2795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71976" y="1600454"/>
            <a:ext cx="519048" cy="327279"/>
          </a:xfrm>
          <a:custGeom>
            <a:avLst/>
            <a:gdLst>
              <a:gd name="connsiteX0" fmla="*/ 12700 w 519048"/>
              <a:gd name="connsiteY0" fmla="*/ 12700 h 327279"/>
              <a:gd name="connsiteX1" fmla="*/ 506348 w 519048"/>
              <a:gd name="connsiteY1" fmla="*/ 314578 h 327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9048" h="327279">
                <a:moveTo>
                  <a:pt x="12700" y="12700"/>
                </a:moveTo>
                <a:lnTo>
                  <a:pt x="506348" y="3145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57575" y="2115185"/>
            <a:ext cx="177800" cy="330454"/>
          </a:xfrm>
          <a:custGeom>
            <a:avLst/>
            <a:gdLst>
              <a:gd name="connsiteX0" fmla="*/ 165100 w 177800"/>
              <a:gd name="connsiteY0" fmla="*/ 12700 h 330454"/>
              <a:gd name="connsiteX1" fmla="*/ 12700 w 177800"/>
              <a:gd name="connsiteY1" fmla="*/ 317754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30454">
                <a:moveTo>
                  <a:pt x="165100" y="12700"/>
                </a:moveTo>
                <a:lnTo>
                  <a:pt x="12700" y="3177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262376" y="2140585"/>
            <a:ext cx="101600" cy="273304"/>
          </a:xfrm>
          <a:custGeom>
            <a:avLst/>
            <a:gdLst>
              <a:gd name="connsiteX0" fmla="*/ 12700 w 101600"/>
              <a:gd name="connsiteY0" fmla="*/ 12700 h 273304"/>
              <a:gd name="connsiteX1" fmla="*/ 88900 w 101600"/>
              <a:gd name="connsiteY1" fmla="*/ 260604 h 273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273304">
                <a:moveTo>
                  <a:pt x="12700" y="12700"/>
                </a:moveTo>
                <a:lnTo>
                  <a:pt x="88900" y="2606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652713" y="2680842"/>
            <a:ext cx="177863" cy="349504"/>
          </a:xfrm>
          <a:custGeom>
            <a:avLst/>
            <a:gdLst>
              <a:gd name="connsiteX0" fmla="*/ 165163 w 177863"/>
              <a:gd name="connsiteY0" fmla="*/ 12700 h 349504"/>
              <a:gd name="connsiteX1" fmla="*/ 12700 w 177863"/>
              <a:gd name="connsiteY1" fmla="*/ 336804 h 349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63" h="349504">
                <a:moveTo>
                  <a:pt x="165163" y="12700"/>
                </a:moveTo>
                <a:lnTo>
                  <a:pt x="12700" y="3368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957575" y="2680842"/>
            <a:ext cx="101600" cy="349504"/>
          </a:xfrm>
          <a:custGeom>
            <a:avLst/>
            <a:gdLst>
              <a:gd name="connsiteX0" fmla="*/ 12700 w 101600"/>
              <a:gd name="connsiteY0" fmla="*/ 12700 h 349504"/>
              <a:gd name="connsiteX1" fmla="*/ 88900 w 101600"/>
              <a:gd name="connsiteY1" fmla="*/ 336804 h 349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349504">
                <a:moveTo>
                  <a:pt x="12700" y="12700"/>
                </a:moveTo>
                <a:lnTo>
                  <a:pt x="88900" y="33680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52976" y="2158111"/>
            <a:ext cx="177800" cy="254127"/>
          </a:xfrm>
          <a:custGeom>
            <a:avLst/>
            <a:gdLst>
              <a:gd name="connsiteX0" fmla="*/ 165100 w 177800"/>
              <a:gd name="connsiteY0" fmla="*/ 12700 h 254127"/>
              <a:gd name="connsiteX1" fmla="*/ 12700 w 177800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127">
                <a:moveTo>
                  <a:pt x="165100" y="12700"/>
                </a:moveTo>
                <a:lnTo>
                  <a:pt x="12700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14851" y="2158111"/>
            <a:ext cx="65023" cy="254127"/>
          </a:xfrm>
          <a:custGeom>
            <a:avLst/>
            <a:gdLst>
              <a:gd name="connsiteX0" fmla="*/ 12700 w 65023"/>
              <a:gd name="connsiteY0" fmla="*/ 12700 h 254127"/>
              <a:gd name="connsiteX1" fmla="*/ 52323 w 65023"/>
              <a:gd name="connsiteY1" fmla="*/ 241427 h 254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23" h="254127">
                <a:moveTo>
                  <a:pt x="12700" y="12700"/>
                </a:moveTo>
                <a:lnTo>
                  <a:pt x="52323" y="2414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587876" y="2081783"/>
            <a:ext cx="385699" cy="330454"/>
          </a:xfrm>
          <a:custGeom>
            <a:avLst/>
            <a:gdLst>
              <a:gd name="connsiteX0" fmla="*/ 12700 w 385699"/>
              <a:gd name="connsiteY0" fmla="*/ 12700 h 330454"/>
              <a:gd name="connsiteX1" fmla="*/ 372998 w 385699"/>
              <a:gd name="connsiteY1" fmla="*/ 317754 h 33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699" h="330454">
                <a:moveTo>
                  <a:pt x="12700" y="12700"/>
                </a:moveTo>
                <a:lnTo>
                  <a:pt x="372998" y="3177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997700" y="4019550"/>
            <a:ext cx="254000" cy="330200"/>
          </a:xfrm>
          <a:custGeom>
            <a:avLst/>
            <a:gdLst>
              <a:gd name="connsiteX0" fmla="*/ 12700 w 254000"/>
              <a:gd name="connsiteY0" fmla="*/ 317500 h 330200"/>
              <a:gd name="connsiteX1" fmla="*/ 241300 w 254000"/>
              <a:gd name="connsiteY1" fmla="*/ 317500 h 330200"/>
              <a:gd name="connsiteX2" fmla="*/ 241300 w 254000"/>
              <a:gd name="connsiteY2" fmla="*/ 12700 h 330200"/>
              <a:gd name="connsiteX3" fmla="*/ 12700 w 254000"/>
              <a:gd name="connsiteY3" fmla="*/ 12700 h 330200"/>
              <a:gd name="connsiteX4" fmla="*/ 12700 w 2540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000" h="330200">
                <a:moveTo>
                  <a:pt x="12700" y="317500"/>
                </a:moveTo>
                <a:lnTo>
                  <a:pt x="241300" y="317500"/>
                </a:lnTo>
                <a:lnTo>
                  <a:pt x="2413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692900" y="4019550"/>
            <a:ext cx="330200" cy="330200"/>
          </a:xfrm>
          <a:custGeom>
            <a:avLst/>
            <a:gdLst>
              <a:gd name="connsiteX0" fmla="*/ 12700 w 330200"/>
              <a:gd name="connsiteY0" fmla="*/ 317500 h 330200"/>
              <a:gd name="connsiteX1" fmla="*/ 317500 w 330200"/>
              <a:gd name="connsiteY1" fmla="*/ 317500 h 330200"/>
              <a:gd name="connsiteX2" fmla="*/ 317500 w 330200"/>
              <a:gd name="connsiteY2" fmla="*/ 12700 h 330200"/>
              <a:gd name="connsiteX3" fmla="*/ 12700 w 330200"/>
              <a:gd name="connsiteY3" fmla="*/ 12700 h 330200"/>
              <a:gd name="connsiteX4" fmla="*/ 12700 w 3302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317500"/>
                </a:moveTo>
                <a:lnTo>
                  <a:pt x="317500" y="3175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683500" y="35623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683500" y="40195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988300" y="4552950"/>
            <a:ext cx="254000" cy="330200"/>
          </a:xfrm>
          <a:custGeom>
            <a:avLst/>
            <a:gdLst>
              <a:gd name="connsiteX0" fmla="*/ 12700 w 254000"/>
              <a:gd name="connsiteY0" fmla="*/ 317500 h 330200"/>
              <a:gd name="connsiteX1" fmla="*/ 241300 w 254000"/>
              <a:gd name="connsiteY1" fmla="*/ 317500 h 330200"/>
              <a:gd name="connsiteX2" fmla="*/ 241300 w 254000"/>
              <a:gd name="connsiteY2" fmla="*/ 12700 h 330200"/>
              <a:gd name="connsiteX3" fmla="*/ 12700 w 254000"/>
              <a:gd name="connsiteY3" fmla="*/ 12700 h 330200"/>
              <a:gd name="connsiteX4" fmla="*/ 12700 w 2540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000" h="330200">
                <a:moveTo>
                  <a:pt x="12700" y="317500"/>
                </a:moveTo>
                <a:lnTo>
                  <a:pt x="241300" y="317500"/>
                </a:lnTo>
                <a:lnTo>
                  <a:pt x="2413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683500" y="4552950"/>
            <a:ext cx="330200" cy="330200"/>
          </a:xfrm>
          <a:custGeom>
            <a:avLst/>
            <a:gdLst>
              <a:gd name="connsiteX0" fmla="*/ 12700 w 330200"/>
              <a:gd name="connsiteY0" fmla="*/ 317500 h 330200"/>
              <a:gd name="connsiteX1" fmla="*/ 317500 w 330200"/>
              <a:gd name="connsiteY1" fmla="*/ 317500 h 330200"/>
              <a:gd name="connsiteX2" fmla="*/ 317500 w 330200"/>
              <a:gd name="connsiteY2" fmla="*/ 12700 h 330200"/>
              <a:gd name="connsiteX3" fmla="*/ 12700 w 330200"/>
              <a:gd name="connsiteY3" fmla="*/ 12700 h 330200"/>
              <a:gd name="connsiteX4" fmla="*/ 12700 w 3302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317500"/>
                </a:moveTo>
                <a:lnTo>
                  <a:pt x="317500" y="3175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683500" y="50101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683500" y="54673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597900" y="29527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597900" y="34099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597900" y="4552950"/>
            <a:ext cx="558800" cy="330200"/>
          </a:xfrm>
          <a:custGeom>
            <a:avLst/>
            <a:gdLst>
              <a:gd name="connsiteX0" fmla="*/ 12700 w 558800"/>
              <a:gd name="connsiteY0" fmla="*/ 317500 h 330200"/>
              <a:gd name="connsiteX1" fmla="*/ 546100 w 558800"/>
              <a:gd name="connsiteY1" fmla="*/ 317500 h 330200"/>
              <a:gd name="connsiteX2" fmla="*/ 546100 w 558800"/>
              <a:gd name="connsiteY2" fmla="*/ 12700 h 330200"/>
              <a:gd name="connsiteX3" fmla="*/ 12700 w 558800"/>
              <a:gd name="connsiteY3" fmla="*/ 12700 h 330200"/>
              <a:gd name="connsiteX4" fmla="*/ 12700 w 558800"/>
              <a:gd name="connsiteY4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330200">
                <a:moveTo>
                  <a:pt x="12700" y="317500"/>
                </a:moveTo>
                <a:lnTo>
                  <a:pt x="546100" y="317500"/>
                </a:lnTo>
                <a:lnTo>
                  <a:pt x="546100" y="12700"/>
                </a:lnTo>
                <a:lnTo>
                  <a:pt x="12700" y="12700"/>
                </a:lnTo>
                <a:lnTo>
                  <a:pt x="12700" y="3175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0100" y="3225800"/>
            <a:ext cx="558800" cy="1397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0700" y="3086100"/>
            <a:ext cx="482600" cy="1270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3416300"/>
            <a:ext cx="571500" cy="5588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0100" y="3479800"/>
            <a:ext cx="558800" cy="2667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40700" y="3403600"/>
            <a:ext cx="482600" cy="190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9500" y="4178300"/>
            <a:ext cx="558800" cy="889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0100" y="4140200"/>
            <a:ext cx="558800" cy="889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46800" y="4470400"/>
            <a:ext cx="571500" cy="711200"/>
          </a:xfrm>
          <a:prstGeom prst="rect">
            <a:avLst/>
          </a:prstGeom>
          <a:noFill/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50100" y="4686300"/>
            <a:ext cx="558800" cy="2032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140700" y="4673600"/>
            <a:ext cx="482600" cy="889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0100" y="5130800"/>
            <a:ext cx="558800" cy="88900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50100" y="5384800"/>
            <a:ext cx="558800" cy="266700"/>
          </a:xfrm>
          <a:prstGeom prst="rect">
            <a:avLst/>
          </a:prstGeom>
          <a:noFill/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3" name="表格 4"/>
          <p:cNvGraphicFramePr>
            <a:graphicFrameLocks noGrp="1"/>
          </p:cNvGraphicFramePr>
          <p:nvPr/>
        </p:nvGraphicFramePr>
        <p:xfrm>
          <a:off x="5715000" y="3879850"/>
          <a:ext cx="533400" cy="6858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表格 4"/>
          <p:cNvGraphicFramePr>
            <a:graphicFrameLocks noGrp="1"/>
          </p:cNvGraphicFramePr>
          <p:nvPr/>
        </p:nvGraphicFramePr>
        <p:xfrm>
          <a:off x="6705600" y="4794250"/>
          <a:ext cx="533400" cy="6858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表格 4"/>
          <p:cNvGraphicFramePr>
            <a:graphicFrameLocks noGrp="1"/>
          </p:cNvGraphicFramePr>
          <p:nvPr/>
        </p:nvGraphicFramePr>
        <p:xfrm>
          <a:off x="6705600" y="3194050"/>
          <a:ext cx="533400" cy="457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表格 4"/>
          <p:cNvGraphicFramePr>
            <a:graphicFrameLocks noGrp="1"/>
          </p:cNvGraphicFramePr>
          <p:nvPr/>
        </p:nvGraphicFramePr>
        <p:xfrm>
          <a:off x="7696200" y="3041650"/>
          <a:ext cx="533400" cy="457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70101" y="508001"/>
            <a:ext cx="1833835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6510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651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721100" y="1943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111500" y="1943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406900" y="1943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708400" y="2476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276600" y="24765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2806700" y="24765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610100" y="24765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965700" y="24765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165600" y="2501900"/>
            <a:ext cx="205184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984500" y="30861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501900" y="3086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756400" y="4102101"/>
            <a:ext cx="17152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874000" y="36449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861300" y="41021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747000" y="4660901"/>
            <a:ext cx="264496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788400" y="30353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8801100" y="3492501"/>
            <a:ext cx="15709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8763000" y="4635501"/>
            <a:ext cx="2292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18531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87802" y="23478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90977" y="28812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81375" y="2881249"/>
            <a:ext cx="331724" cy="331851"/>
          </a:xfrm>
          <a:custGeom>
            <a:avLst/>
            <a:gdLst>
              <a:gd name="connsiteX0" fmla="*/ 12700 w 331724"/>
              <a:gd name="connsiteY0" fmla="*/ 165989 h 331851"/>
              <a:gd name="connsiteX1" fmla="*/ 165862 w 331724"/>
              <a:gd name="connsiteY1" fmla="*/ 12700 h 331851"/>
              <a:gd name="connsiteX2" fmla="*/ 319024 w 331724"/>
              <a:gd name="connsiteY2" fmla="*/ 165989 h 331851"/>
              <a:gd name="connsiteX3" fmla="*/ 165862 w 331724"/>
              <a:gd name="connsiteY3" fmla="*/ 319151 h 331851"/>
              <a:gd name="connsiteX4" fmla="*/ 12700 w 331724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851">
                <a:moveTo>
                  <a:pt x="12700" y="165989"/>
                </a:moveTo>
                <a:cubicBezTo>
                  <a:pt x="12700" y="81407"/>
                  <a:pt x="81280" y="12700"/>
                  <a:pt x="165862" y="12700"/>
                </a:cubicBezTo>
                <a:cubicBezTo>
                  <a:pt x="250444" y="12700"/>
                  <a:pt x="319024" y="81407"/>
                  <a:pt x="319024" y="165989"/>
                </a:cubicBezTo>
                <a:cubicBezTo>
                  <a:pt x="319024" y="250571"/>
                  <a:pt x="250444" y="319151"/>
                  <a:pt x="165862" y="319151"/>
                </a:cubicBezTo>
                <a:cubicBezTo>
                  <a:pt x="81280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76777" y="2881249"/>
            <a:ext cx="331723" cy="331851"/>
          </a:xfrm>
          <a:custGeom>
            <a:avLst/>
            <a:gdLst>
              <a:gd name="connsiteX0" fmla="*/ 12700 w 331723"/>
              <a:gd name="connsiteY0" fmla="*/ 165989 h 331851"/>
              <a:gd name="connsiteX1" fmla="*/ 165861 w 331723"/>
              <a:gd name="connsiteY1" fmla="*/ 12700 h 331851"/>
              <a:gd name="connsiteX2" fmla="*/ 319023 w 331723"/>
              <a:gd name="connsiteY2" fmla="*/ 165989 h 331851"/>
              <a:gd name="connsiteX3" fmla="*/ 165861 w 331723"/>
              <a:gd name="connsiteY3" fmla="*/ 319151 h 331851"/>
              <a:gd name="connsiteX4" fmla="*/ 12700 w 331723"/>
              <a:gd name="connsiteY4" fmla="*/ 165989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851">
                <a:moveTo>
                  <a:pt x="12700" y="165989"/>
                </a:moveTo>
                <a:cubicBezTo>
                  <a:pt x="12700" y="81407"/>
                  <a:pt x="81279" y="12700"/>
                  <a:pt x="165861" y="12700"/>
                </a:cubicBezTo>
                <a:cubicBezTo>
                  <a:pt x="250444" y="12700"/>
                  <a:pt x="319023" y="81407"/>
                  <a:pt x="319023" y="165989"/>
                </a:cubicBezTo>
                <a:cubicBezTo>
                  <a:pt x="319023" y="250571"/>
                  <a:pt x="250444" y="319151"/>
                  <a:pt x="165861" y="319151"/>
                </a:cubicBezTo>
                <a:cubicBezTo>
                  <a:pt x="81279" y="319151"/>
                  <a:pt x="12700" y="250571"/>
                  <a:pt x="12700" y="165989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909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33775" y="3414777"/>
            <a:ext cx="331724" cy="331723"/>
          </a:xfrm>
          <a:custGeom>
            <a:avLst/>
            <a:gdLst>
              <a:gd name="connsiteX0" fmla="*/ 12700 w 331724"/>
              <a:gd name="connsiteY0" fmla="*/ 165861 h 331723"/>
              <a:gd name="connsiteX1" fmla="*/ 165862 w 331724"/>
              <a:gd name="connsiteY1" fmla="*/ 12700 h 331723"/>
              <a:gd name="connsiteX2" fmla="*/ 319024 w 331724"/>
              <a:gd name="connsiteY2" fmla="*/ 165861 h 331723"/>
              <a:gd name="connsiteX3" fmla="*/ 165862 w 331724"/>
              <a:gd name="connsiteY3" fmla="*/ 319023 h 331723"/>
              <a:gd name="connsiteX4" fmla="*/ 12700 w 331724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4" h="331723">
                <a:moveTo>
                  <a:pt x="12700" y="165861"/>
                </a:moveTo>
                <a:cubicBezTo>
                  <a:pt x="12700" y="81279"/>
                  <a:pt x="81280" y="12700"/>
                  <a:pt x="165862" y="12700"/>
                </a:cubicBezTo>
                <a:cubicBezTo>
                  <a:pt x="250444" y="12700"/>
                  <a:pt x="319024" y="81279"/>
                  <a:pt x="319024" y="165861"/>
                </a:cubicBezTo>
                <a:cubicBezTo>
                  <a:pt x="319024" y="250444"/>
                  <a:pt x="250444" y="319023"/>
                  <a:pt x="165862" y="319023"/>
                </a:cubicBezTo>
                <a:cubicBezTo>
                  <a:pt x="81280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76513" y="34147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00 w 331787"/>
              <a:gd name="connsiteY1" fmla="*/ 12700 h 331723"/>
              <a:gd name="connsiteX2" fmla="*/ 319087 w 331787"/>
              <a:gd name="connsiteY2" fmla="*/ 165861 h 331723"/>
              <a:gd name="connsiteX3" fmla="*/ 165900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292" y="12700"/>
                  <a:pt x="165900" y="12700"/>
                </a:cubicBezTo>
                <a:cubicBezTo>
                  <a:pt x="250507" y="12700"/>
                  <a:pt x="319087" y="81279"/>
                  <a:pt x="319087" y="165861"/>
                </a:cubicBezTo>
                <a:cubicBezTo>
                  <a:pt x="319087" y="250444"/>
                  <a:pt x="250507" y="319023"/>
                  <a:pt x="165900" y="319023"/>
                </a:cubicBezTo>
                <a:cubicBezTo>
                  <a:pt x="81292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48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29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10177" y="34147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48177" y="4024377"/>
            <a:ext cx="331723" cy="331723"/>
          </a:xfrm>
          <a:custGeom>
            <a:avLst/>
            <a:gdLst>
              <a:gd name="connsiteX0" fmla="*/ 12700 w 331723"/>
              <a:gd name="connsiteY0" fmla="*/ 165861 h 331723"/>
              <a:gd name="connsiteX1" fmla="*/ 165861 w 331723"/>
              <a:gd name="connsiteY1" fmla="*/ 12700 h 331723"/>
              <a:gd name="connsiteX2" fmla="*/ 319023 w 331723"/>
              <a:gd name="connsiteY2" fmla="*/ 165861 h 331723"/>
              <a:gd name="connsiteX3" fmla="*/ 165861 w 331723"/>
              <a:gd name="connsiteY3" fmla="*/ 319023 h 331723"/>
              <a:gd name="connsiteX4" fmla="*/ 12700 w 331723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23" h="331723">
                <a:moveTo>
                  <a:pt x="12700" y="165861"/>
                </a:moveTo>
                <a:cubicBezTo>
                  <a:pt x="12700" y="81279"/>
                  <a:pt x="81279" y="12700"/>
                  <a:pt x="165861" y="12700"/>
                </a:cubicBezTo>
                <a:cubicBezTo>
                  <a:pt x="250444" y="12700"/>
                  <a:pt x="319023" y="81279"/>
                  <a:pt x="319023" y="165861"/>
                </a:cubicBezTo>
                <a:cubicBezTo>
                  <a:pt x="319023" y="250444"/>
                  <a:pt x="250444" y="319023"/>
                  <a:pt x="165861" y="319023"/>
                </a:cubicBezTo>
                <a:cubicBezTo>
                  <a:pt x="81279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28913" y="40243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25 w 331787"/>
              <a:gd name="connsiteY1" fmla="*/ 12700 h 331723"/>
              <a:gd name="connsiteX2" fmla="*/ 319087 w 331787"/>
              <a:gd name="connsiteY2" fmla="*/ 165861 h 331723"/>
              <a:gd name="connsiteX3" fmla="*/ 165925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343" y="12700"/>
                  <a:pt x="165925" y="12700"/>
                </a:cubicBezTo>
                <a:cubicBezTo>
                  <a:pt x="250507" y="12700"/>
                  <a:pt x="319087" y="81279"/>
                  <a:pt x="319087" y="165861"/>
                </a:cubicBezTo>
                <a:cubicBezTo>
                  <a:pt x="319087" y="250444"/>
                  <a:pt x="250507" y="319023"/>
                  <a:pt x="165925" y="319023"/>
                </a:cubicBezTo>
                <a:cubicBezTo>
                  <a:pt x="81343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71713" y="4024377"/>
            <a:ext cx="331787" cy="331723"/>
          </a:xfrm>
          <a:custGeom>
            <a:avLst/>
            <a:gdLst>
              <a:gd name="connsiteX0" fmla="*/ 12700 w 331787"/>
              <a:gd name="connsiteY0" fmla="*/ 165861 h 331723"/>
              <a:gd name="connsiteX1" fmla="*/ 165900 w 331787"/>
              <a:gd name="connsiteY1" fmla="*/ 12700 h 331723"/>
              <a:gd name="connsiteX2" fmla="*/ 319087 w 331787"/>
              <a:gd name="connsiteY2" fmla="*/ 165861 h 331723"/>
              <a:gd name="connsiteX3" fmla="*/ 165900 w 331787"/>
              <a:gd name="connsiteY3" fmla="*/ 319023 h 331723"/>
              <a:gd name="connsiteX4" fmla="*/ 12700 w 331787"/>
              <a:gd name="connsiteY4" fmla="*/ 165861 h 331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1787" h="331723">
                <a:moveTo>
                  <a:pt x="12700" y="165861"/>
                </a:moveTo>
                <a:cubicBezTo>
                  <a:pt x="12700" y="81279"/>
                  <a:pt x="81292" y="12700"/>
                  <a:pt x="165900" y="12700"/>
                </a:cubicBezTo>
                <a:cubicBezTo>
                  <a:pt x="250494" y="12700"/>
                  <a:pt x="319087" y="81279"/>
                  <a:pt x="319087" y="165861"/>
                </a:cubicBezTo>
                <a:cubicBezTo>
                  <a:pt x="319087" y="250444"/>
                  <a:pt x="250494" y="319023"/>
                  <a:pt x="165900" y="319023"/>
                </a:cubicBezTo>
                <a:cubicBezTo>
                  <a:pt x="81292" y="319023"/>
                  <a:pt x="12700" y="250444"/>
                  <a:pt x="12700" y="16586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43376" y="2652648"/>
            <a:ext cx="50800" cy="254000"/>
          </a:xfrm>
          <a:custGeom>
            <a:avLst/>
            <a:gdLst>
              <a:gd name="connsiteX0" fmla="*/ 12700 w 50800"/>
              <a:gd name="connsiteY0" fmla="*/ 12700 h 254000"/>
              <a:gd name="connsiteX1" fmla="*/ 12700 w 50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000">
                <a:moveTo>
                  <a:pt x="12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43376" y="3186176"/>
            <a:ext cx="50800" cy="254000"/>
          </a:xfrm>
          <a:custGeom>
            <a:avLst/>
            <a:gdLst>
              <a:gd name="connsiteX0" fmla="*/ 12700 w 50800"/>
              <a:gd name="connsiteY0" fmla="*/ 12700 h 254000"/>
              <a:gd name="connsiteX1" fmla="*/ 12700 w 50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254000">
                <a:moveTo>
                  <a:pt x="12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00576" y="3719576"/>
            <a:ext cx="50800" cy="330200"/>
          </a:xfrm>
          <a:custGeom>
            <a:avLst/>
            <a:gdLst>
              <a:gd name="connsiteX0" fmla="*/ 12700 w 50800"/>
              <a:gd name="connsiteY0" fmla="*/ 12700 h 330200"/>
              <a:gd name="connsiteX1" fmla="*/ 12700 w 508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0200">
                <a:moveTo>
                  <a:pt x="12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109975" y="2628900"/>
            <a:ext cx="482600" cy="292100"/>
          </a:xfrm>
          <a:custGeom>
            <a:avLst/>
            <a:gdLst>
              <a:gd name="connsiteX0" fmla="*/ 469900 w 482600"/>
              <a:gd name="connsiteY0" fmla="*/ 12700 h 292100"/>
              <a:gd name="connsiteX1" fmla="*/ 12700 w 48260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292100">
                <a:moveTo>
                  <a:pt x="469900" y="12700"/>
                </a:moveTo>
                <a:lnTo>
                  <a:pt x="12700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719576" y="2628901"/>
            <a:ext cx="519048" cy="327025"/>
          </a:xfrm>
          <a:custGeom>
            <a:avLst/>
            <a:gdLst>
              <a:gd name="connsiteX0" fmla="*/ 12700 w 519048"/>
              <a:gd name="connsiteY0" fmla="*/ 12700 h 327025"/>
              <a:gd name="connsiteX1" fmla="*/ 506348 w 519048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9048" h="327025">
                <a:moveTo>
                  <a:pt x="12700" y="12700"/>
                </a:moveTo>
                <a:lnTo>
                  <a:pt x="506348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05175" y="3143250"/>
            <a:ext cx="177800" cy="330200"/>
          </a:xfrm>
          <a:custGeom>
            <a:avLst/>
            <a:gdLst>
              <a:gd name="connsiteX0" fmla="*/ 165100 w 177800"/>
              <a:gd name="connsiteY0" fmla="*/ 12700 h 330200"/>
              <a:gd name="connsiteX1" fmla="*/ 12700 w 1778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30200">
                <a:moveTo>
                  <a:pt x="1651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09975" y="3168650"/>
            <a:ext cx="101600" cy="273050"/>
          </a:xfrm>
          <a:custGeom>
            <a:avLst/>
            <a:gdLst>
              <a:gd name="connsiteX0" fmla="*/ 12700 w 101600"/>
              <a:gd name="connsiteY0" fmla="*/ 12700 h 273050"/>
              <a:gd name="connsiteX1" fmla="*/ 88900 w 101600"/>
              <a:gd name="connsiteY1" fmla="*/ 260350 h 273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273050">
                <a:moveTo>
                  <a:pt x="12700" y="12700"/>
                </a:moveTo>
                <a:lnTo>
                  <a:pt x="88900" y="2603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500312" y="3708400"/>
            <a:ext cx="177800" cy="349250"/>
          </a:xfrm>
          <a:custGeom>
            <a:avLst/>
            <a:gdLst>
              <a:gd name="connsiteX0" fmla="*/ 165100 w 177800"/>
              <a:gd name="connsiteY0" fmla="*/ 12700 h 349250"/>
              <a:gd name="connsiteX1" fmla="*/ 12700 w 177800"/>
              <a:gd name="connsiteY1" fmla="*/ 336550 h 349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49250">
                <a:moveTo>
                  <a:pt x="165100" y="12700"/>
                </a:moveTo>
                <a:lnTo>
                  <a:pt x="12700" y="3365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05175" y="3708400"/>
            <a:ext cx="101600" cy="349250"/>
          </a:xfrm>
          <a:custGeom>
            <a:avLst/>
            <a:gdLst>
              <a:gd name="connsiteX0" fmla="*/ 12700 w 101600"/>
              <a:gd name="connsiteY0" fmla="*/ 12700 h 349250"/>
              <a:gd name="connsiteX1" fmla="*/ 88900 w 101600"/>
              <a:gd name="connsiteY1" fmla="*/ 336550 h 349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600" h="349250">
                <a:moveTo>
                  <a:pt x="12700" y="12700"/>
                </a:moveTo>
                <a:lnTo>
                  <a:pt x="88900" y="3365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00576" y="3186176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362451" y="3186176"/>
            <a:ext cx="65023" cy="254000"/>
          </a:xfrm>
          <a:custGeom>
            <a:avLst/>
            <a:gdLst>
              <a:gd name="connsiteX0" fmla="*/ 12700 w 65023"/>
              <a:gd name="connsiteY0" fmla="*/ 12700 h 254000"/>
              <a:gd name="connsiteX1" fmla="*/ 52323 w 65023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23" h="254000">
                <a:moveTo>
                  <a:pt x="12700" y="12700"/>
                </a:moveTo>
                <a:lnTo>
                  <a:pt x="52323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435476" y="3109976"/>
            <a:ext cx="385699" cy="330200"/>
          </a:xfrm>
          <a:custGeom>
            <a:avLst/>
            <a:gdLst>
              <a:gd name="connsiteX0" fmla="*/ 12700 w 385699"/>
              <a:gd name="connsiteY0" fmla="*/ 12700 h 330200"/>
              <a:gd name="connsiteX1" fmla="*/ 372998 w 385699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699" h="330200">
                <a:moveTo>
                  <a:pt x="12700" y="12700"/>
                </a:moveTo>
                <a:lnTo>
                  <a:pt x="372998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0300" y="1701800"/>
            <a:ext cx="330200" cy="1016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8100" y="1803400"/>
            <a:ext cx="266700" cy="342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3797300"/>
            <a:ext cx="203200" cy="482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3000" y="2654300"/>
            <a:ext cx="279400" cy="7112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8100" y="3759200"/>
            <a:ext cx="1016000" cy="101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3000" y="3797300"/>
            <a:ext cx="101600" cy="482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3500" y="3759200"/>
            <a:ext cx="876300" cy="5207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89600" y="4711700"/>
            <a:ext cx="203200" cy="4826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07100" y="4673600"/>
            <a:ext cx="635000" cy="1016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31200" y="4711700"/>
            <a:ext cx="101600" cy="4826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521700" y="4673600"/>
            <a:ext cx="406400" cy="1016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283700" y="4673600"/>
            <a:ext cx="406400" cy="101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54700" y="5588000"/>
            <a:ext cx="482600" cy="1016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3" name="表格 4"/>
          <p:cNvGraphicFramePr>
            <a:graphicFrameLocks noGrp="1"/>
          </p:cNvGraphicFramePr>
          <p:nvPr/>
        </p:nvGraphicFramePr>
        <p:xfrm>
          <a:off x="2286000" y="1143000"/>
          <a:ext cx="2743200" cy="79375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Element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FirstChild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NextSibling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表格 4"/>
          <p:cNvGraphicFramePr>
            <a:graphicFrameLocks noGrp="1"/>
          </p:cNvGraphicFramePr>
          <p:nvPr/>
        </p:nvGraphicFramePr>
        <p:xfrm>
          <a:off x="5486400" y="51816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"/>
          <p:cNvGraphicFramePr>
            <a:graphicFrameLocks noGrp="1"/>
          </p:cNvGraphicFramePr>
          <p:nvPr/>
        </p:nvGraphicFramePr>
        <p:xfrm>
          <a:off x="57150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"/>
          <p:cNvGraphicFramePr>
            <a:graphicFrameLocks noGrp="1"/>
          </p:cNvGraphicFramePr>
          <p:nvPr/>
        </p:nvGraphicFramePr>
        <p:xfrm>
          <a:off x="60198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表格 4"/>
          <p:cNvGraphicFramePr>
            <a:graphicFrameLocks noGrp="1"/>
          </p:cNvGraphicFramePr>
          <p:nvPr/>
        </p:nvGraphicFramePr>
        <p:xfrm>
          <a:off x="6324600" y="5181600"/>
          <a:ext cx="457200" cy="73152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表格 4"/>
          <p:cNvGraphicFramePr>
            <a:graphicFrameLocks noGrp="1"/>
          </p:cNvGraphicFramePr>
          <p:nvPr/>
        </p:nvGraphicFramePr>
        <p:xfrm>
          <a:off x="6400800" y="2209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表格 4"/>
          <p:cNvGraphicFramePr>
            <a:graphicFrameLocks noGrp="1"/>
          </p:cNvGraphicFramePr>
          <p:nvPr/>
        </p:nvGraphicFramePr>
        <p:xfrm>
          <a:off x="6629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表格 4"/>
          <p:cNvGraphicFramePr>
            <a:graphicFrameLocks noGrp="1"/>
          </p:cNvGraphicFramePr>
          <p:nvPr/>
        </p:nvGraphicFramePr>
        <p:xfrm>
          <a:off x="73914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表格 4"/>
          <p:cNvGraphicFramePr>
            <a:graphicFrameLocks noGrp="1"/>
          </p:cNvGraphicFramePr>
          <p:nvPr/>
        </p:nvGraphicFramePr>
        <p:xfrm>
          <a:off x="7391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表格 4"/>
          <p:cNvGraphicFramePr>
            <a:graphicFrameLocks noGrp="1"/>
          </p:cNvGraphicFramePr>
          <p:nvPr/>
        </p:nvGraphicFramePr>
        <p:xfrm>
          <a:off x="82296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表格 4"/>
          <p:cNvGraphicFramePr>
            <a:graphicFrameLocks noGrp="1"/>
          </p:cNvGraphicFramePr>
          <p:nvPr/>
        </p:nvGraphicFramePr>
        <p:xfrm>
          <a:off x="8229600" y="5181600"/>
          <a:ext cx="457200" cy="73152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表格 4"/>
          <p:cNvGraphicFramePr>
            <a:graphicFrameLocks noGrp="1"/>
          </p:cNvGraphicFramePr>
          <p:nvPr/>
        </p:nvGraphicFramePr>
        <p:xfrm>
          <a:off x="8458200" y="33528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表格 4"/>
          <p:cNvGraphicFramePr>
            <a:graphicFrameLocks noGrp="1"/>
          </p:cNvGraphicFramePr>
          <p:nvPr/>
        </p:nvGraphicFramePr>
        <p:xfrm>
          <a:off x="8915400" y="4267200"/>
          <a:ext cx="457200" cy="762635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表格 4"/>
          <p:cNvGraphicFramePr>
            <a:graphicFrameLocks noGrp="1"/>
          </p:cNvGraphicFramePr>
          <p:nvPr/>
        </p:nvGraphicFramePr>
        <p:xfrm>
          <a:off x="9677400" y="4267200"/>
          <a:ext cx="457200" cy="731838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70100" y="495301"/>
            <a:ext cx="20518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400300" y="508001"/>
            <a:ext cx="2257028" cy="22647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1684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儿子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兄弟表示法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168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5687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9591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254500" y="2971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556000" y="3505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124200" y="35052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654300" y="35052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025900" y="3505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457700" y="35052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813300" y="35052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4013200" y="4114801"/>
            <a:ext cx="20518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832100" y="41148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349500" y="4114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753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1638300"/>
            <a:ext cx="228600" cy="571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0" y="2552700"/>
            <a:ext cx="165100" cy="393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2514600"/>
            <a:ext cx="812800" cy="101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276600"/>
            <a:ext cx="177800" cy="393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52700" y="3238500"/>
            <a:ext cx="508000" cy="101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5700" y="3975100"/>
            <a:ext cx="393700" cy="101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06700" y="5003800"/>
            <a:ext cx="266700" cy="330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33800" y="2552700"/>
            <a:ext cx="101600" cy="393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86200" y="2514600"/>
            <a:ext cx="711200" cy="4318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06900" y="3276600"/>
            <a:ext cx="101600" cy="393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59300" y="3238500"/>
            <a:ext cx="330200" cy="101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394200" y="5003800"/>
            <a:ext cx="266700" cy="330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168900" y="1181100"/>
            <a:ext cx="4406900" cy="42418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2514600" y="4332351"/>
          <a:ext cx="2590800" cy="79375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Element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Left</a:t>
                      </a:r>
                      <a:endParaRPr lang="zh-CN" altLang="en-US" sz="2004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2004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2804667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表格 4"/>
          <p:cNvGraphicFramePr>
            <a:graphicFrameLocks noGrp="1"/>
          </p:cNvGraphicFramePr>
          <p:nvPr/>
        </p:nvGraphicFramePr>
        <p:xfrm>
          <a:off x="4329683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表格 4"/>
          <p:cNvGraphicFramePr>
            <a:graphicFrameLocks noGrp="1"/>
          </p:cNvGraphicFramePr>
          <p:nvPr/>
        </p:nvGraphicFramePr>
        <p:xfrm>
          <a:off x="4329683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4878704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表格 4"/>
          <p:cNvGraphicFramePr>
            <a:graphicFrameLocks noGrp="1"/>
          </p:cNvGraphicFramePr>
          <p:nvPr/>
        </p:nvGraphicFramePr>
        <p:xfrm>
          <a:off x="5488685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4"/>
          <p:cNvGraphicFramePr>
            <a:graphicFrameLocks noGrp="1"/>
          </p:cNvGraphicFramePr>
          <p:nvPr/>
        </p:nvGraphicFramePr>
        <p:xfrm>
          <a:off x="2316606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4"/>
          <p:cNvGraphicFramePr>
            <a:graphicFrameLocks noGrp="1"/>
          </p:cNvGraphicFramePr>
          <p:nvPr/>
        </p:nvGraphicFramePr>
        <p:xfrm>
          <a:off x="2865627" y="1284275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表格 4"/>
          <p:cNvGraphicFramePr>
            <a:graphicFrameLocks noGrp="1"/>
          </p:cNvGraphicFramePr>
          <p:nvPr/>
        </p:nvGraphicFramePr>
        <p:xfrm>
          <a:off x="2133601" y="3661207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表格 4"/>
          <p:cNvGraphicFramePr>
            <a:graphicFrameLocks noGrp="1"/>
          </p:cNvGraphicFramePr>
          <p:nvPr/>
        </p:nvGraphicFramePr>
        <p:xfrm>
          <a:off x="3048636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表格 4"/>
          <p:cNvGraphicFramePr>
            <a:graphicFrameLocks noGrp="1"/>
          </p:cNvGraphicFramePr>
          <p:nvPr/>
        </p:nvGraphicFramePr>
        <p:xfrm>
          <a:off x="3658617" y="2929814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表格 4"/>
          <p:cNvGraphicFramePr>
            <a:graphicFrameLocks noGrp="1"/>
          </p:cNvGraphicFramePr>
          <p:nvPr/>
        </p:nvGraphicFramePr>
        <p:xfrm>
          <a:off x="2560613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表格 4"/>
          <p:cNvGraphicFramePr>
            <a:graphicFrameLocks noGrp="1"/>
          </p:cNvGraphicFramePr>
          <p:nvPr/>
        </p:nvGraphicFramePr>
        <p:xfrm>
          <a:off x="3658617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表格 4"/>
          <p:cNvGraphicFramePr>
            <a:graphicFrameLocks noGrp="1"/>
          </p:cNvGraphicFramePr>
          <p:nvPr/>
        </p:nvGraphicFramePr>
        <p:xfrm>
          <a:off x="4512692" y="2198421"/>
          <a:ext cx="416560" cy="76288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598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61000" y="1460501"/>
            <a:ext cx="1620636" cy="33419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81100" algn="l"/>
              </a:tabLst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en-US" altLang="zh-CN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077201" y="5003801"/>
            <a:ext cx="5722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146800" y="5016501"/>
            <a:ext cx="107721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</a:t>
            </a:r>
          </a:p>
        </p:txBody>
      </p:sp>
    </p:spTree>
    <p:extLst>
      <p:ext uri="{BB962C8B-B14F-4D97-AF65-F5344CB8AC3E}">
        <p14:creationId xmlns:p14="http://schemas.microsoft.com/office/powerpoint/2010/main" val="22608985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0"/>
            <a:ext cx="5331588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3.2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二叉树及存储结构</a:t>
            </a:r>
          </a:p>
        </p:txBody>
      </p:sp>
    </p:spTree>
    <p:extLst>
      <p:ext uri="{BB962C8B-B14F-4D97-AF65-F5344CB8AC3E}">
        <p14:creationId xmlns:p14="http://schemas.microsoft.com/office/powerpoint/2010/main" val="1866986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20033" y="3196336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142 w 256158"/>
              <a:gd name="connsiteY1" fmla="*/ 0 h 255651"/>
              <a:gd name="connsiteX2" fmla="*/ 256158 w 256158"/>
              <a:gd name="connsiteY2" fmla="*/ 127889 h 255651"/>
              <a:gd name="connsiteX3" fmla="*/ 128142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7"/>
                  <a:pt x="57404" y="0"/>
                  <a:pt x="128142" y="0"/>
                </a:cubicBezTo>
                <a:cubicBezTo>
                  <a:pt x="198882" y="0"/>
                  <a:pt x="256158" y="57277"/>
                  <a:pt x="256158" y="127889"/>
                </a:cubicBezTo>
                <a:cubicBezTo>
                  <a:pt x="256158" y="198501"/>
                  <a:pt x="198882" y="255651"/>
                  <a:pt x="128142" y="255651"/>
                </a:cubicBezTo>
                <a:cubicBezTo>
                  <a:pt x="57404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313683" y="3189986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492 w 268858"/>
              <a:gd name="connsiteY1" fmla="*/ 6350 h 268351"/>
              <a:gd name="connsiteX2" fmla="*/ 262508 w 268858"/>
              <a:gd name="connsiteY2" fmla="*/ 134239 h 268351"/>
              <a:gd name="connsiteX3" fmla="*/ 134492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7"/>
                  <a:pt x="63754" y="6350"/>
                  <a:pt x="134492" y="6350"/>
                </a:cubicBezTo>
                <a:cubicBezTo>
                  <a:pt x="205232" y="6350"/>
                  <a:pt x="262508" y="63627"/>
                  <a:pt x="262508" y="134239"/>
                </a:cubicBezTo>
                <a:cubicBezTo>
                  <a:pt x="262508" y="204851"/>
                  <a:pt x="205232" y="262001"/>
                  <a:pt x="134492" y="262001"/>
                </a:cubicBezTo>
                <a:cubicBezTo>
                  <a:pt x="63754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65852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016 w 256158"/>
              <a:gd name="connsiteY1" fmla="*/ 0 h 255651"/>
              <a:gd name="connsiteX2" fmla="*/ 256158 w 256158"/>
              <a:gd name="connsiteY2" fmla="*/ 127889 h 255651"/>
              <a:gd name="connsiteX3" fmla="*/ 128016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276" y="0"/>
                  <a:pt x="128016" y="0"/>
                </a:cubicBezTo>
                <a:cubicBezTo>
                  <a:pt x="198755" y="0"/>
                  <a:pt x="256158" y="57276"/>
                  <a:pt x="256158" y="127889"/>
                </a:cubicBezTo>
                <a:cubicBezTo>
                  <a:pt x="256158" y="198501"/>
                  <a:pt x="198755" y="255651"/>
                  <a:pt x="128016" y="255651"/>
                </a:cubicBezTo>
                <a:cubicBezTo>
                  <a:pt x="57276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59502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366 w 268858"/>
              <a:gd name="connsiteY1" fmla="*/ 6350 h 268351"/>
              <a:gd name="connsiteX2" fmla="*/ 262508 w 268858"/>
              <a:gd name="connsiteY2" fmla="*/ 134239 h 268351"/>
              <a:gd name="connsiteX3" fmla="*/ 134366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626" y="6350"/>
                  <a:pt x="134366" y="6350"/>
                </a:cubicBezTo>
                <a:cubicBezTo>
                  <a:pt x="205105" y="6350"/>
                  <a:pt x="262508" y="63626"/>
                  <a:pt x="262508" y="134239"/>
                </a:cubicBezTo>
                <a:cubicBezTo>
                  <a:pt x="262508" y="204851"/>
                  <a:pt x="205105" y="262001"/>
                  <a:pt x="134366" y="262001"/>
                </a:cubicBezTo>
                <a:cubicBezTo>
                  <a:pt x="63626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55107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015 w 256158"/>
              <a:gd name="connsiteY1" fmla="*/ 0 h 255651"/>
              <a:gd name="connsiteX2" fmla="*/ 256158 w 256158"/>
              <a:gd name="connsiteY2" fmla="*/ 127889 h 255651"/>
              <a:gd name="connsiteX3" fmla="*/ 128015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277" y="0"/>
                  <a:pt x="128015" y="0"/>
                </a:cubicBezTo>
                <a:cubicBezTo>
                  <a:pt x="198754" y="0"/>
                  <a:pt x="256158" y="57276"/>
                  <a:pt x="256158" y="127889"/>
                </a:cubicBezTo>
                <a:cubicBezTo>
                  <a:pt x="256158" y="198501"/>
                  <a:pt x="198754" y="255651"/>
                  <a:pt x="128015" y="255651"/>
                </a:cubicBezTo>
                <a:cubicBezTo>
                  <a:pt x="57277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48757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365 w 268858"/>
              <a:gd name="connsiteY1" fmla="*/ 6350 h 268351"/>
              <a:gd name="connsiteX2" fmla="*/ 262508 w 268858"/>
              <a:gd name="connsiteY2" fmla="*/ 134239 h 268351"/>
              <a:gd name="connsiteX3" fmla="*/ 134365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627" y="6350"/>
                  <a:pt x="134365" y="6350"/>
                </a:cubicBezTo>
                <a:cubicBezTo>
                  <a:pt x="205104" y="6350"/>
                  <a:pt x="262508" y="63626"/>
                  <a:pt x="262508" y="134239"/>
                </a:cubicBezTo>
                <a:cubicBezTo>
                  <a:pt x="262508" y="204851"/>
                  <a:pt x="205104" y="262001"/>
                  <a:pt x="134365" y="262001"/>
                </a:cubicBezTo>
                <a:cubicBezTo>
                  <a:pt x="63627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79182" y="2819401"/>
            <a:ext cx="256158" cy="255651"/>
          </a:xfrm>
          <a:custGeom>
            <a:avLst/>
            <a:gdLst>
              <a:gd name="connsiteX0" fmla="*/ 0 w 256158"/>
              <a:gd name="connsiteY0" fmla="*/ 127889 h 255651"/>
              <a:gd name="connsiteX1" fmla="*/ 128142 w 256158"/>
              <a:gd name="connsiteY1" fmla="*/ 0 h 255651"/>
              <a:gd name="connsiteX2" fmla="*/ 256158 w 256158"/>
              <a:gd name="connsiteY2" fmla="*/ 127889 h 255651"/>
              <a:gd name="connsiteX3" fmla="*/ 128142 w 256158"/>
              <a:gd name="connsiteY3" fmla="*/ 255651 h 255651"/>
              <a:gd name="connsiteX4" fmla="*/ 0 w 256158"/>
              <a:gd name="connsiteY4" fmla="*/ 127889 h 255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158" h="255651">
                <a:moveTo>
                  <a:pt x="0" y="127889"/>
                </a:moveTo>
                <a:cubicBezTo>
                  <a:pt x="0" y="57276"/>
                  <a:pt x="57403" y="0"/>
                  <a:pt x="128142" y="0"/>
                </a:cubicBezTo>
                <a:cubicBezTo>
                  <a:pt x="198882" y="0"/>
                  <a:pt x="256158" y="57276"/>
                  <a:pt x="256158" y="127889"/>
                </a:cubicBezTo>
                <a:cubicBezTo>
                  <a:pt x="256158" y="198501"/>
                  <a:pt x="198882" y="255651"/>
                  <a:pt x="128142" y="255651"/>
                </a:cubicBezTo>
                <a:cubicBezTo>
                  <a:pt x="57403" y="255651"/>
                  <a:pt x="0" y="198501"/>
                  <a:pt x="0" y="12788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72832" y="2813051"/>
            <a:ext cx="268858" cy="268351"/>
          </a:xfrm>
          <a:custGeom>
            <a:avLst/>
            <a:gdLst>
              <a:gd name="connsiteX0" fmla="*/ 6350 w 268858"/>
              <a:gd name="connsiteY0" fmla="*/ 134239 h 268351"/>
              <a:gd name="connsiteX1" fmla="*/ 134492 w 268858"/>
              <a:gd name="connsiteY1" fmla="*/ 6350 h 268351"/>
              <a:gd name="connsiteX2" fmla="*/ 262508 w 268858"/>
              <a:gd name="connsiteY2" fmla="*/ 134239 h 268351"/>
              <a:gd name="connsiteX3" fmla="*/ 134492 w 268858"/>
              <a:gd name="connsiteY3" fmla="*/ 262001 h 268351"/>
              <a:gd name="connsiteX4" fmla="*/ 6350 w 268858"/>
              <a:gd name="connsiteY4" fmla="*/ 134239 h 26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58" h="268351">
                <a:moveTo>
                  <a:pt x="6350" y="134239"/>
                </a:moveTo>
                <a:cubicBezTo>
                  <a:pt x="6350" y="63626"/>
                  <a:pt x="63753" y="6350"/>
                  <a:pt x="134492" y="6350"/>
                </a:cubicBezTo>
                <a:cubicBezTo>
                  <a:pt x="205232" y="6350"/>
                  <a:pt x="262508" y="63626"/>
                  <a:pt x="262508" y="134239"/>
                </a:cubicBezTo>
                <a:cubicBezTo>
                  <a:pt x="262508" y="204851"/>
                  <a:pt x="205232" y="262001"/>
                  <a:pt x="134492" y="262001"/>
                </a:cubicBezTo>
                <a:cubicBezTo>
                  <a:pt x="63753" y="262001"/>
                  <a:pt x="6350" y="204851"/>
                  <a:pt x="6350" y="1342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59063" y="3193097"/>
            <a:ext cx="354711" cy="372046"/>
          </a:xfrm>
          <a:custGeom>
            <a:avLst/>
            <a:gdLst>
              <a:gd name="connsiteX0" fmla="*/ 0 w 354711"/>
              <a:gd name="connsiteY0" fmla="*/ 372046 h 372046"/>
              <a:gd name="connsiteX1" fmla="*/ 354711 w 354711"/>
              <a:gd name="connsiteY1" fmla="*/ 372046 h 372046"/>
              <a:gd name="connsiteX2" fmla="*/ 354711 w 354711"/>
              <a:gd name="connsiteY2" fmla="*/ 0 h 372046"/>
              <a:gd name="connsiteX3" fmla="*/ 0 w 354711"/>
              <a:gd name="connsiteY3" fmla="*/ 0 h 372046"/>
              <a:gd name="connsiteX4" fmla="*/ 0 w 354711"/>
              <a:gd name="connsiteY4" fmla="*/ 372046 h 372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711" h="372046">
                <a:moveTo>
                  <a:pt x="0" y="372046"/>
                </a:moveTo>
                <a:lnTo>
                  <a:pt x="354711" y="372046"/>
                </a:lnTo>
                <a:lnTo>
                  <a:pt x="354711" y="0"/>
                </a:lnTo>
                <a:lnTo>
                  <a:pt x="0" y="0"/>
                </a:lnTo>
                <a:lnTo>
                  <a:pt x="0" y="37204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52713" y="3186747"/>
            <a:ext cx="367411" cy="384746"/>
          </a:xfrm>
          <a:custGeom>
            <a:avLst/>
            <a:gdLst>
              <a:gd name="connsiteX0" fmla="*/ 6350 w 367411"/>
              <a:gd name="connsiteY0" fmla="*/ 378396 h 384746"/>
              <a:gd name="connsiteX1" fmla="*/ 361061 w 367411"/>
              <a:gd name="connsiteY1" fmla="*/ 378396 h 384746"/>
              <a:gd name="connsiteX2" fmla="*/ 361061 w 367411"/>
              <a:gd name="connsiteY2" fmla="*/ 6350 h 384746"/>
              <a:gd name="connsiteX3" fmla="*/ 6350 w 367411"/>
              <a:gd name="connsiteY3" fmla="*/ 6350 h 384746"/>
              <a:gd name="connsiteX4" fmla="*/ 6350 w 367411"/>
              <a:gd name="connsiteY4" fmla="*/ 378396 h 384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7411" h="384746">
                <a:moveTo>
                  <a:pt x="6350" y="378396"/>
                </a:moveTo>
                <a:lnTo>
                  <a:pt x="361061" y="378396"/>
                </a:lnTo>
                <a:lnTo>
                  <a:pt x="361061" y="6350"/>
                </a:lnTo>
                <a:lnTo>
                  <a:pt x="6350" y="6350"/>
                </a:lnTo>
                <a:lnTo>
                  <a:pt x="6350" y="378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99102" y="3331591"/>
            <a:ext cx="868680" cy="410591"/>
          </a:xfrm>
          <a:custGeom>
            <a:avLst/>
            <a:gdLst>
              <a:gd name="connsiteX0" fmla="*/ 0 w 868680"/>
              <a:gd name="connsiteY0" fmla="*/ 205232 h 410591"/>
              <a:gd name="connsiteX1" fmla="*/ 434339 w 868680"/>
              <a:gd name="connsiteY1" fmla="*/ 0 h 410591"/>
              <a:gd name="connsiteX2" fmla="*/ 868680 w 868680"/>
              <a:gd name="connsiteY2" fmla="*/ 205232 h 410591"/>
              <a:gd name="connsiteX3" fmla="*/ 434339 w 868680"/>
              <a:gd name="connsiteY3" fmla="*/ 410591 h 410591"/>
              <a:gd name="connsiteX4" fmla="*/ 0 w 868680"/>
              <a:gd name="connsiteY4" fmla="*/ 205232 h 410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8680" h="410591">
                <a:moveTo>
                  <a:pt x="0" y="205232"/>
                </a:moveTo>
                <a:cubicBezTo>
                  <a:pt x="0" y="91948"/>
                  <a:pt x="194436" y="0"/>
                  <a:pt x="434339" y="0"/>
                </a:cubicBezTo>
                <a:cubicBezTo>
                  <a:pt x="674242" y="0"/>
                  <a:pt x="868680" y="91948"/>
                  <a:pt x="868680" y="205232"/>
                </a:cubicBezTo>
                <a:cubicBezTo>
                  <a:pt x="868680" y="318643"/>
                  <a:pt x="674242" y="410591"/>
                  <a:pt x="434339" y="410591"/>
                </a:cubicBezTo>
                <a:cubicBezTo>
                  <a:pt x="194436" y="410591"/>
                  <a:pt x="0" y="318643"/>
                  <a:pt x="0" y="2052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92752" y="3325241"/>
            <a:ext cx="881380" cy="423291"/>
          </a:xfrm>
          <a:custGeom>
            <a:avLst/>
            <a:gdLst>
              <a:gd name="connsiteX0" fmla="*/ 6350 w 881380"/>
              <a:gd name="connsiteY0" fmla="*/ 211582 h 423291"/>
              <a:gd name="connsiteX1" fmla="*/ 440689 w 881380"/>
              <a:gd name="connsiteY1" fmla="*/ 6350 h 423291"/>
              <a:gd name="connsiteX2" fmla="*/ 875030 w 881380"/>
              <a:gd name="connsiteY2" fmla="*/ 211582 h 423291"/>
              <a:gd name="connsiteX3" fmla="*/ 440689 w 881380"/>
              <a:gd name="connsiteY3" fmla="*/ 416941 h 423291"/>
              <a:gd name="connsiteX4" fmla="*/ 6350 w 881380"/>
              <a:gd name="connsiteY4" fmla="*/ 211582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380" h="423291">
                <a:moveTo>
                  <a:pt x="6350" y="211582"/>
                </a:moveTo>
                <a:cubicBezTo>
                  <a:pt x="6350" y="98298"/>
                  <a:pt x="200786" y="6350"/>
                  <a:pt x="440689" y="6350"/>
                </a:cubicBezTo>
                <a:cubicBezTo>
                  <a:pt x="680592" y="6350"/>
                  <a:pt x="875030" y="98298"/>
                  <a:pt x="875030" y="211582"/>
                </a:cubicBezTo>
                <a:cubicBezTo>
                  <a:pt x="875030" y="324993"/>
                  <a:pt x="680592" y="416941"/>
                  <a:pt x="440689" y="416941"/>
                </a:cubicBezTo>
                <a:cubicBezTo>
                  <a:pt x="200786" y="416941"/>
                  <a:pt x="6350" y="324993"/>
                  <a:pt x="6350" y="2115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633847" y="3331591"/>
            <a:ext cx="918845" cy="410591"/>
          </a:xfrm>
          <a:custGeom>
            <a:avLst/>
            <a:gdLst>
              <a:gd name="connsiteX0" fmla="*/ 0 w 918845"/>
              <a:gd name="connsiteY0" fmla="*/ 205232 h 410591"/>
              <a:gd name="connsiteX1" fmla="*/ 459486 w 918845"/>
              <a:gd name="connsiteY1" fmla="*/ 0 h 410591"/>
              <a:gd name="connsiteX2" fmla="*/ 918845 w 918845"/>
              <a:gd name="connsiteY2" fmla="*/ 205232 h 410591"/>
              <a:gd name="connsiteX3" fmla="*/ 459486 w 918845"/>
              <a:gd name="connsiteY3" fmla="*/ 410591 h 410591"/>
              <a:gd name="connsiteX4" fmla="*/ 0 w 918845"/>
              <a:gd name="connsiteY4" fmla="*/ 205232 h 410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8845" h="410591">
                <a:moveTo>
                  <a:pt x="0" y="205232"/>
                </a:moveTo>
                <a:cubicBezTo>
                  <a:pt x="0" y="91948"/>
                  <a:pt x="205740" y="0"/>
                  <a:pt x="459486" y="0"/>
                </a:cubicBezTo>
                <a:cubicBezTo>
                  <a:pt x="713105" y="0"/>
                  <a:pt x="918845" y="91948"/>
                  <a:pt x="918845" y="205232"/>
                </a:cubicBezTo>
                <a:cubicBezTo>
                  <a:pt x="918845" y="318643"/>
                  <a:pt x="713105" y="410591"/>
                  <a:pt x="459486" y="410591"/>
                </a:cubicBezTo>
                <a:cubicBezTo>
                  <a:pt x="205740" y="410591"/>
                  <a:pt x="0" y="318643"/>
                  <a:pt x="0" y="2052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27497" y="3325241"/>
            <a:ext cx="931545" cy="423291"/>
          </a:xfrm>
          <a:custGeom>
            <a:avLst/>
            <a:gdLst>
              <a:gd name="connsiteX0" fmla="*/ 6350 w 931545"/>
              <a:gd name="connsiteY0" fmla="*/ 211582 h 423291"/>
              <a:gd name="connsiteX1" fmla="*/ 465836 w 931545"/>
              <a:gd name="connsiteY1" fmla="*/ 6350 h 423291"/>
              <a:gd name="connsiteX2" fmla="*/ 925195 w 931545"/>
              <a:gd name="connsiteY2" fmla="*/ 211582 h 423291"/>
              <a:gd name="connsiteX3" fmla="*/ 465836 w 931545"/>
              <a:gd name="connsiteY3" fmla="*/ 416941 h 423291"/>
              <a:gd name="connsiteX4" fmla="*/ 6350 w 931545"/>
              <a:gd name="connsiteY4" fmla="*/ 211582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1545" h="423291">
                <a:moveTo>
                  <a:pt x="6350" y="211582"/>
                </a:moveTo>
                <a:cubicBezTo>
                  <a:pt x="6350" y="98298"/>
                  <a:pt x="212090" y="6350"/>
                  <a:pt x="465836" y="6350"/>
                </a:cubicBezTo>
                <a:cubicBezTo>
                  <a:pt x="719455" y="6350"/>
                  <a:pt x="925195" y="98298"/>
                  <a:pt x="925195" y="211582"/>
                </a:cubicBezTo>
                <a:cubicBezTo>
                  <a:pt x="925195" y="324993"/>
                  <a:pt x="719455" y="416941"/>
                  <a:pt x="465836" y="416941"/>
                </a:cubicBezTo>
                <a:cubicBezTo>
                  <a:pt x="212090" y="416941"/>
                  <a:pt x="6350" y="324993"/>
                  <a:pt x="6350" y="2115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87718" y="3331590"/>
            <a:ext cx="862965" cy="422910"/>
          </a:xfrm>
          <a:custGeom>
            <a:avLst/>
            <a:gdLst>
              <a:gd name="connsiteX0" fmla="*/ 0 w 862965"/>
              <a:gd name="connsiteY0" fmla="*/ 211455 h 422910"/>
              <a:gd name="connsiteX1" fmla="*/ 431419 w 862965"/>
              <a:gd name="connsiteY1" fmla="*/ 0 h 422910"/>
              <a:gd name="connsiteX2" fmla="*/ 862965 w 862965"/>
              <a:gd name="connsiteY2" fmla="*/ 211455 h 422910"/>
              <a:gd name="connsiteX3" fmla="*/ 431419 w 862965"/>
              <a:gd name="connsiteY3" fmla="*/ 422910 h 422910"/>
              <a:gd name="connsiteX4" fmla="*/ 0 w 862965"/>
              <a:gd name="connsiteY4" fmla="*/ 211455 h 42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2965" h="422910">
                <a:moveTo>
                  <a:pt x="0" y="211455"/>
                </a:moveTo>
                <a:cubicBezTo>
                  <a:pt x="0" y="94615"/>
                  <a:pt x="193166" y="0"/>
                  <a:pt x="431419" y="0"/>
                </a:cubicBezTo>
                <a:cubicBezTo>
                  <a:pt x="669797" y="0"/>
                  <a:pt x="862965" y="94615"/>
                  <a:pt x="862965" y="211455"/>
                </a:cubicBezTo>
                <a:cubicBezTo>
                  <a:pt x="862965" y="328168"/>
                  <a:pt x="669797" y="422910"/>
                  <a:pt x="431419" y="422910"/>
                </a:cubicBezTo>
                <a:cubicBezTo>
                  <a:pt x="193166" y="422910"/>
                  <a:pt x="0" y="328168"/>
                  <a:pt x="0" y="21145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81368" y="3325240"/>
            <a:ext cx="875665" cy="435610"/>
          </a:xfrm>
          <a:custGeom>
            <a:avLst/>
            <a:gdLst>
              <a:gd name="connsiteX0" fmla="*/ 6350 w 875665"/>
              <a:gd name="connsiteY0" fmla="*/ 217805 h 435610"/>
              <a:gd name="connsiteX1" fmla="*/ 437769 w 875665"/>
              <a:gd name="connsiteY1" fmla="*/ 6350 h 435610"/>
              <a:gd name="connsiteX2" fmla="*/ 869315 w 875665"/>
              <a:gd name="connsiteY2" fmla="*/ 217805 h 435610"/>
              <a:gd name="connsiteX3" fmla="*/ 437769 w 875665"/>
              <a:gd name="connsiteY3" fmla="*/ 429260 h 435610"/>
              <a:gd name="connsiteX4" fmla="*/ 6350 w 875665"/>
              <a:gd name="connsiteY4" fmla="*/ 217805 h 435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5665" h="435610">
                <a:moveTo>
                  <a:pt x="6350" y="217805"/>
                </a:moveTo>
                <a:cubicBezTo>
                  <a:pt x="6350" y="100965"/>
                  <a:pt x="199516" y="6350"/>
                  <a:pt x="437769" y="6350"/>
                </a:cubicBezTo>
                <a:cubicBezTo>
                  <a:pt x="676147" y="6350"/>
                  <a:pt x="869315" y="100965"/>
                  <a:pt x="869315" y="217805"/>
                </a:cubicBezTo>
                <a:cubicBezTo>
                  <a:pt x="869315" y="334518"/>
                  <a:pt x="676147" y="429260"/>
                  <a:pt x="437769" y="429260"/>
                </a:cubicBezTo>
                <a:cubicBezTo>
                  <a:pt x="199516" y="429260"/>
                  <a:pt x="6350" y="334518"/>
                  <a:pt x="6350" y="21780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983854" y="3306954"/>
            <a:ext cx="896620" cy="422909"/>
          </a:xfrm>
          <a:custGeom>
            <a:avLst/>
            <a:gdLst>
              <a:gd name="connsiteX0" fmla="*/ 0 w 896620"/>
              <a:gd name="connsiteY0" fmla="*/ 211454 h 422909"/>
              <a:gd name="connsiteX1" fmla="*/ 448310 w 896620"/>
              <a:gd name="connsiteY1" fmla="*/ 0 h 422909"/>
              <a:gd name="connsiteX2" fmla="*/ 896620 w 896620"/>
              <a:gd name="connsiteY2" fmla="*/ 211454 h 422909"/>
              <a:gd name="connsiteX3" fmla="*/ 448310 w 896620"/>
              <a:gd name="connsiteY3" fmla="*/ 422909 h 422909"/>
              <a:gd name="connsiteX4" fmla="*/ 0 w 896620"/>
              <a:gd name="connsiteY4" fmla="*/ 211454 h 422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6620" h="422909">
                <a:moveTo>
                  <a:pt x="0" y="211454"/>
                </a:moveTo>
                <a:cubicBezTo>
                  <a:pt x="0" y="94741"/>
                  <a:pt x="200660" y="0"/>
                  <a:pt x="448310" y="0"/>
                </a:cubicBezTo>
                <a:cubicBezTo>
                  <a:pt x="695960" y="0"/>
                  <a:pt x="896620" y="94741"/>
                  <a:pt x="896620" y="211454"/>
                </a:cubicBezTo>
                <a:cubicBezTo>
                  <a:pt x="896620" y="328294"/>
                  <a:pt x="695960" y="422909"/>
                  <a:pt x="448310" y="422909"/>
                </a:cubicBezTo>
                <a:cubicBezTo>
                  <a:pt x="200660" y="422909"/>
                  <a:pt x="0" y="328294"/>
                  <a:pt x="0" y="21145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977504" y="3300604"/>
            <a:ext cx="909320" cy="435609"/>
          </a:xfrm>
          <a:custGeom>
            <a:avLst/>
            <a:gdLst>
              <a:gd name="connsiteX0" fmla="*/ 6350 w 909320"/>
              <a:gd name="connsiteY0" fmla="*/ 217804 h 435609"/>
              <a:gd name="connsiteX1" fmla="*/ 454660 w 909320"/>
              <a:gd name="connsiteY1" fmla="*/ 6350 h 435609"/>
              <a:gd name="connsiteX2" fmla="*/ 902970 w 909320"/>
              <a:gd name="connsiteY2" fmla="*/ 217804 h 435609"/>
              <a:gd name="connsiteX3" fmla="*/ 454660 w 909320"/>
              <a:gd name="connsiteY3" fmla="*/ 429259 h 435609"/>
              <a:gd name="connsiteX4" fmla="*/ 6350 w 909320"/>
              <a:gd name="connsiteY4" fmla="*/ 217804 h 435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9320" h="435609">
                <a:moveTo>
                  <a:pt x="6350" y="217804"/>
                </a:moveTo>
                <a:cubicBezTo>
                  <a:pt x="6350" y="101091"/>
                  <a:pt x="207010" y="6350"/>
                  <a:pt x="454660" y="6350"/>
                </a:cubicBezTo>
                <a:cubicBezTo>
                  <a:pt x="702310" y="6350"/>
                  <a:pt x="902970" y="101091"/>
                  <a:pt x="902970" y="217804"/>
                </a:cubicBezTo>
                <a:cubicBezTo>
                  <a:pt x="902970" y="334644"/>
                  <a:pt x="702310" y="429259"/>
                  <a:pt x="454660" y="429259"/>
                </a:cubicBezTo>
                <a:cubicBezTo>
                  <a:pt x="207010" y="429259"/>
                  <a:pt x="6350" y="334644"/>
                  <a:pt x="6350" y="21780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55795" y="3057270"/>
            <a:ext cx="308356" cy="268350"/>
          </a:xfrm>
          <a:custGeom>
            <a:avLst/>
            <a:gdLst>
              <a:gd name="connsiteX0" fmla="*/ 302005 w 308356"/>
              <a:gd name="connsiteY0" fmla="*/ 6350 h 268350"/>
              <a:gd name="connsiteX1" fmla="*/ 6350 w 308356"/>
              <a:gd name="connsiteY1" fmla="*/ 262000 h 268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8356" h="268350">
                <a:moveTo>
                  <a:pt x="302005" y="6350"/>
                </a:moveTo>
                <a:lnTo>
                  <a:pt x="6350" y="2620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52339" y="3057270"/>
            <a:ext cx="308229" cy="268350"/>
          </a:xfrm>
          <a:custGeom>
            <a:avLst/>
            <a:gdLst>
              <a:gd name="connsiteX0" fmla="*/ 6350 w 308229"/>
              <a:gd name="connsiteY0" fmla="*/ 6350 h 268350"/>
              <a:gd name="connsiteX1" fmla="*/ 301878 w 308229"/>
              <a:gd name="connsiteY1" fmla="*/ 262000 h 268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8229" h="268350">
                <a:moveTo>
                  <a:pt x="6350" y="6350"/>
                </a:moveTo>
                <a:lnTo>
                  <a:pt x="301878" y="2620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65542" y="3056382"/>
            <a:ext cx="474980" cy="267588"/>
          </a:xfrm>
          <a:custGeom>
            <a:avLst/>
            <a:gdLst>
              <a:gd name="connsiteX0" fmla="*/ 468629 w 474980"/>
              <a:gd name="connsiteY0" fmla="*/ 6350 h 267588"/>
              <a:gd name="connsiteX1" fmla="*/ 6350 w 474980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4980" h="267588">
                <a:moveTo>
                  <a:pt x="468629" y="6350"/>
                </a:moveTo>
                <a:lnTo>
                  <a:pt x="6350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876541" y="3056382"/>
            <a:ext cx="433831" cy="267588"/>
          </a:xfrm>
          <a:custGeom>
            <a:avLst/>
            <a:gdLst>
              <a:gd name="connsiteX0" fmla="*/ 6350 w 433831"/>
              <a:gd name="connsiteY0" fmla="*/ 6350 h 267588"/>
              <a:gd name="connsiteX1" fmla="*/ 427481 w 433831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267588">
                <a:moveTo>
                  <a:pt x="6350" y="6350"/>
                </a:moveTo>
                <a:lnTo>
                  <a:pt x="427481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3100" y="4838700"/>
            <a:ext cx="2705100" cy="1041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54300" y="3238501"/>
            <a:ext cx="1667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Ф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343400" y="349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994400" y="3492501"/>
            <a:ext cx="2003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226300" y="349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331200" y="3467101"/>
            <a:ext cx="2003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2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16200" y="38608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340101" y="3860801"/>
            <a:ext cx="28212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356100" y="38608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45201" y="3860801"/>
            <a:ext cx="28212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810500" y="38608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095501" y="431801"/>
            <a:ext cx="7197483" cy="2328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二叉树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：一个有穷的结点集合。</a:t>
            </a:r>
          </a:p>
          <a:p>
            <a:pPr>
              <a:lnSpc>
                <a:spcPts val="22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这个集合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可以为空</a:t>
            </a:r>
          </a:p>
          <a:p>
            <a:pPr>
              <a:lnSpc>
                <a:spcPts val="28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若不为空，则它是由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和称为其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19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两个不相交的二叉树组成。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8100" algn="l"/>
                <a:tab pos="1524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二叉树具体五种基本形态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247900" y="4483101"/>
            <a:ext cx="36917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子树有左右顺序之分</a:t>
            </a:r>
          </a:p>
        </p:txBody>
      </p:sp>
    </p:spTree>
    <p:extLst>
      <p:ext uri="{BB962C8B-B14F-4D97-AF65-F5344CB8AC3E}">
        <p14:creationId xmlns:p14="http://schemas.microsoft.com/office/powerpoint/2010/main" val="11741792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73653" y="1930145"/>
            <a:ext cx="296291" cy="285114"/>
          </a:xfrm>
          <a:custGeom>
            <a:avLst/>
            <a:gdLst>
              <a:gd name="connsiteX0" fmla="*/ 0 w 296291"/>
              <a:gd name="connsiteY0" fmla="*/ 142494 h 285114"/>
              <a:gd name="connsiteX1" fmla="*/ 148208 w 296291"/>
              <a:gd name="connsiteY1" fmla="*/ 0 h 285114"/>
              <a:gd name="connsiteX2" fmla="*/ 296291 w 296291"/>
              <a:gd name="connsiteY2" fmla="*/ 142494 h 285114"/>
              <a:gd name="connsiteX3" fmla="*/ 148208 w 296291"/>
              <a:gd name="connsiteY3" fmla="*/ 285114 h 285114"/>
              <a:gd name="connsiteX4" fmla="*/ 0 w 296291"/>
              <a:gd name="connsiteY4" fmla="*/ 142494 h 285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5114">
                <a:moveTo>
                  <a:pt x="0" y="142494"/>
                </a:moveTo>
                <a:cubicBezTo>
                  <a:pt x="0" y="63880"/>
                  <a:pt x="66294" y="0"/>
                  <a:pt x="148208" y="0"/>
                </a:cubicBezTo>
                <a:cubicBezTo>
                  <a:pt x="229997" y="0"/>
                  <a:pt x="296291" y="63880"/>
                  <a:pt x="296291" y="142494"/>
                </a:cubicBezTo>
                <a:cubicBezTo>
                  <a:pt x="296291" y="221233"/>
                  <a:pt x="229997" y="285114"/>
                  <a:pt x="148208" y="285114"/>
                </a:cubicBezTo>
                <a:cubicBezTo>
                  <a:pt x="66294" y="285114"/>
                  <a:pt x="0" y="221233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67303" y="1923795"/>
            <a:ext cx="308991" cy="297814"/>
          </a:xfrm>
          <a:custGeom>
            <a:avLst/>
            <a:gdLst>
              <a:gd name="connsiteX0" fmla="*/ 6350 w 308991"/>
              <a:gd name="connsiteY0" fmla="*/ 148844 h 297814"/>
              <a:gd name="connsiteX1" fmla="*/ 154558 w 308991"/>
              <a:gd name="connsiteY1" fmla="*/ 6350 h 297814"/>
              <a:gd name="connsiteX2" fmla="*/ 302641 w 308991"/>
              <a:gd name="connsiteY2" fmla="*/ 148844 h 297814"/>
              <a:gd name="connsiteX3" fmla="*/ 154558 w 308991"/>
              <a:gd name="connsiteY3" fmla="*/ 291464 h 297814"/>
              <a:gd name="connsiteX4" fmla="*/ 6350 w 308991"/>
              <a:gd name="connsiteY4" fmla="*/ 148844 h 297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814">
                <a:moveTo>
                  <a:pt x="6350" y="148844"/>
                </a:moveTo>
                <a:cubicBezTo>
                  <a:pt x="6350" y="70230"/>
                  <a:pt x="72644" y="6350"/>
                  <a:pt x="154558" y="6350"/>
                </a:cubicBezTo>
                <a:cubicBezTo>
                  <a:pt x="236347" y="6350"/>
                  <a:pt x="302641" y="70230"/>
                  <a:pt x="302641" y="148844"/>
                </a:cubicBezTo>
                <a:cubicBezTo>
                  <a:pt x="302641" y="227583"/>
                  <a:pt x="236347" y="291464"/>
                  <a:pt x="154558" y="291464"/>
                </a:cubicBezTo>
                <a:cubicBezTo>
                  <a:pt x="72644" y="291464"/>
                  <a:pt x="6350" y="227583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48329" y="1974254"/>
            <a:ext cx="163804" cy="166077"/>
          </a:xfrm>
          <a:custGeom>
            <a:avLst/>
            <a:gdLst>
              <a:gd name="connsiteX0" fmla="*/ 0 w 163804"/>
              <a:gd name="connsiteY0" fmla="*/ 166077 h 166077"/>
              <a:gd name="connsiteX1" fmla="*/ 163804 w 163804"/>
              <a:gd name="connsiteY1" fmla="*/ 166077 h 166077"/>
              <a:gd name="connsiteX2" fmla="*/ 163804 w 163804"/>
              <a:gd name="connsiteY2" fmla="*/ 0 h 166077"/>
              <a:gd name="connsiteX3" fmla="*/ 0 w 163804"/>
              <a:gd name="connsiteY3" fmla="*/ 0 h 166077"/>
              <a:gd name="connsiteX4" fmla="*/ 0 w 163804"/>
              <a:gd name="connsiteY4" fmla="*/ 166077 h 16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7">
                <a:moveTo>
                  <a:pt x="0" y="166077"/>
                </a:moveTo>
                <a:lnTo>
                  <a:pt x="163804" y="166077"/>
                </a:lnTo>
                <a:lnTo>
                  <a:pt x="163804" y="0"/>
                </a:lnTo>
                <a:lnTo>
                  <a:pt x="0" y="0"/>
                </a:lnTo>
                <a:lnTo>
                  <a:pt x="0" y="1660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51859" y="1462151"/>
            <a:ext cx="296291" cy="284987"/>
          </a:xfrm>
          <a:custGeom>
            <a:avLst/>
            <a:gdLst>
              <a:gd name="connsiteX0" fmla="*/ 0 w 296291"/>
              <a:gd name="connsiteY0" fmla="*/ 142494 h 284987"/>
              <a:gd name="connsiteX1" fmla="*/ 148208 w 296291"/>
              <a:gd name="connsiteY1" fmla="*/ 0 h 284987"/>
              <a:gd name="connsiteX2" fmla="*/ 296291 w 296291"/>
              <a:gd name="connsiteY2" fmla="*/ 142494 h 284987"/>
              <a:gd name="connsiteX3" fmla="*/ 148208 w 296291"/>
              <a:gd name="connsiteY3" fmla="*/ 284988 h 284987"/>
              <a:gd name="connsiteX4" fmla="*/ 0 w 296291"/>
              <a:gd name="connsiteY4" fmla="*/ 142494 h 284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4987">
                <a:moveTo>
                  <a:pt x="0" y="142494"/>
                </a:moveTo>
                <a:cubicBezTo>
                  <a:pt x="0" y="63754"/>
                  <a:pt x="66294" y="0"/>
                  <a:pt x="148208" y="0"/>
                </a:cubicBezTo>
                <a:cubicBezTo>
                  <a:pt x="229997" y="0"/>
                  <a:pt x="296291" y="63754"/>
                  <a:pt x="296291" y="142494"/>
                </a:cubicBezTo>
                <a:cubicBezTo>
                  <a:pt x="296291" y="221106"/>
                  <a:pt x="229997" y="284988"/>
                  <a:pt x="148208" y="284988"/>
                </a:cubicBezTo>
                <a:cubicBezTo>
                  <a:pt x="66294" y="284988"/>
                  <a:pt x="0" y="221106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45509" y="1455801"/>
            <a:ext cx="308991" cy="297687"/>
          </a:xfrm>
          <a:custGeom>
            <a:avLst/>
            <a:gdLst>
              <a:gd name="connsiteX0" fmla="*/ 6350 w 308991"/>
              <a:gd name="connsiteY0" fmla="*/ 148844 h 297687"/>
              <a:gd name="connsiteX1" fmla="*/ 154558 w 308991"/>
              <a:gd name="connsiteY1" fmla="*/ 6350 h 297687"/>
              <a:gd name="connsiteX2" fmla="*/ 302641 w 308991"/>
              <a:gd name="connsiteY2" fmla="*/ 148844 h 297687"/>
              <a:gd name="connsiteX3" fmla="*/ 154558 w 308991"/>
              <a:gd name="connsiteY3" fmla="*/ 291338 h 297687"/>
              <a:gd name="connsiteX4" fmla="*/ 6350 w 308991"/>
              <a:gd name="connsiteY4" fmla="*/ 148844 h 297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687">
                <a:moveTo>
                  <a:pt x="6350" y="148844"/>
                </a:moveTo>
                <a:cubicBezTo>
                  <a:pt x="6350" y="70104"/>
                  <a:pt x="72644" y="6350"/>
                  <a:pt x="154558" y="6350"/>
                </a:cubicBezTo>
                <a:cubicBezTo>
                  <a:pt x="236347" y="6350"/>
                  <a:pt x="302641" y="70104"/>
                  <a:pt x="302641" y="148844"/>
                </a:cubicBezTo>
                <a:cubicBezTo>
                  <a:pt x="302641" y="227456"/>
                  <a:pt x="236347" y="291338"/>
                  <a:pt x="154558" y="291338"/>
                </a:cubicBezTo>
                <a:cubicBezTo>
                  <a:pt x="72644" y="291338"/>
                  <a:pt x="6350" y="227456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26535" y="1506132"/>
            <a:ext cx="163804" cy="166077"/>
          </a:xfrm>
          <a:custGeom>
            <a:avLst/>
            <a:gdLst>
              <a:gd name="connsiteX0" fmla="*/ 0 w 163804"/>
              <a:gd name="connsiteY0" fmla="*/ 166077 h 166077"/>
              <a:gd name="connsiteX1" fmla="*/ 163804 w 163804"/>
              <a:gd name="connsiteY1" fmla="*/ 166077 h 166077"/>
              <a:gd name="connsiteX2" fmla="*/ 163804 w 163804"/>
              <a:gd name="connsiteY2" fmla="*/ 0 h 166077"/>
              <a:gd name="connsiteX3" fmla="*/ 0 w 163804"/>
              <a:gd name="connsiteY3" fmla="*/ 0 h 166077"/>
              <a:gd name="connsiteX4" fmla="*/ 0 w 163804"/>
              <a:gd name="connsiteY4" fmla="*/ 166077 h 166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7">
                <a:moveTo>
                  <a:pt x="0" y="166077"/>
                </a:moveTo>
                <a:lnTo>
                  <a:pt x="163804" y="166077"/>
                </a:lnTo>
                <a:lnTo>
                  <a:pt x="163804" y="0"/>
                </a:lnTo>
                <a:lnTo>
                  <a:pt x="0" y="0"/>
                </a:lnTo>
                <a:lnTo>
                  <a:pt x="0" y="1660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08222" y="1682876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9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09926" y="2421382"/>
            <a:ext cx="296291" cy="285114"/>
          </a:xfrm>
          <a:custGeom>
            <a:avLst/>
            <a:gdLst>
              <a:gd name="connsiteX0" fmla="*/ 0 w 296291"/>
              <a:gd name="connsiteY0" fmla="*/ 142620 h 285114"/>
              <a:gd name="connsiteX1" fmla="*/ 148208 w 296291"/>
              <a:gd name="connsiteY1" fmla="*/ 0 h 285114"/>
              <a:gd name="connsiteX2" fmla="*/ 296291 w 296291"/>
              <a:gd name="connsiteY2" fmla="*/ 142620 h 285114"/>
              <a:gd name="connsiteX3" fmla="*/ 148208 w 296291"/>
              <a:gd name="connsiteY3" fmla="*/ 285114 h 285114"/>
              <a:gd name="connsiteX4" fmla="*/ 0 w 296291"/>
              <a:gd name="connsiteY4" fmla="*/ 142620 h 285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5114">
                <a:moveTo>
                  <a:pt x="0" y="142620"/>
                </a:moveTo>
                <a:cubicBezTo>
                  <a:pt x="0" y="63880"/>
                  <a:pt x="66294" y="0"/>
                  <a:pt x="148208" y="0"/>
                </a:cubicBezTo>
                <a:cubicBezTo>
                  <a:pt x="229997" y="0"/>
                  <a:pt x="296291" y="63880"/>
                  <a:pt x="296291" y="142620"/>
                </a:cubicBezTo>
                <a:cubicBezTo>
                  <a:pt x="296291" y="221233"/>
                  <a:pt x="229997" y="285114"/>
                  <a:pt x="148208" y="285114"/>
                </a:cubicBezTo>
                <a:cubicBezTo>
                  <a:pt x="66294" y="285114"/>
                  <a:pt x="0" y="221233"/>
                  <a:pt x="0" y="1426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03576" y="2415032"/>
            <a:ext cx="308991" cy="297814"/>
          </a:xfrm>
          <a:custGeom>
            <a:avLst/>
            <a:gdLst>
              <a:gd name="connsiteX0" fmla="*/ 6350 w 308991"/>
              <a:gd name="connsiteY0" fmla="*/ 148970 h 297814"/>
              <a:gd name="connsiteX1" fmla="*/ 154558 w 308991"/>
              <a:gd name="connsiteY1" fmla="*/ 6350 h 297814"/>
              <a:gd name="connsiteX2" fmla="*/ 302641 w 308991"/>
              <a:gd name="connsiteY2" fmla="*/ 148970 h 297814"/>
              <a:gd name="connsiteX3" fmla="*/ 154558 w 308991"/>
              <a:gd name="connsiteY3" fmla="*/ 291464 h 297814"/>
              <a:gd name="connsiteX4" fmla="*/ 6350 w 308991"/>
              <a:gd name="connsiteY4" fmla="*/ 148970 h 297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814">
                <a:moveTo>
                  <a:pt x="6350" y="148970"/>
                </a:moveTo>
                <a:cubicBezTo>
                  <a:pt x="6350" y="70230"/>
                  <a:pt x="72644" y="6350"/>
                  <a:pt x="154558" y="6350"/>
                </a:cubicBezTo>
                <a:cubicBezTo>
                  <a:pt x="236347" y="6350"/>
                  <a:pt x="302641" y="70230"/>
                  <a:pt x="302641" y="148970"/>
                </a:cubicBezTo>
                <a:cubicBezTo>
                  <a:pt x="302641" y="227583"/>
                  <a:pt x="236347" y="291464"/>
                  <a:pt x="154558" y="291464"/>
                </a:cubicBezTo>
                <a:cubicBezTo>
                  <a:pt x="72644" y="291464"/>
                  <a:pt x="6350" y="227583"/>
                  <a:pt x="6350" y="1489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84601" y="2465489"/>
            <a:ext cx="163804" cy="166078"/>
          </a:xfrm>
          <a:custGeom>
            <a:avLst/>
            <a:gdLst>
              <a:gd name="connsiteX0" fmla="*/ 0 w 163804"/>
              <a:gd name="connsiteY0" fmla="*/ 166078 h 166078"/>
              <a:gd name="connsiteX1" fmla="*/ 163804 w 163804"/>
              <a:gd name="connsiteY1" fmla="*/ 166078 h 166078"/>
              <a:gd name="connsiteX2" fmla="*/ 163804 w 163804"/>
              <a:gd name="connsiteY2" fmla="*/ 0 h 166078"/>
              <a:gd name="connsiteX3" fmla="*/ 0 w 163804"/>
              <a:gd name="connsiteY3" fmla="*/ 0 h 166078"/>
              <a:gd name="connsiteX4" fmla="*/ 0 w 163804"/>
              <a:gd name="connsiteY4" fmla="*/ 166078 h 16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8">
                <a:moveTo>
                  <a:pt x="0" y="166078"/>
                </a:moveTo>
                <a:lnTo>
                  <a:pt x="163804" y="166078"/>
                </a:lnTo>
                <a:lnTo>
                  <a:pt x="163804" y="0"/>
                </a:lnTo>
                <a:lnTo>
                  <a:pt x="0" y="0"/>
                </a:lnTo>
                <a:lnTo>
                  <a:pt x="0" y="1660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44494" y="2174113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8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60676" y="2931286"/>
            <a:ext cx="296291" cy="284988"/>
          </a:xfrm>
          <a:custGeom>
            <a:avLst/>
            <a:gdLst>
              <a:gd name="connsiteX0" fmla="*/ 0 w 296291"/>
              <a:gd name="connsiteY0" fmla="*/ 142494 h 284988"/>
              <a:gd name="connsiteX1" fmla="*/ 148082 w 296291"/>
              <a:gd name="connsiteY1" fmla="*/ 0 h 284988"/>
              <a:gd name="connsiteX2" fmla="*/ 296291 w 296291"/>
              <a:gd name="connsiteY2" fmla="*/ 142494 h 284988"/>
              <a:gd name="connsiteX3" fmla="*/ 148082 w 296291"/>
              <a:gd name="connsiteY3" fmla="*/ 284988 h 284988"/>
              <a:gd name="connsiteX4" fmla="*/ 0 w 296291"/>
              <a:gd name="connsiteY4" fmla="*/ 142494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84988">
                <a:moveTo>
                  <a:pt x="0" y="142494"/>
                </a:moveTo>
                <a:cubicBezTo>
                  <a:pt x="0" y="63754"/>
                  <a:pt x="66294" y="0"/>
                  <a:pt x="148082" y="0"/>
                </a:cubicBezTo>
                <a:cubicBezTo>
                  <a:pt x="229997" y="0"/>
                  <a:pt x="296291" y="63754"/>
                  <a:pt x="296291" y="142494"/>
                </a:cubicBezTo>
                <a:cubicBezTo>
                  <a:pt x="296291" y="221233"/>
                  <a:pt x="229997" y="284988"/>
                  <a:pt x="148082" y="284988"/>
                </a:cubicBezTo>
                <a:cubicBezTo>
                  <a:pt x="66294" y="284988"/>
                  <a:pt x="0" y="221233"/>
                  <a:pt x="0" y="1424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854326" y="2924936"/>
            <a:ext cx="308991" cy="297688"/>
          </a:xfrm>
          <a:custGeom>
            <a:avLst/>
            <a:gdLst>
              <a:gd name="connsiteX0" fmla="*/ 6350 w 308991"/>
              <a:gd name="connsiteY0" fmla="*/ 148844 h 297688"/>
              <a:gd name="connsiteX1" fmla="*/ 154432 w 308991"/>
              <a:gd name="connsiteY1" fmla="*/ 6350 h 297688"/>
              <a:gd name="connsiteX2" fmla="*/ 302641 w 308991"/>
              <a:gd name="connsiteY2" fmla="*/ 148844 h 297688"/>
              <a:gd name="connsiteX3" fmla="*/ 154432 w 308991"/>
              <a:gd name="connsiteY3" fmla="*/ 291338 h 297688"/>
              <a:gd name="connsiteX4" fmla="*/ 6350 w 308991"/>
              <a:gd name="connsiteY4" fmla="*/ 148844 h 297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297688">
                <a:moveTo>
                  <a:pt x="6350" y="148844"/>
                </a:moveTo>
                <a:cubicBezTo>
                  <a:pt x="6350" y="70104"/>
                  <a:pt x="72644" y="6350"/>
                  <a:pt x="154432" y="6350"/>
                </a:cubicBezTo>
                <a:cubicBezTo>
                  <a:pt x="236347" y="6350"/>
                  <a:pt x="302641" y="70104"/>
                  <a:pt x="302641" y="148844"/>
                </a:cubicBezTo>
                <a:cubicBezTo>
                  <a:pt x="302641" y="227583"/>
                  <a:pt x="236347" y="291338"/>
                  <a:pt x="154432" y="291338"/>
                </a:cubicBezTo>
                <a:cubicBezTo>
                  <a:pt x="72644" y="291338"/>
                  <a:pt x="6350" y="227583"/>
                  <a:pt x="6350" y="1488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35350" y="2975267"/>
            <a:ext cx="163804" cy="166078"/>
          </a:xfrm>
          <a:custGeom>
            <a:avLst/>
            <a:gdLst>
              <a:gd name="connsiteX0" fmla="*/ 0 w 163804"/>
              <a:gd name="connsiteY0" fmla="*/ 166078 h 166078"/>
              <a:gd name="connsiteX1" fmla="*/ 163804 w 163804"/>
              <a:gd name="connsiteY1" fmla="*/ 166078 h 166078"/>
              <a:gd name="connsiteX2" fmla="*/ 163804 w 163804"/>
              <a:gd name="connsiteY2" fmla="*/ 0 h 166078"/>
              <a:gd name="connsiteX3" fmla="*/ 0 w 163804"/>
              <a:gd name="connsiteY3" fmla="*/ 0 h 166078"/>
              <a:gd name="connsiteX4" fmla="*/ 0 w 163804"/>
              <a:gd name="connsiteY4" fmla="*/ 166078 h 166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804" h="166078">
                <a:moveTo>
                  <a:pt x="0" y="166078"/>
                </a:moveTo>
                <a:lnTo>
                  <a:pt x="163804" y="166078"/>
                </a:lnTo>
                <a:lnTo>
                  <a:pt x="163804" y="0"/>
                </a:lnTo>
                <a:lnTo>
                  <a:pt x="0" y="0"/>
                </a:lnTo>
                <a:lnTo>
                  <a:pt x="0" y="16607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95244" y="2683891"/>
            <a:ext cx="193294" cy="267588"/>
          </a:xfrm>
          <a:custGeom>
            <a:avLst/>
            <a:gdLst>
              <a:gd name="connsiteX0" fmla="*/ 186944 w 193294"/>
              <a:gd name="connsiteY0" fmla="*/ 6350 h 267588"/>
              <a:gd name="connsiteX1" fmla="*/ 6350 w 193294"/>
              <a:gd name="connsiteY1" fmla="*/ 261238 h 267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294" h="267588">
                <a:moveTo>
                  <a:pt x="186944" y="6350"/>
                </a:moveTo>
                <a:lnTo>
                  <a:pt x="6350" y="2612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869935" y="1748027"/>
            <a:ext cx="296544" cy="299592"/>
          </a:xfrm>
          <a:custGeom>
            <a:avLst/>
            <a:gdLst>
              <a:gd name="connsiteX0" fmla="*/ 0 w 296544"/>
              <a:gd name="connsiteY0" fmla="*/ 149860 h 299592"/>
              <a:gd name="connsiteX1" fmla="*/ 148335 w 296544"/>
              <a:gd name="connsiteY1" fmla="*/ 0 h 299592"/>
              <a:gd name="connsiteX2" fmla="*/ 296545 w 296544"/>
              <a:gd name="connsiteY2" fmla="*/ 149860 h 299592"/>
              <a:gd name="connsiteX3" fmla="*/ 148335 w 296544"/>
              <a:gd name="connsiteY3" fmla="*/ 299592 h 299592"/>
              <a:gd name="connsiteX4" fmla="*/ 0 w 296544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860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860"/>
                </a:cubicBezTo>
                <a:cubicBezTo>
                  <a:pt x="296545" y="232536"/>
                  <a:pt x="230123" y="299592"/>
                  <a:pt x="148335" y="299592"/>
                </a:cubicBezTo>
                <a:cubicBezTo>
                  <a:pt x="66421" y="299592"/>
                  <a:pt x="0" y="232536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863585" y="1741677"/>
            <a:ext cx="309244" cy="312292"/>
          </a:xfrm>
          <a:custGeom>
            <a:avLst/>
            <a:gdLst>
              <a:gd name="connsiteX0" fmla="*/ 6350 w 309244"/>
              <a:gd name="connsiteY0" fmla="*/ 156210 h 312292"/>
              <a:gd name="connsiteX1" fmla="*/ 154685 w 309244"/>
              <a:gd name="connsiteY1" fmla="*/ 6350 h 312292"/>
              <a:gd name="connsiteX2" fmla="*/ 302895 w 309244"/>
              <a:gd name="connsiteY2" fmla="*/ 156210 h 312292"/>
              <a:gd name="connsiteX3" fmla="*/ 154685 w 309244"/>
              <a:gd name="connsiteY3" fmla="*/ 305942 h 312292"/>
              <a:gd name="connsiteX4" fmla="*/ 6350 w 309244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210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210"/>
                </a:cubicBezTo>
                <a:cubicBezTo>
                  <a:pt x="302895" y="238886"/>
                  <a:pt x="236473" y="305942"/>
                  <a:pt x="154685" y="305942"/>
                </a:cubicBezTo>
                <a:cubicBezTo>
                  <a:pt x="72771" y="305942"/>
                  <a:pt x="6350" y="238886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29908" y="2205863"/>
            <a:ext cx="296417" cy="299592"/>
          </a:xfrm>
          <a:custGeom>
            <a:avLst/>
            <a:gdLst>
              <a:gd name="connsiteX0" fmla="*/ 0 w 296417"/>
              <a:gd name="connsiteY0" fmla="*/ 149860 h 299592"/>
              <a:gd name="connsiteX1" fmla="*/ 148208 w 296417"/>
              <a:gd name="connsiteY1" fmla="*/ 0 h 299592"/>
              <a:gd name="connsiteX2" fmla="*/ 296417 w 296417"/>
              <a:gd name="connsiteY2" fmla="*/ 149860 h 299592"/>
              <a:gd name="connsiteX3" fmla="*/ 148208 w 296417"/>
              <a:gd name="connsiteY3" fmla="*/ 299592 h 299592"/>
              <a:gd name="connsiteX4" fmla="*/ 0 w 296417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592">
                <a:moveTo>
                  <a:pt x="0" y="149860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417" y="67055"/>
                  <a:pt x="296417" y="149860"/>
                </a:cubicBezTo>
                <a:cubicBezTo>
                  <a:pt x="296417" y="232536"/>
                  <a:pt x="230123" y="299592"/>
                  <a:pt x="148208" y="299592"/>
                </a:cubicBezTo>
                <a:cubicBezTo>
                  <a:pt x="66294" y="299592"/>
                  <a:pt x="0" y="232536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23558" y="2199513"/>
            <a:ext cx="309117" cy="312292"/>
          </a:xfrm>
          <a:custGeom>
            <a:avLst/>
            <a:gdLst>
              <a:gd name="connsiteX0" fmla="*/ 6350 w 309117"/>
              <a:gd name="connsiteY0" fmla="*/ 156210 h 312292"/>
              <a:gd name="connsiteX1" fmla="*/ 154558 w 309117"/>
              <a:gd name="connsiteY1" fmla="*/ 6350 h 312292"/>
              <a:gd name="connsiteX2" fmla="*/ 302767 w 309117"/>
              <a:gd name="connsiteY2" fmla="*/ 156210 h 312292"/>
              <a:gd name="connsiteX3" fmla="*/ 154558 w 309117"/>
              <a:gd name="connsiteY3" fmla="*/ 305942 h 312292"/>
              <a:gd name="connsiteX4" fmla="*/ 6350 w 309117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292">
                <a:moveTo>
                  <a:pt x="6350" y="156210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767" y="73405"/>
                  <a:pt x="302767" y="156210"/>
                </a:cubicBezTo>
                <a:cubicBezTo>
                  <a:pt x="302767" y="238886"/>
                  <a:pt x="236473" y="305942"/>
                  <a:pt x="154558" y="305942"/>
                </a:cubicBezTo>
                <a:cubicBezTo>
                  <a:pt x="72644" y="305942"/>
                  <a:pt x="6350" y="238886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631809" y="2218054"/>
            <a:ext cx="296545" cy="299592"/>
          </a:xfrm>
          <a:custGeom>
            <a:avLst/>
            <a:gdLst>
              <a:gd name="connsiteX0" fmla="*/ 0 w 296545"/>
              <a:gd name="connsiteY0" fmla="*/ 149860 h 299592"/>
              <a:gd name="connsiteX1" fmla="*/ 148209 w 296545"/>
              <a:gd name="connsiteY1" fmla="*/ 0 h 299592"/>
              <a:gd name="connsiteX2" fmla="*/ 296545 w 296545"/>
              <a:gd name="connsiteY2" fmla="*/ 149860 h 299592"/>
              <a:gd name="connsiteX3" fmla="*/ 148209 w 296545"/>
              <a:gd name="connsiteY3" fmla="*/ 299593 h 299592"/>
              <a:gd name="connsiteX4" fmla="*/ 0 w 296545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60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860"/>
                </a:cubicBezTo>
                <a:cubicBezTo>
                  <a:pt x="296545" y="232537"/>
                  <a:pt x="230123" y="299593"/>
                  <a:pt x="148209" y="299593"/>
                </a:cubicBezTo>
                <a:cubicBezTo>
                  <a:pt x="66294" y="299593"/>
                  <a:pt x="0" y="232537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625459" y="2211704"/>
            <a:ext cx="309245" cy="312292"/>
          </a:xfrm>
          <a:custGeom>
            <a:avLst/>
            <a:gdLst>
              <a:gd name="connsiteX0" fmla="*/ 6350 w 309245"/>
              <a:gd name="connsiteY0" fmla="*/ 156210 h 312292"/>
              <a:gd name="connsiteX1" fmla="*/ 154559 w 309245"/>
              <a:gd name="connsiteY1" fmla="*/ 6350 h 312292"/>
              <a:gd name="connsiteX2" fmla="*/ 302895 w 309245"/>
              <a:gd name="connsiteY2" fmla="*/ 156210 h 312292"/>
              <a:gd name="connsiteX3" fmla="*/ 154559 w 309245"/>
              <a:gd name="connsiteY3" fmla="*/ 305943 h 312292"/>
              <a:gd name="connsiteX4" fmla="*/ 6350 w 309245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210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210"/>
                </a:cubicBezTo>
                <a:cubicBezTo>
                  <a:pt x="302895" y="238887"/>
                  <a:pt x="236473" y="305943"/>
                  <a:pt x="154559" y="305943"/>
                </a:cubicBezTo>
                <a:cubicBezTo>
                  <a:pt x="72644" y="305943"/>
                  <a:pt x="6350" y="238887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91147" y="2007107"/>
            <a:ext cx="547877" cy="275716"/>
          </a:xfrm>
          <a:custGeom>
            <a:avLst/>
            <a:gdLst>
              <a:gd name="connsiteX0" fmla="*/ 541527 w 547877"/>
              <a:gd name="connsiteY0" fmla="*/ 6350 h 275716"/>
              <a:gd name="connsiteX1" fmla="*/ 6350 w 547877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541527" y="6350"/>
                </a:moveTo>
                <a:lnTo>
                  <a:pt x="6350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758560" y="2663698"/>
            <a:ext cx="296545" cy="299592"/>
          </a:xfrm>
          <a:custGeom>
            <a:avLst/>
            <a:gdLst>
              <a:gd name="connsiteX0" fmla="*/ 0 w 296545"/>
              <a:gd name="connsiteY0" fmla="*/ 149859 h 299592"/>
              <a:gd name="connsiteX1" fmla="*/ 148335 w 296545"/>
              <a:gd name="connsiteY1" fmla="*/ 0 h 299592"/>
              <a:gd name="connsiteX2" fmla="*/ 296544 w 296545"/>
              <a:gd name="connsiteY2" fmla="*/ 149859 h 299592"/>
              <a:gd name="connsiteX3" fmla="*/ 148335 w 296545"/>
              <a:gd name="connsiteY3" fmla="*/ 299592 h 299592"/>
              <a:gd name="connsiteX4" fmla="*/ 0 w 296545"/>
              <a:gd name="connsiteY4" fmla="*/ 149859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59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123" y="0"/>
                  <a:pt x="296544" y="67055"/>
                  <a:pt x="296544" y="149859"/>
                </a:cubicBezTo>
                <a:cubicBezTo>
                  <a:pt x="296544" y="232536"/>
                  <a:pt x="230123" y="299592"/>
                  <a:pt x="148335" y="299592"/>
                </a:cubicBezTo>
                <a:cubicBezTo>
                  <a:pt x="66420" y="299592"/>
                  <a:pt x="0" y="232536"/>
                  <a:pt x="0" y="1498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752210" y="2657348"/>
            <a:ext cx="309245" cy="312292"/>
          </a:xfrm>
          <a:custGeom>
            <a:avLst/>
            <a:gdLst>
              <a:gd name="connsiteX0" fmla="*/ 6350 w 309245"/>
              <a:gd name="connsiteY0" fmla="*/ 156209 h 312292"/>
              <a:gd name="connsiteX1" fmla="*/ 154685 w 309245"/>
              <a:gd name="connsiteY1" fmla="*/ 6350 h 312292"/>
              <a:gd name="connsiteX2" fmla="*/ 302894 w 309245"/>
              <a:gd name="connsiteY2" fmla="*/ 156209 h 312292"/>
              <a:gd name="connsiteX3" fmla="*/ 154685 w 309245"/>
              <a:gd name="connsiteY3" fmla="*/ 305942 h 312292"/>
              <a:gd name="connsiteX4" fmla="*/ 6350 w 309245"/>
              <a:gd name="connsiteY4" fmla="*/ 156209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209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473" y="6350"/>
                  <a:pt x="302894" y="73405"/>
                  <a:pt x="302894" y="156209"/>
                </a:cubicBezTo>
                <a:cubicBezTo>
                  <a:pt x="302894" y="238886"/>
                  <a:pt x="236473" y="305942"/>
                  <a:pt x="154685" y="305942"/>
                </a:cubicBezTo>
                <a:cubicBezTo>
                  <a:pt x="72770" y="305942"/>
                  <a:pt x="6350" y="238886"/>
                  <a:pt x="6350" y="15620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98715" y="2632075"/>
            <a:ext cx="296544" cy="299592"/>
          </a:xfrm>
          <a:custGeom>
            <a:avLst/>
            <a:gdLst>
              <a:gd name="connsiteX0" fmla="*/ 0 w 296544"/>
              <a:gd name="connsiteY0" fmla="*/ 149732 h 299592"/>
              <a:gd name="connsiteX1" fmla="*/ 148208 w 296544"/>
              <a:gd name="connsiteY1" fmla="*/ 0 h 299592"/>
              <a:gd name="connsiteX2" fmla="*/ 296544 w 296544"/>
              <a:gd name="connsiteY2" fmla="*/ 149732 h 299592"/>
              <a:gd name="connsiteX3" fmla="*/ 148208 w 296544"/>
              <a:gd name="connsiteY3" fmla="*/ 299592 h 299592"/>
              <a:gd name="connsiteX4" fmla="*/ 0 w 296544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732"/>
                </a:moveTo>
                <a:cubicBezTo>
                  <a:pt x="0" y="67055"/>
                  <a:pt x="66420" y="0"/>
                  <a:pt x="148208" y="0"/>
                </a:cubicBezTo>
                <a:cubicBezTo>
                  <a:pt x="230123" y="0"/>
                  <a:pt x="296544" y="67055"/>
                  <a:pt x="296544" y="149732"/>
                </a:cubicBezTo>
                <a:cubicBezTo>
                  <a:pt x="296544" y="232536"/>
                  <a:pt x="230123" y="299592"/>
                  <a:pt x="148208" y="299592"/>
                </a:cubicBezTo>
                <a:cubicBezTo>
                  <a:pt x="66420" y="299592"/>
                  <a:pt x="0" y="232536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92365" y="2625725"/>
            <a:ext cx="309244" cy="312292"/>
          </a:xfrm>
          <a:custGeom>
            <a:avLst/>
            <a:gdLst>
              <a:gd name="connsiteX0" fmla="*/ 6350 w 309244"/>
              <a:gd name="connsiteY0" fmla="*/ 156082 h 312292"/>
              <a:gd name="connsiteX1" fmla="*/ 154558 w 309244"/>
              <a:gd name="connsiteY1" fmla="*/ 6350 h 312292"/>
              <a:gd name="connsiteX2" fmla="*/ 302894 w 309244"/>
              <a:gd name="connsiteY2" fmla="*/ 156082 h 312292"/>
              <a:gd name="connsiteX3" fmla="*/ 154558 w 309244"/>
              <a:gd name="connsiteY3" fmla="*/ 305942 h 312292"/>
              <a:gd name="connsiteX4" fmla="*/ 6350 w 309244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082"/>
                </a:moveTo>
                <a:cubicBezTo>
                  <a:pt x="6350" y="73405"/>
                  <a:pt x="72770" y="6350"/>
                  <a:pt x="154558" y="6350"/>
                </a:cubicBezTo>
                <a:cubicBezTo>
                  <a:pt x="236473" y="6350"/>
                  <a:pt x="302894" y="73405"/>
                  <a:pt x="302894" y="156082"/>
                </a:cubicBezTo>
                <a:cubicBezTo>
                  <a:pt x="302894" y="238886"/>
                  <a:pt x="236473" y="305942"/>
                  <a:pt x="154558" y="305942"/>
                </a:cubicBezTo>
                <a:cubicBezTo>
                  <a:pt x="72770" y="305942"/>
                  <a:pt x="6350" y="238886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71842" y="2469895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121523" y="1992502"/>
            <a:ext cx="548005" cy="275716"/>
          </a:xfrm>
          <a:custGeom>
            <a:avLst/>
            <a:gdLst>
              <a:gd name="connsiteX0" fmla="*/ 6350 w 548005"/>
              <a:gd name="connsiteY0" fmla="*/ 6350 h 275716"/>
              <a:gd name="connsiteX1" fmla="*/ 541655 w 548005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6350" y="6350"/>
                </a:moveTo>
                <a:lnTo>
                  <a:pt x="541655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005320" y="2482088"/>
            <a:ext cx="181482" cy="202564"/>
          </a:xfrm>
          <a:custGeom>
            <a:avLst/>
            <a:gdLst>
              <a:gd name="connsiteX0" fmla="*/ 175133 w 181482"/>
              <a:gd name="connsiteY0" fmla="*/ 6350 h 202564"/>
              <a:gd name="connsiteX1" fmla="*/ 6350 w 181482"/>
              <a:gd name="connsiteY1" fmla="*/ 196214 h 202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564">
                <a:moveTo>
                  <a:pt x="175133" y="6350"/>
                </a:moveTo>
                <a:lnTo>
                  <a:pt x="6350" y="1962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580252" y="3153282"/>
            <a:ext cx="296417" cy="299592"/>
          </a:xfrm>
          <a:custGeom>
            <a:avLst/>
            <a:gdLst>
              <a:gd name="connsiteX0" fmla="*/ 0 w 296417"/>
              <a:gd name="connsiteY0" fmla="*/ 149732 h 299592"/>
              <a:gd name="connsiteX1" fmla="*/ 148208 w 296417"/>
              <a:gd name="connsiteY1" fmla="*/ 0 h 299592"/>
              <a:gd name="connsiteX2" fmla="*/ 296417 w 296417"/>
              <a:gd name="connsiteY2" fmla="*/ 149732 h 299592"/>
              <a:gd name="connsiteX3" fmla="*/ 148208 w 296417"/>
              <a:gd name="connsiteY3" fmla="*/ 299593 h 299592"/>
              <a:gd name="connsiteX4" fmla="*/ 0 w 296417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592">
                <a:moveTo>
                  <a:pt x="0" y="149732"/>
                </a:moveTo>
                <a:cubicBezTo>
                  <a:pt x="0" y="67056"/>
                  <a:pt x="66294" y="0"/>
                  <a:pt x="148208" y="0"/>
                </a:cubicBezTo>
                <a:cubicBezTo>
                  <a:pt x="230123" y="0"/>
                  <a:pt x="296417" y="67056"/>
                  <a:pt x="296417" y="149732"/>
                </a:cubicBezTo>
                <a:cubicBezTo>
                  <a:pt x="296417" y="232537"/>
                  <a:pt x="230123" y="299593"/>
                  <a:pt x="148208" y="299593"/>
                </a:cubicBezTo>
                <a:cubicBezTo>
                  <a:pt x="66294" y="299593"/>
                  <a:pt x="0" y="232537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573902" y="3146932"/>
            <a:ext cx="309117" cy="312292"/>
          </a:xfrm>
          <a:custGeom>
            <a:avLst/>
            <a:gdLst>
              <a:gd name="connsiteX0" fmla="*/ 6350 w 309117"/>
              <a:gd name="connsiteY0" fmla="*/ 156082 h 312292"/>
              <a:gd name="connsiteX1" fmla="*/ 154558 w 309117"/>
              <a:gd name="connsiteY1" fmla="*/ 6350 h 312292"/>
              <a:gd name="connsiteX2" fmla="*/ 302767 w 309117"/>
              <a:gd name="connsiteY2" fmla="*/ 156082 h 312292"/>
              <a:gd name="connsiteX3" fmla="*/ 154558 w 309117"/>
              <a:gd name="connsiteY3" fmla="*/ 305943 h 312292"/>
              <a:gd name="connsiteX4" fmla="*/ 6350 w 309117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292">
                <a:moveTo>
                  <a:pt x="6350" y="156082"/>
                </a:moveTo>
                <a:cubicBezTo>
                  <a:pt x="6350" y="73406"/>
                  <a:pt x="72644" y="6350"/>
                  <a:pt x="154558" y="6350"/>
                </a:cubicBezTo>
                <a:cubicBezTo>
                  <a:pt x="236473" y="6350"/>
                  <a:pt x="302767" y="73406"/>
                  <a:pt x="302767" y="156082"/>
                </a:cubicBezTo>
                <a:cubicBezTo>
                  <a:pt x="302767" y="238887"/>
                  <a:pt x="236473" y="305943"/>
                  <a:pt x="154558" y="305943"/>
                </a:cubicBezTo>
                <a:cubicBezTo>
                  <a:pt x="72644" y="305943"/>
                  <a:pt x="6350" y="238887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961124" y="3141091"/>
            <a:ext cx="296545" cy="299592"/>
          </a:xfrm>
          <a:custGeom>
            <a:avLst/>
            <a:gdLst>
              <a:gd name="connsiteX0" fmla="*/ 0 w 296545"/>
              <a:gd name="connsiteY0" fmla="*/ 149732 h 299592"/>
              <a:gd name="connsiteX1" fmla="*/ 148209 w 296545"/>
              <a:gd name="connsiteY1" fmla="*/ 0 h 299592"/>
              <a:gd name="connsiteX2" fmla="*/ 296545 w 296545"/>
              <a:gd name="connsiteY2" fmla="*/ 149732 h 299592"/>
              <a:gd name="connsiteX3" fmla="*/ 148209 w 296545"/>
              <a:gd name="connsiteY3" fmla="*/ 299593 h 299592"/>
              <a:gd name="connsiteX4" fmla="*/ 0 w 296545"/>
              <a:gd name="connsiteY4" fmla="*/ 149732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2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732"/>
                </a:cubicBezTo>
                <a:cubicBezTo>
                  <a:pt x="296545" y="232537"/>
                  <a:pt x="230123" y="299593"/>
                  <a:pt x="148209" y="299593"/>
                </a:cubicBezTo>
                <a:cubicBezTo>
                  <a:pt x="66294" y="299593"/>
                  <a:pt x="0" y="232537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954774" y="3134741"/>
            <a:ext cx="309245" cy="312292"/>
          </a:xfrm>
          <a:custGeom>
            <a:avLst/>
            <a:gdLst>
              <a:gd name="connsiteX0" fmla="*/ 6350 w 309245"/>
              <a:gd name="connsiteY0" fmla="*/ 156082 h 312292"/>
              <a:gd name="connsiteX1" fmla="*/ 154559 w 309245"/>
              <a:gd name="connsiteY1" fmla="*/ 6350 h 312292"/>
              <a:gd name="connsiteX2" fmla="*/ 302895 w 309245"/>
              <a:gd name="connsiteY2" fmla="*/ 156082 h 312292"/>
              <a:gd name="connsiteX3" fmla="*/ 154559 w 309245"/>
              <a:gd name="connsiteY3" fmla="*/ 305943 h 312292"/>
              <a:gd name="connsiteX4" fmla="*/ 6350 w 309245"/>
              <a:gd name="connsiteY4" fmla="*/ 156082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2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082"/>
                </a:cubicBezTo>
                <a:cubicBezTo>
                  <a:pt x="302895" y="238887"/>
                  <a:pt x="236473" y="305943"/>
                  <a:pt x="154559" y="305943"/>
                </a:cubicBezTo>
                <a:cubicBezTo>
                  <a:pt x="72644" y="305943"/>
                  <a:pt x="6350" y="238887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035801" y="3187407"/>
            <a:ext cx="163931" cy="174536"/>
          </a:xfrm>
          <a:custGeom>
            <a:avLst/>
            <a:gdLst>
              <a:gd name="connsiteX0" fmla="*/ 0 w 163931"/>
              <a:gd name="connsiteY0" fmla="*/ 174536 h 174536"/>
              <a:gd name="connsiteX1" fmla="*/ 163931 w 163931"/>
              <a:gd name="connsiteY1" fmla="*/ 174536 h 174536"/>
              <a:gd name="connsiteX2" fmla="*/ 163931 w 163931"/>
              <a:gd name="connsiteY2" fmla="*/ 0 h 174536"/>
              <a:gd name="connsiteX3" fmla="*/ 0 w 163931"/>
              <a:gd name="connsiteY3" fmla="*/ 0 h 174536"/>
              <a:gd name="connsiteX4" fmla="*/ 0 w 163931"/>
              <a:gd name="connsiteY4" fmla="*/ 174536 h 174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31" h="174536">
                <a:moveTo>
                  <a:pt x="0" y="174536"/>
                </a:moveTo>
                <a:lnTo>
                  <a:pt x="163931" y="174536"/>
                </a:lnTo>
                <a:lnTo>
                  <a:pt x="163931" y="0"/>
                </a:lnTo>
                <a:lnTo>
                  <a:pt x="0" y="0"/>
                </a:lnTo>
                <a:lnTo>
                  <a:pt x="0" y="17453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966839" y="2930145"/>
            <a:ext cx="87376" cy="227075"/>
          </a:xfrm>
          <a:custGeom>
            <a:avLst/>
            <a:gdLst>
              <a:gd name="connsiteX0" fmla="*/ 6350 w 87376"/>
              <a:gd name="connsiteY0" fmla="*/ 6350 h 227075"/>
              <a:gd name="connsiteX1" fmla="*/ 81026 w 87376"/>
              <a:gd name="connsiteY1" fmla="*/ 220726 h 2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376" h="227075">
                <a:moveTo>
                  <a:pt x="6350" y="6350"/>
                </a:moveTo>
                <a:lnTo>
                  <a:pt x="81026" y="2207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64274" y="2930145"/>
            <a:ext cx="89915" cy="251333"/>
          </a:xfrm>
          <a:custGeom>
            <a:avLst/>
            <a:gdLst>
              <a:gd name="connsiteX0" fmla="*/ 83566 w 89915"/>
              <a:gd name="connsiteY0" fmla="*/ 6350 h 251333"/>
              <a:gd name="connsiteX1" fmla="*/ 6350 w 89915"/>
              <a:gd name="connsiteY1" fmla="*/ 244982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51333">
                <a:moveTo>
                  <a:pt x="83566" y="6350"/>
                </a:moveTo>
                <a:lnTo>
                  <a:pt x="6350" y="2449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315454" y="3128898"/>
            <a:ext cx="296545" cy="299592"/>
          </a:xfrm>
          <a:custGeom>
            <a:avLst/>
            <a:gdLst>
              <a:gd name="connsiteX0" fmla="*/ 0 w 296545"/>
              <a:gd name="connsiteY0" fmla="*/ 149733 h 299592"/>
              <a:gd name="connsiteX1" fmla="*/ 148336 w 296545"/>
              <a:gd name="connsiteY1" fmla="*/ 0 h 299592"/>
              <a:gd name="connsiteX2" fmla="*/ 296545 w 296545"/>
              <a:gd name="connsiteY2" fmla="*/ 149733 h 299592"/>
              <a:gd name="connsiteX3" fmla="*/ 148336 w 296545"/>
              <a:gd name="connsiteY3" fmla="*/ 299592 h 299592"/>
              <a:gd name="connsiteX4" fmla="*/ 0 w 296545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3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536"/>
                  <a:pt x="230124" y="299592"/>
                  <a:pt x="148336" y="299592"/>
                </a:cubicBezTo>
                <a:cubicBezTo>
                  <a:pt x="66421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309104" y="3122548"/>
            <a:ext cx="309245" cy="312292"/>
          </a:xfrm>
          <a:custGeom>
            <a:avLst/>
            <a:gdLst>
              <a:gd name="connsiteX0" fmla="*/ 6350 w 309245"/>
              <a:gd name="connsiteY0" fmla="*/ 156083 h 312292"/>
              <a:gd name="connsiteX1" fmla="*/ 154686 w 309245"/>
              <a:gd name="connsiteY1" fmla="*/ 6350 h 312292"/>
              <a:gd name="connsiteX2" fmla="*/ 302895 w 309245"/>
              <a:gd name="connsiteY2" fmla="*/ 156083 h 312292"/>
              <a:gd name="connsiteX3" fmla="*/ 154686 w 309245"/>
              <a:gd name="connsiteY3" fmla="*/ 305942 h 312292"/>
              <a:gd name="connsiteX4" fmla="*/ 6350 w 309245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3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886"/>
                  <a:pt x="236474" y="305942"/>
                  <a:pt x="154686" y="305942"/>
                </a:cubicBezTo>
                <a:cubicBezTo>
                  <a:pt x="72771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523734" y="2925317"/>
            <a:ext cx="94614" cy="231902"/>
          </a:xfrm>
          <a:custGeom>
            <a:avLst/>
            <a:gdLst>
              <a:gd name="connsiteX0" fmla="*/ 88264 w 94614"/>
              <a:gd name="connsiteY0" fmla="*/ 6350 h 231902"/>
              <a:gd name="connsiteX1" fmla="*/ 6350 w 94614"/>
              <a:gd name="connsiteY1" fmla="*/ 225552 h 231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4" h="231902">
                <a:moveTo>
                  <a:pt x="88264" y="6350"/>
                </a:moveTo>
                <a:lnTo>
                  <a:pt x="6350" y="225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262873" y="2651632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335 w 296544"/>
              <a:gd name="connsiteY1" fmla="*/ 0 h 299466"/>
              <a:gd name="connsiteX2" fmla="*/ 296544 w 296544"/>
              <a:gd name="connsiteY2" fmla="*/ 149733 h 299466"/>
              <a:gd name="connsiteX3" fmla="*/ 148335 w 296544"/>
              <a:gd name="connsiteY3" fmla="*/ 299466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251" y="0"/>
                  <a:pt x="296544" y="67056"/>
                  <a:pt x="296544" y="149733"/>
                </a:cubicBezTo>
                <a:cubicBezTo>
                  <a:pt x="296544" y="232410"/>
                  <a:pt x="230251" y="299466"/>
                  <a:pt x="148335" y="299466"/>
                </a:cubicBezTo>
                <a:cubicBezTo>
                  <a:pt x="66420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256523" y="2645282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685 w 309244"/>
              <a:gd name="connsiteY1" fmla="*/ 6350 h 312166"/>
              <a:gd name="connsiteX2" fmla="*/ 302894 w 309244"/>
              <a:gd name="connsiteY2" fmla="*/ 156083 h 312166"/>
              <a:gd name="connsiteX3" fmla="*/ 154685 w 309244"/>
              <a:gd name="connsiteY3" fmla="*/ 305816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601" y="6350"/>
                  <a:pt x="302894" y="73406"/>
                  <a:pt x="302894" y="156083"/>
                </a:cubicBezTo>
                <a:cubicBezTo>
                  <a:pt x="302894" y="238760"/>
                  <a:pt x="236601" y="305816"/>
                  <a:pt x="154685" y="305816"/>
                </a:cubicBezTo>
                <a:cubicBezTo>
                  <a:pt x="72770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9003030" y="2619882"/>
            <a:ext cx="296544" cy="299592"/>
          </a:xfrm>
          <a:custGeom>
            <a:avLst/>
            <a:gdLst>
              <a:gd name="connsiteX0" fmla="*/ 0 w 296544"/>
              <a:gd name="connsiteY0" fmla="*/ 149860 h 299592"/>
              <a:gd name="connsiteX1" fmla="*/ 148335 w 296544"/>
              <a:gd name="connsiteY1" fmla="*/ 0 h 299592"/>
              <a:gd name="connsiteX2" fmla="*/ 296544 w 296544"/>
              <a:gd name="connsiteY2" fmla="*/ 149860 h 299592"/>
              <a:gd name="connsiteX3" fmla="*/ 148335 w 296544"/>
              <a:gd name="connsiteY3" fmla="*/ 299593 h 299592"/>
              <a:gd name="connsiteX4" fmla="*/ 0 w 296544"/>
              <a:gd name="connsiteY4" fmla="*/ 149860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860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123" y="0"/>
                  <a:pt x="296544" y="67056"/>
                  <a:pt x="296544" y="149860"/>
                </a:cubicBezTo>
                <a:cubicBezTo>
                  <a:pt x="296544" y="232537"/>
                  <a:pt x="230123" y="299593"/>
                  <a:pt x="148335" y="299593"/>
                </a:cubicBezTo>
                <a:cubicBezTo>
                  <a:pt x="66420" y="299593"/>
                  <a:pt x="0" y="232537"/>
                  <a:pt x="0" y="1498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996680" y="2613532"/>
            <a:ext cx="309244" cy="312292"/>
          </a:xfrm>
          <a:custGeom>
            <a:avLst/>
            <a:gdLst>
              <a:gd name="connsiteX0" fmla="*/ 6350 w 309244"/>
              <a:gd name="connsiteY0" fmla="*/ 156210 h 312292"/>
              <a:gd name="connsiteX1" fmla="*/ 154685 w 309244"/>
              <a:gd name="connsiteY1" fmla="*/ 6350 h 312292"/>
              <a:gd name="connsiteX2" fmla="*/ 302894 w 309244"/>
              <a:gd name="connsiteY2" fmla="*/ 156210 h 312292"/>
              <a:gd name="connsiteX3" fmla="*/ 154685 w 309244"/>
              <a:gd name="connsiteY3" fmla="*/ 305943 h 312292"/>
              <a:gd name="connsiteX4" fmla="*/ 6350 w 309244"/>
              <a:gd name="connsiteY4" fmla="*/ 156210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210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473" y="6350"/>
                  <a:pt x="302894" y="73406"/>
                  <a:pt x="302894" y="156210"/>
                </a:cubicBezTo>
                <a:cubicBezTo>
                  <a:pt x="302894" y="238887"/>
                  <a:pt x="236473" y="305943"/>
                  <a:pt x="154685" y="305943"/>
                </a:cubicBezTo>
                <a:cubicBezTo>
                  <a:pt x="72770" y="305943"/>
                  <a:pt x="6350" y="238887"/>
                  <a:pt x="6350" y="1562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876157" y="2457704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509762" y="2469895"/>
            <a:ext cx="181355" cy="202692"/>
          </a:xfrm>
          <a:custGeom>
            <a:avLst/>
            <a:gdLst>
              <a:gd name="connsiteX0" fmla="*/ 175006 w 181355"/>
              <a:gd name="connsiteY0" fmla="*/ 6350 h 202692"/>
              <a:gd name="connsiteX1" fmla="*/ 6350 w 181355"/>
              <a:gd name="connsiteY1" fmla="*/ 196342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355" h="202692">
                <a:moveTo>
                  <a:pt x="175006" y="6350"/>
                </a:moveTo>
                <a:lnTo>
                  <a:pt x="6350" y="19634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735190" y="3114676"/>
            <a:ext cx="296417" cy="299973"/>
          </a:xfrm>
          <a:custGeom>
            <a:avLst/>
            <a:gdLst>
              <a:gd name="connsiteX0" fmla="*/ 0 w 296417"/>
              <a:gd name="connsiteY0" fmla="*/ 149986 h 299973"/>
              <a:gd name="connsiteX1" fmla="*/ 148208 w 296417"/>
              <a:gd name="connsiteY1" fmla="*/ 0 h 299973"/>
              <a:gd name="connsiteX2" fmla="*/ 296417 w 296417"/>
              <a:gd name="connsiteY2" fmla="*/ 149986 h 299973"/>
              <a:gd name="connsiteX3" fmla="*/ 148208 w 296417"/>
              <a:gd name="connsiteY3" fmla="*/ 299973 h 299973"/>
              <a:gd name="connsiteX4" fmla="*/ 0 w 296417"/>
              <a:gd name="connsiteY4" fmla="*/ 149986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417" h="299973">
                <a:moveTo>
                  <a:pt x="0" y="149986"/>
                </a:moveTo>
                <a:cubicBezTo>
                  <a:pt x="0" y="67182"/>
                  <a:pt x="66420" y="0"/>
                  <a:pt x="148208" y="0"/>
                </a:cubicBezTo>
                <a:cubicBezTo>
                  <a:pt x="229996" y="0"/>
                  <a:pt x="296417" y="67182"/>
                  <a:pt x="296417" y="149986"/>
                </a:cubicBezTo>
                <a:cubicBezTo>
                  <a:pt x="296417" y="232790"/>
                  <a:pt x="229996" y="299973"/>
                  <a:pt x="148208" y="299973"/>
                </a:cubicBezTo>
                <a:cubicBezTo>
                  <a:pt x="66420" y="299973"/>
                  <a:pt x="0" y="232790"/>
                  <a:pt x="0" y="14998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7728840" y="3108326"/>
            <a:ext cx="309117" cy="312673"/>
          </a:xfrm>
          <a:custGeom>
            <a:avLst/>
            <a:gdLst>
              <a:gd name="connsiteX0" fmla="*/ 6350 w 309117"/>
              <a:gd name="connsiteY0" fmla="*/ 156336 h 312673"/>
              <a:gd name="connsiteX1" fmla="*/ 154558 w 309117"/>
              <a:gd name="connsiteY1" fmla="*/ 6350 h 312673"/>
              <a:gd name="connsiteX2" fmla="*/ 302767 w 309117"/>
              <a:gd name="connsiteY2" fmla="*/ 156336 h 312673"/>
              <a:gd name="connsiteX3" fmla="*/ 154558 w 309117"/>
              <a:gd name="connsiteY3" fmla="*/ 306323 h 312673"/>
              <a:gd name="connsiteX4" fmla="*/ 6350 w 309117"/>
              <a:gd name="connsiteY4" fmla="*/ 156336 h 312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117" h="312673">
                <a:moveTo>
                  <a:pt x="6350" y="156336"/>
                </a:moveTo>
                <a:cubicBezTo>
                  <a:pt x="6350" y="73532"/>
                  <a:pt x="72770" y="6350"/>
                  <a:pt x="154558" y="6350"/>
                </a:cubicBezTo>
                <a:cubicBezTo>
                  <a:pt x="236346" y="6350"/>
                  <a:pt x="302767" y="73532"/>
                  <a:pt x="302767" y="156336"/>
                </a:cubicBezTo>
                <a:cubicBezTo>
                  <a:pt x="302767" y="239140"/>
                  <a:pt x="236346" y="306323"/>
                  <a:pt x="154558" y="306323"/>
                </a:cubicBezTo>
                <a:cubicBezTo>
                  <a:pt x="72770" y="306323"/>
                  <a:pt x="6350" y="239140"/>
                  <a:pt x="6350" y="1563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7716902" y="2908301"/>
            <a:ext cx="111379" cy="237109"/>
          </a:xfrm>
          <a:custGeom>
            <a:avLst/>
            <a:gdLst>
              <a:gd name="connsiteX0" fmla="*/ 6350 w 111379"/>
              <a:gd name="connsiteY0" fmla="*/ 6350 h 237109"/>
              <a:gd name="connsiteX1" fmla="*/ 105028 w 111379"/>
              <a:gd name="connsiteY1" fmla="*/ 230758 h 237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379" h="237109">
                <a:moveTo>
                  <a:pt x="6350" y="6350"/>
                </a:moveTo>
                <a:lnTo>
                  <a:pt x="105028" y="230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8111109" y="3151252"/>
            <a:ext cx="296291" cy="299973"/>
          </a:xfrm>
          <a:custGeom>
            <a:avLst/>
            <a:gdLst>
              <a:gd name="connsiteX0" fmla="*/ 0 w 296291"/>
              <a:gd name="connsiteY0" fmla="*/ 149986 h 299973"/>
              <a:gd name="connsiteX1" fmla="*/ 148082 w 296291"/>
              <a:gd name="connsiteY1" fmla="*/ 0 h 299973"/>
              <a:gd name="connsiteX2" fmla="*/ 296291 w 296291"/>
              <a:gd name="connsiteY2" fmla="*/ 149986 h 299973"/>
              <a:gd name="connsiteX3" fmla="*/ 148082 w 296291"/>
              <a:gd name="connsiteY3" fmla="*/ 299973 h 299973"/>
              <a:gd name="connsiteX4" fmla="*/ 0 w 296291"/>
              <a:gd name="connsiteY4" fmla="*/ 149986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291" h="299973">
                <a:moveTo>
                  <a:pt x="0" y="149986"/>
                </a:moveTo>
                <a:cubicBezTo>
                  <a:pt x="0" y="67182"/>
                  <a:pt x="66294" y="0"/>
                  <a:pt x="148082" y="0"/>
                </a:cubicBezTo>
                <a:cubicBezTo>
                  <a:pt x="229997" y="0"/>
                  <a:pt x="296291" y="67182"/>
                  <a:pt x="296291" y="149986"/>
                </a:cubicBezTo>
                <a:cubicBezTo>
                  <a:pt x="296291" y="232790"/>
                  <a:pt x="229997" y="299973"/>
                  <a:pt x="148082" y="299973"/>
                </a:cubicBezTo>
                <a:cubicBezTo>
                  <a:pt x="66294" y="299973"/>
                  <a:pt x="0" y="232790"/>
                  <a:pt x="0" y="14998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8104759" y="3144902"/>
            <a:ext cx="308991" cy="312673"/>
          </a:xfrm>
          <a:custGeom>
            <a:avLst/>
            <a:gdLst>
              <a:gd name="connsiteX0" fmla="*/ 6350 w 308991"/>
              <a:gd name="connsiteY0" fmla="*/ 156336 h 312673"/>
              <a:gd name="connsiteX1" fmla="*/ 154432 w 308991"/>
              <a:gd name="connsiteY1" fmla="*/ 6350 h 312673"/>
              <a:gd name="connsiteX2" fmla="*/ 302641 w 308991"/>
              <a:gd name="connsiteY2" fmla="*/ 156336 h 312673"/>
              <a:gd name="connsiteX3" fmla="*/ 154432 w 308991"/>
              <a:gd name="connsiteY3" fmla="*/ 306323 h 312673"/>
              <a:gd name="connsiteX4" fmla="*/ 6350 w 308991"/>
              <a:gd name="connsiteY4" fmla="*/ 156336 h 312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91" h="312673">
                <a:moveTo>
                  <a:pt x="6350" y="156336"/>
                </a:moveTo>
                <a:cubicBezTo>
                  <a:pt x="6350" y="73532"/>
                  <a:pt x="72644" y="6350"/>
                  <a:pt x="154432" y="6350"/>
                </a:cubicBezTo>
                <a:cubicBezTo>
                  <a:pt x="236347" y="6350"/>
                  <a:pt x="302641" y="73532"/>
                  <a:pt x="302641" y="156336"/>
                </a:cubicBezTo>
                <a:cubicBezTo>
                  <a:pt x="302641" y="239140"/>
                  <a:pt x="236347" y="306323"/>
                  <a:pt x="154432" y="306323"/>
                </a:cubicBezTo>
                <a:cubicBezTo>
                  <a:pt x="72644" y="306323"/>
                  <a:pt x="6350" y="239140"/>
                  <a:pt x="6350" y="1563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295006" y="2927858"/>
            <a:ext cx="89789" cy="251713"/>
          </a:xfrm>
          <a:custGeom>
            <a:avLst/>
            <a:gdLst>
              <a:gd name="connsiteX0" fmla="*/ 83438 w 89789"/>
              <a:gd name="connsiteY0" fmla="*/ 6350 h 251713"/>
              <a:gd name="connsiteX1" fmla="*/ 6350 w 89789"/>
              <a:gd name="connsiteY1" fmla="*/ 245364 h 25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789" h="251713">
                <a:moveTo>
                  <a:pt x="83438" y="6350"/>
                </a:moveTo>
                <a:lnTo>
                  <a:pt x="6350" y="24536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8478902" y="3139186"/>
            <a:ext cx="296671" cy="299339"/>
          </a:xfrm>
          <a:custGeom>
            <a:avLst/>
            <a:gdLst>
              <a:gd name="connsiteX0" fmla="*/ 0 w 296671"/>
              <a:gd name="connsiteY0" fmla="*/ 149733 h 299339"/>
              <a:gd name="connsiteX1" fmla="*/ 148335 w 296671"/>
              <a:gd name="connsiteY1" fmla="*/ 0 h 299339"/>
              <a:gd name="connsiteX2" fmla="*/ 296671 w 296671"/>
              <a:gd name="connsiteY2" fmla="*/ 149733 h 299339"/>
              <a:gd name="connsiteX3" fmla="*/ 148335 w 296671"/>
              <a:gd name="connsiteY3" fmla="*/ 299339 h 299339"/>
              <a:gd name="connsiteX4" fmla="*/ 0 w 296671"/>
              <a:gd name="connsiteY4" fmla="*/ 149733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339">
                <a:moveTo>
                  <a:pt x="0" y="149733"/>
                </a:moveTo>
                <a:cubicBezTo>
                  <a:pt x="0" y="67056"/>
                  <a:pt x="66420" y="0"/>
                  <a:pt x="148335" y="0"/>
                </a:cubicBezTo>
                <a:cubicBezTo>
                  <a:pt x="230251" y="0"/>
                  <a:pt x="296671" y="67056"/>
                  <a:pt x="296671" y="149733"/>
                </a:cubicBezTo>
                <a:cubicBezTo>
                  <a:pt x="296671" y="232283"/>
                  <a:pt x="230251" y="299339"/>
                  <a:pt x="148335" y="299339"/>
                </a:cubicBezTo>
                <a:cubicBezTo>
                  <a:pt x="66420" y="299339"/>
                  <a:pt x="0" y="232283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472552" y="3132836"/>
            <a:ext cx="309371" cy="312039"/>
          </a:xfrm>
          <a:custGeom>
            <a:avLst/>
            <a:gdLst>
              <a:gd name="connsiteX0" fmla="*/ 6350 w 309371"/>
              <a:gd name="connsiteY0" fmla="*/ 156083 h 312039"/>
              <a:gd name="connsiteX1" fmla="*/ 154685 w 309371"/>
              <a:gd name="connsiteY1" fmla="*/ 6350 h 312039"/>
              <a:gd name="connsiteX2" fmla="*/ 303021 w 309371"/>
              <a:gd name="connsiteY2" fmla="*/ 156083 h 312039"/>
              <a:gd name="connsiteX3" fmla="*/ 154685 w 309371"/>
              <a:gd name="connsiteY3" fmla="*/ 305689 h 312039"/>
              <a:gd name="connsiteX4" fmla="*/ 6350 w 309371"/>
              <a:gd name="connsiteY4" fmla="*/ 156083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2039">
                <a:moveTo>
                  <a:pt x="6350" y="156083"/>
                </a:moveTo>
                <a:cubicBezTo>
                  <a:pt x="6350" y="73406"/>
                  <a:pt x="72770" y="6350"/>
                  <a:pt x="154685" y="6350"/>
                </a:cubicBezTo>
                <a:cubicBezTo>
                  <a:pt x="236601" y="6350"/>
                  <a:pt x="303021" y="73406"/>
                  <a:pt x="303021" y="156083"/>
                </a:cubicBezTo>
                <a:cubicBezTo>
                  <a:pt x="303021" y="238633"/>
                  <a:pt x="236601" y="305689"/>
                  <a:pt x="154685" y="305689"/>
                </a:cubicBezTo>
                <a:cubicBezTo>
                  <a:pt x="72770" y="305689"/>
                  <a:pt x="6350" y="238633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484489" y="2928492"/>
            <a:ext cx="87502" cy="226822"/>
          </a:xfrm>
          <a:custGeom>
            <a:avLst/>
            <a:gdLst>
              <a:gd name="connsiteX0" fmla="*/ 6350 w 87502"/>
              <a:gd name="connsiteY0" fmla="*/ 6350 h 226822"/>
              <a:gd name="connsiteX1" fmla="*/ 81153 w 87502"/>
              <a:gd name="connsiteY1" fmla="*/ 220472 h 2268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502" h="226822">
                <a:moveTo>
                  <a:pt x="6350" y="6350"/>
                </a:moveTo>
                <a:lnTo>
                  <a:pt x="81153" y="2204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8833485" y="3127120"/>
            <a:ext cx="296671" cy="299212"/>
          </a:xfrm>
          <a:custGeom>
            <a:avLst/>
            <a:gdLst>
              <a:gd name="connsiteX0" fmla="*/ 0 w 296671"/>
              <a:gd name="connsiteY0" fmla="*/ 149606 h 299212"/>
              <a:gd name="connsiteX1" fmla="*/ 148335 w 296671"/>
              <a:gd name="connsiteY1" fmla="*/ 0 h 299212"/>
              <a:gd name="connsiteX2" fmla="*/ 296671 w 296671"/>
              <a:gd name="connsiteY2" fmla="*/ 149606 h 299212"/>
              <a:gd name="connsiteX3" fmla="*/ 148335 w 296671"/>
              <a:gd name="connsiteY3" fmla="*/ 299212 h 299212"/>
              <a:gd name="connsiteX4" fmla="*/ 0 w 296671"/>
              <a:gd name="connsiteY4" fmla="*/ 149606 h 299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212">
                <a:moveTo>
                  <a:pt x="0" y="149606"/>
                </a:moveTo>
                <a:cubicBezTo>
                  <a:pt x="0" y="66929"/>
                  <a:pt x="66421" y="0"/>
                  <a:pt x="148335" y="0"/>
                </a:cubicBezTo>
                <a:cubicBezTo>
                  <a:pt x="230251" y="0"/>
                  <a:pt x="296671" y="66929"/>
                  <a:pt x="296671" y="149606"/>
                </a:cubicBezTo>
                <a:cubicBezTo>
                  <a:pt x="296671" y="232282"/>
                  <a:pt x="230251" y="299212"/>
                  <a:pt x="148335" y="299212"/>
                </a:cubicBezTo>
                <a:cubicBezTo>
                  <a:pt x="66421" y="299212"/>
                  <a:pt x="0" y="232282"/>
                  <a:pt x="0" y="14960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8827135" y="3120770"/>
            <a:ext cx="309371" cy="311912"/>
          </a:xfrm>
          <a:custGeom>
            <a:avLst/>
            <a:gdLst>
              <a:gd name="connsiteX0" fmla="*/ 6350 w 309371"/>
              <a:gd name="connsiteY0" fmla="*/ 155956 h 311912"/>
              <a:gd name="connsiteX1" fmla="*/ 154685 w 309371"/>
              <a:gd name="connsiteY1" fmla="*/ 6350 h 311912"/>
              <a:gd name="connsiteX2" fmla="*/ 303021 w 309371"/>
              <a:gd name="connsiteY2" fmla="*/ 155956 h 311912"/>
              <a:gd name="connsiteX3" fmla="*/ 154685 w 309371"/>
              <a:gd name="connsiteY3" fmla="*/ 305562 h 311912"/>
              <a:gd name="connsiteX4" fmla="*/ 6350 w 309371"/>
              <a:gd name="connsiteY4" fmla="*/ 155956 h 311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1912">
                <a:moveTo>
                  <a:pt x="6350" y="155956"/>
                </a:moveTo>
                <a:cubicBezTo>
                  <a:pt x="6350" y="73279"/>
                  <a:pt x="72771" y="6350"/>
                  <a:pt x="154685" y="6350"/>
                </a:cubicBezTo>
                <a:cubicBezTo>
                  <a:pt x="236601" y="6350"/>
                  <a:pt x="303021" y="73279"/>
                  <a:pt x="303021" y="155956"/>
                </a:cubicBezTo>
                <a:cubicBezTo>
                  <a:pt x="303021" y="238632"/>
                  <a:pt x="236601" y="305562"/>
                  <a:pt x="154685" y="305562"/>
                </a:cubicBezTo>
                <a:cubicBezTo>
                  <a:pt x="72771" y="305562"/>
                  <a:pt x="6350" y="238632"/>
                  <a:pt x="6350" y="15595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9041765" y="2923668"/>
            <a:ext cx="94742" cy="231647"/>
          </a:xfrm>
          <a:custGeom>
            <a:avLst/>
            <a:gdLst>
              <a:gd name="connsiteX0" fmla="*/ 88391 w 94742"/>
              <a:gd name="connsiteY0" fmla="*/ 6350 h 231647"/>
              <a:gd name="connsiteX1" fmla="*/ 6350 w 94742"/>
              <a:gd name="connsiteY1" fmla="*/ 225297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742" h="231647">
                <a:moveTo>
                  <a:pt x="88391" y="6350"/>
                </a:moveTo>
                <a:lnTo>
                  <a:pt x="6350" y="2252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9226677" y="3102737"/>
            <a:ext cx="296798" cy="299339"/>
          </a:xfrm>
          <a:custGeom>
            <a:avLst/>
            <a:gdLst>
              <a:gd name="connsiteX0" fmla="*/ 0 w 296798"/>
              <a:gd name="connsiteY0" fmla="*/ 149605 h 299339"/>
              <a:gd name="connsiteX1" fmla="*/ 148335 w 296798"/>
              <a:gd name="connsiteY1" fmla="*/ 0 h 299339"/>
              <a:gd name="connsiteX2" fmla="*/ 296798 w 296798"/>
              <a:gd name="connsiteY2" fmla="*/ 149605 h 299339"/>
              <a:gd name="connsiteX3" fmla="*/ 148335 w 296798"/>
              <a:gd name="connsiteY3" fmla="*/ 299339 h 299339"/>
              <a:gd name="connsiteX4" fmla="*/ 0 w 296798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798" h="299339">
                <a:moveTo>
                  <a:pt x="0" y="149605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251" y="0"/>
                  <a:pt x="296798" y="67055"/>
                  <a:pt x="296798" y="149605"/>
                </a:cubicBezTo>
                <a:cubicBezTo>
                  <a:pt x="296798" y="232283"/>
                  <a:pt x="230251" y="299339"/>
                  <a:pt x="148335" y="299339"/>
                </a:cubicBezTo>
                <a:cubicBezTo>
                  <a:pt x="66420" y="299339"/>
                  <a:pt x="0" y="232283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220327" y="3096387"/>
            <a:ext cx="309498" cy="312039"/>
          </a:xfrm>
          <a:custGeom>
            <a:avLst/>
            <a:gdLst>
              <a:gd name="connsiteX0" fmla="*/ 6350 w 309498"/>
              <a:gd name="connsiteY0" fmla="*/ 155955 h 312039"/>
              <a:gd name="connsiteX1" fmla="*/ 154685 w 309498"/>
              <a:gd name="connsiteY1" fmla="*/ 6350 h 312039"/>
              <a:gd name="connsiteX2" fmla="*/ 303148 w 309498"/>
              <a:gd name="connsiteY2" fmla="*/ 155955 h 312039"/>
              <a:gd name="connsiteX3" fmla="*/ 154685 w 309498"/>
              <a:gd name="connsiteY3" fmla="*/ 305689 h 312039"/>
              <a:gd name="connsiteX4" fmla="*/ 6350 w 309498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498" h="312039">
                <a:moveTo>
                  <a:pt x="6350" y="155955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601" y="6350"/>
                  <a:pt x="303148" y="73405"/>
                  <a:pt x="303148" y="155955"/>
                </a:cubicBezTo>
                <a:cubicBezTo>
                  <a:pt x="303148" y="238633"/>
                  <a:pt x="236601" y="305689"/>
                  <a:pt x="154685" y="305689"/>
                </a:cubicBezTo>
                <a:cubicBezTo>
                  <a:pt x="72770" y="305689"/>
                  <a:pt x="6350" y="238633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208261" y="2896870"/>
            <a:ext cx="111632" cy="236600"/>
          </a:xfrm>
          <a:custGeom>
            <a:avLst/>
            <a:gdLst>
              <a:gd name="connsiteX0" fmla="*/ 6350 w 111632"/>
              <a:gd name="connsiteY0" fmla="*/ 6350 h 236600"/>
              <a:gd name="connsiteX1" fmla="*/ 105282 w 111632"/>
              <a:gd name="connsiteY1" fmla="*/ 230250 h 23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632" h="236600">
                <a:moveTo>
                  <a:pt x="6350" y="6350"/>
                </a:moveTo>
                <a:lnTo>
                  <a:pt x="105282" y="230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8093836" y="4099178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208 w 296544"/>
              <a:gd name="connsiteY1" fmla="*/ 0 h 299466"/>
              <a:gd name="connsiteX2" fmla="*/ 296544 w 296544"/>
              <a:gd name="connsiteY2" fmla="*/ 149733 h 299466"/>
              <a:gd name="connsiteX3" fmla="*/ 148208 w 296544"/>
              <a:gd name="connsiteY3" fmla="*/ 299466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544" y="67055"/>
                  <a:pt x="296544" y="149733"/>
                </a:cubicBezTo>
                <a:cubicBezTo>
                  <a:pt x="296544" y="232410"/>
                  <a:pt x="230123" y="299466"/>
                  <a:pt x="148208" y="299466"/>
                </a:cubicBezTo>
                <a:cubicBezTo>
                  <a:pt x="66294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087486" y="4092828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558 w 309244"/>
              <a:gd name="connsiteY1" fmla="*/ 6350 h 312166"/>
              <a:gd name="connsiteX2" fmla="*/ 302894 w 309244"/>
              <a:gd name="connsiteY2" fmla="*/ 156083 h 312166"/>
              <a:gd name="connsiteX3" fmla="*/ 154558 w 309244"/>
              <a:gd name="connsiteY3" fmla="*/ 305816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894" y="73405"/>
                  <a:pt x="302894" y="156083"/>
                </a:cubicBezTo>
                <a:cubicBezTo>
                  <a:pt x="302894" y="238760"/>
                  <a:pt x="236473" y="305816"/>
                  <a:pt x="154558" y="305816"/>
                </a:cubicBezTo>
                <a:cubicBezTo>
                  <a:pt x="72644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353681" y="4557015"/>
            <a:ext cx="296545" cy="299465"/>
          </a:xfrm>
          <a:custGeom>
            <a:avLst/>
            <a:gdLst>
              <a:gd name="connsiteX0" fmla="*/ 0 w 296545"/>
              <a:gd name="connsiteY0" fmla="*/ 149732 h 299465"/>
              <a:gd name="connsiteX1" fmla="*/ 148335 w 296545"/>
              <a:gd name="connsiteY1" fmla="*/ 0 h 299465"/>
              <a:gd name="connsiteX2" fmla="*/ 296545 w 296545"/>
              <a:gd name="connsiteY2" fmla="*/ 149732 h 299465"/>
              <a:gd name="connsiteX3" fmla="*/ 148335 w 296545"/>
              <a:gd name="connsiteY3" fmla="*/ 299465 h 299465"/>
              <a:gd name="connsiteX4" fmla="*/ 0 w 296545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5">
                <a:moveTo>
                  <a:pt x="0" y="149732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732"/>
                </a:cubicBezTo>
                <a:cubicBezTo>
                  <a:pt x="296545" y="232409"/>
                  <a:pt x="230123" y="299465"/>
                  <a:pt x="148335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347331" y="4550665"/>
            <a:ext cx="309245" cy="312165"/>
          </a:xfrm>
          <a:custGeom>
            <a:avLst/>
            <a:gdLst>
              <a:gd name="connsiteX0" fmla="*/ 6350 w 309245"/>
              <a:gd name="connsiteY0" fmla="*/ 156082 h 312165"/>
              <a:gd name="connsiteX1" fmla="*/ 154685 w 309245"/>
              <a:gd name="connsiteY1" fmla="*/ 6350 h 312165"/>
              <a:gd name="connsiteX2" fmla="*/ 302895 w 309245"/>
              <a:gd name="connsiteY2" fmla="*/ 156082 h 312165"/>
              <a:gd name="connsiteX3" fmla="*/ 154685 w 309245"/>
              <a:gd name="connsiteY3" fmla="*/ 305815 h 312165"/>
              <a:gd name="connsiteX4" fmla="*/ 6350 w 309245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5">
                <a:moveTo>
                  <a:pt x="6350" y="156082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082"/>
                </a:cubicBezTo>
                <a:cubicBezTo>
                  <a:pt x="302895" y="238759"/>
                  <a:pt x="236473" y="305815"/>
                  <a:pt x="154685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855582" y="4569205"/>
            <a:ext cx="296544" cy="299466"/>
          </a:xfrm>
          <a:custGeom>
            <a:avLst/>
            <a:gdLst>
              <a:gd name="connsiteX0" fmla="*/ 0 w 296544"/>
              <a:gd name="connsiteY0" fmla="*/ 149733 h 299466"/>
              <a:gd name="connsiteX1" fmla="*/ 148335 w 296544"/>
              <a:gd name="connsiteY1" fmla="*/ 0 h 299466"/>
              <a:gd name="connsiteX2" fmla="*/ 296545 w 296544"/>
              <a:gd name="connsiteY2" fmla="*/ 149733 h 299466"/>
              <a:gd name="connsiteX3" fmla="*/ 148335 w 296544"/>
              <a:gd name="connsiteY3" fmla="*/ 299465 h 299466"/>
              <a:gd name="connsiteX4" fmla="*/ 0 w 296544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6">
                <a:moveTo>
                  <a:pt x="0" y="149733"/>
                </a:moveTo>
                <a:cubicBezTo>
                  <a:pt x="0" y="67055"/>
                  <a:pt x="66421" y="0"/>
                  <a:pt x="148335" y="0"/>
                </a:cubicBezTo>
                <a:cubicBezTo>
                  <a:pt x="230123" y="0"/>
                  <a:pt x="296545" y="67055"/>
                  <a:pt x="296545" y="149733"/>
                </a:cubicBezTo>
                <a:cubicBezTo>
                  <a:pt x="296545" y="232409"/>
                  <a:pt x="230123" y="299465"/>
                  <a:pt x="148335" y="299465"/>
                </a:cubicBezTo>
                <a:cubicBezTo>
                  <a:pt x="66421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849232" y="4562855"/>
            <a:ext cx="309244" cy="312166"/>
          </a:xfrm>
          <a:custGeom>
            <a:avLst/>
            <a:gdLst>
              <a:gd name="connsiteX0" fmla="*/ 6350 w 309244"/>
              <a:gd name="connsiteY0" fmla="*/ 156083 h 312166"/>
              <a:gd name="connsiteX1" fmla="*/ 154685 w 309244"/>
              <a:gd name="connsiteY1" fmla="*/ 6350 h 312166"/>
              <a:gd name="connsiteX2" fmla="*/ 302895 w 309244"/>
              <a:gd name="connsiteY2" fmla="*/ 156083 h 312166"/>
              <a:gd name="connsiteX3" fmla="*/ 154685 w 309244"/>
              <a:gd name="connsiteY3" fmla="*/ 305815 h 312166"/>
              <a:gd name="connsiteX4" fmla="*/ 6350 w 309244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6">
                <a:moveTo>
                  <a:pt x="6350" y="156083"/>
                </a:moveTo>
                <a:cubicBezTo>
                  <a:pt x="6350" y="73405"/>
                  <a:pt x="72771" y="6350"/>
                  <a:pt x="154685" y="6350"/>
                </a:cubicBezTo>
                <a:cubicBezTo>
                  <a:pt x="236473" y="6350"/>
                  <a:pt x="302895" y="73405"/>
                  <a:pt x="302895" y="156083"/>
                </a:cubicBezTo>
                <a:cubicBezTo>
                  <a:pt x="302895" y="238759"/>
                  <a:pt x="236473" y="305815"/>
                  <a:pt x="154685" y="305815"/>
                </a:cubicBezTo>
                <a:cubicBezTo>
                  <a:pt x="72771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614921" y="4358259"/>
            <a:ext cx="547877" cy="275716"/>
          </a:xfrm>
          <a:custGeom>
            <a:avLst/>
            <a:gdLst>
              <a:gd name="connsiteX0" fmla="*/ 541527 w 547877"/>
              <a:gd name="connsiteY0" fmla="*/ 6350 h 275716"/>
              <a:gd name="connsiteX1" fmla="*/ 6350 w 547877"/>
              <a:gd name="connsiteY1" fmla="*/ 269366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541527" y="6350"/>
                </a:moveTo>
                <a:lnTo>
                  <a:pt x="6350" y="269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982460" y="5014848"/>
            <a:ext cx="296545" cy="299592"/>
          </a:xfrm>
          <a:custGeom>
            <a:avLst/>
            <a:gdLst>
              <a:gd name="connsiteX0" fmla="*/ 0 w 296545"/>
              <a:gd name="connsiteY0" fmla="*/ 149733 h 299592"/>
              <a:gd name="connsiteX1" fmla="*/ 148209 w 296545"/>
              <a:gd name="connsiteY1" fmla="*/ 0 h 299592"/>
              <a:gd name="connsiteX2" fmla="*/ 296545 w 296545"/>
              <a:gd name="connsiteY2" fmla="*/ 149733 h 299592"/>
              <a:gd name="connsiteX3" fmla="*/ 148209 w 296545"/>
              <a:gd name="connsiteY3" fmla="*/ 299592 h 299592"/>
              <a:gd name="connsiteX4" fmla="*/ 0 w 296545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733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536"/>
                  <a:pt x="230124" y="299592"/>
                  <a:pt x="148209" y="299592"/>
                </a:cubicBezTo>
                <a:cubicBezTo>
                  <a:pt x="66294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976110" y="5008498"/>
            <a:ext cx="309245" cy="312292"/>
          </a:xfrm>
          <a:custGeom>
            <a:avLst/>
            <a:gdLst>
              <a:gd name="connsiteX0" fmla="*/ 6350 w 309245"/>
              <a:gd name="connsiteY0" fmla="*/ 156083 h 312292"/>
              <a:gd name="connsiteX1" fmla="*/ 154559 w 309245"/>
              <a:gd name="connsiteY1" fmla="*/ 6350 h 312292"/>
              <a:gd name="connsiteX2" fmla="*/ 302895 w 309245"/>
              <a:gd name="connsiteY2" fmla="*/ 156083 h 312292"/>
              <a:gd name="connsiteX3" fmla="*/ 154559 w 309245"/>
              <a:gd name="connsiteY3" fmla="*/ 305942 h 312292"/>
              <a:gd name="connsiteX4" fmla="*/ 6350 w 309245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083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886"/>
                  <a:pt x="236474" y="305942"/>
                  <a:pt x="154559" y="305942"/>
                </a:cubicBezTo>
                <a:cubicBezTo>
                  <a:pt x="72644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722490" y="4983226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335 w 296545"/>
              <a:gd name="connsiteY1" fmla="*/ 0 h 299466"/>
              <a:gd name="connsiteX2" fmla="*/ 296545 w 296545"/>
              <a:gd name="connsiteY2" fmla="*/ 149733 h 299466"/>
              <a:gd name="connsiteX3" fmla="*/ 148335 w 296545"/>
              <a:gd name="connsiteY3" fmla="*/ 299465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420" y="0"/>
                  <a:pt x="148335" y="0"/>
                </a:cubicBezTo>
                <a:cubicBezTo>
                  <a:pt x="230251" y="0"/>
                  <a:pt x="296545" y="67055"/>
                  <a:pt x="296545" y="149733"/>
                </a:cubicBezTo>
                <a:cubicBezTo>
                  <a:pt x="296545" y="232409"/>
                  <a:pt x="230251" y="299465"/>
                  <a:pt x="148335" y="299465"/>
                </a:cubicBezTo>
                <a:cubicBezTo>
                  <a:pt x="66420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716140" y="4976876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685 w 309245"/>
              <a:gd name="connsiteY1" fmla="*/ 6350 h 312166"/>
              <a:gd name="connsiteX2" fmla="*/ 302895 w 309245"/>
              <a:gd name="connsiteY2" fmla="*/ 156083 h 312166"/>
              <a:gd name="connsiteX3" fmla="*/ 154685 w 309245"/>
              <a:gd name="connsiteY3" fmla="*/ 305815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770" y="6350"/>
                  <a:pt x="154685" y="6350"/>
                </a:cubicBezTo>
                <a:cubicBezTo>
                  <a:pt x="236601" y="6350"/>
                  <a:pt x="302895" y="73405"/>
                  <a:pt x="302895" y="156083"/>
                </a:cubicBezTo>
                <a:cubicBezTo>
                  <a:pt x="302895" y="238759"/>
                  <a:pt x="236601" y="305815"/>
                  <a:pt x="154685" y="305815"/>
                </a:cubicBezTo>
                <a:cubicBezTo>
                  <a:pt x="72770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7595616" y="4820920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2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2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345424" y="4343653"/>
            <a:ext cx="547877" cy="275716"/>
          </a:xfrm>
          <a:custGeom>
            <a:avLst/>
            <a:gdLst>
              <a:gd name="connsiteX0" fmla="*/ 6350 w 547877"/>
              <a:gd name="connsiteY0" fmla="*/ 6350 h 275716"/>
              <a:gd name="connsiteX1" fmla="*/ 541528 w 547877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7877" h="275716">
                <a:moveTo>
                  <a:pt x="6350" y="6350"/>
                </a:moveTo>
                <a:lnTo>
                  <a:pt x="541528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229221" y="4833111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804026" y="5504307"/>
            <a:ext cx="296545" cy="299592"/>
          </a:xfrm>
          <a:custGeom>
            <a:avLst/>
            <a:gdLst>
              <a:gd name="connsiteX0" fmla="*/ 0 w 296545"/>
              <a:gd name="connsiteY0" fmla="*/ 149821 h 299592"/>
              <a:gd name="connsiteX1" fmla="*/ 148209 w 296545"/>
              <a:gd name="connsiteY1" fmla="*/ 0 h 299592"/>
              <a:gd name="connsiteX2" fmla="*/ 296545 w 296545"/>
              <a:gd name="connsiteY2" fmla="*/ 149821 h 299592"/>
              <a:gd name="connsiteX3" fmla="*/ 148209 w 296545"/>
              <a:gd name="connsiteY3" fmla="*/ 299592 h 299592"/>
              <a:gd name="connsiteX4" fmla="*/ 0 w 296545"/>
              <a:gd name="connsiteY4" fmla="*/ 149821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592">
                <a:moveTo>
                  <a:pt x="0" y="149821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3" y="0"/>
                  <a:pt x="296545" y="67055"/>
                  <a:pt x="296545" y="149821"/>
                </a:cubicBezTo>
                <a:cubicBezTo>
                  <a:pt x="296545" y="232536"/>
                  <a:pt x="230123" y="299592"/>
                  <a:pt x="148209" y="299592"/>
                </a:cubicBezTo>
                <a:cubicBezTo>
                  <a:pt x="66421" y="299592"/>
                  <a:pt x="0" y="232536"/>
                  <a:pt x="0" y="1498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797676" y="5497957"/>
            <a:ext cx="309245" cy="312292"/>
          </a:xfrm>
          <a:custGeom>
            <a:avLst/>
            <a:gdLst>
              <a:gd name="connsiteX0" fmla="*/ 6350 w 309245"/>
              <a:gd name="connsiteY0" fmla="*/ 156171 h 312292"/>
              <a:gd name="connsiteX1" fmla="*/ 154559 w 309245"/>
              <a:gd name="connsiteY1" fmla="*/ 6350 h 312292"/>
              <a:gd name="connsiteX2" fmla="*/ 302895 w 309245"/>
              <a:gd name="connsiteY2" fmla="*/ 156171 h 312292"/>
              <a:gd name="connsiteX3" fmla="*/ 154559 w 309245"/>
              <a:gd name="connsiteY3" fmla="*/ 305942 h 312292"/>
              <a:gd name="connsiteX4" fmla="*/ 6350 w 309245"/>
              <a:gd name="connsiteY4" fmla="*/ 156171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292">
                <a:moveTo>
                  <a:pt x="6350" y="156171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3" y="6350"/>
                  <a:pt x="302895" y="73405"/>
                  <a:pt x="302895" y="156171"/>
                </a:cubicBezTo>
                <a:cubicBezTo>
                  <a:pt x="302895" y="238886"/>
                  <a:pt x="236473" y="305942"/>
                  <a:pt x="154559" y="305942"/>
                </a:cubicBezTo>
                <a:cubicBezTo>
                  <a:pt x="72771" y="305942"/>
                  <a:pt x="6350" y="238886"/>
                  <a:pt x="6350" y="15617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936358" y="5492116"/>
            <a:ext cx="296545" cy="299605"/>
          </a:xfrm>
          <a:custGeom>
            <a:avLst/>
            <a:gdLst>
              <a:gd name="connsiteX0" fmla="*/ 0 w 296545"/>
              <a:gd name="connsiteY0" fmla="*/ 149834 h 299605"/>
              <a:gd name="connsiteX1" fmla="*/ 148209 w 296545"/>
              <a:gd name="connsiteY1" fmla="*/ 0 h 299605"/>
              <a:gd name="connsiteX2" fmla="*/ 296545 w 296545"/>
              <a:gd name="connsiteY2" fmla="*/ 149834 h 299605"/>
              <a:gd name="connsiteX3" fmla="*/ 148209 w 296545"/>
              <a:gd name="connsiteY3" fmla="*/ 299605 h 299605"/>
              <a:gd name="connsiteX4" fmla="*/ 0 w 296545"/>
              <a:gd name="connsiteY4" fmla="*/ 149834 h 299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605">
                <a:moveTo>
                  <a:pt x="0" y="149834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4" y="0"/>
                  <a:pt x="296545" y="67055"/>
                  <a:pt x="296545" y="149834"/>
                </a:cubicBezTo>
                <a:cubicBezTo>
                  <a:pt x="296545" y="232549"/>
                  <a:pt x="230124" y="299605"/>
                  <a:pt x="148209" y="299605"/>
                </a:cubicBezTo>
                <a:cubicBezTo>
                  <a:pt x="66421" y="299605"/>
                  <a:pt x="0" y="232549"/>
                  <a:pt x="0" y="14983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930008" y="5485766"/>
            <a:ext cx="309245" cy="312305"/>
          </a:xfrm>
          <a:custGeom>
            <a:avLst/>
            <a:gdLst>
              <a:gd name="connsiteX0" fmla="*/ 6350 w 309245"/>
              <a:gd name="connsiteY0" fmla="*/ 156184 h 312305"/>
              <a:gd name="connsiteX1" fmla="*/ 154559 w 309245"/>
              <a:gd name="connsiteY1" fmla="*/ 6350 h 312305"/>
              <a:gd name="connsiteX2" fmla="*/ 302895 w 309245"/>
              <a:gd name="connsiteY2" fmla="*/ 156184 h 312305"/>
              <a:gd name="connsiteX3" fmla="*/ 154559 w 309245"/>
              <a:gd name="connsiteY3" fmla="*/ 305955 h 312305"/>
              <a:gd name="connsiteX4" fmla="*/ 6350 w 309245"/>
              <a:gd name="connsiteY4" fmla="*/ 156184 h 312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305">
                <a:moveTo>
                  <a:pt x="6350" y="156184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4" y="6350"/>
                  <a:pt x="302895" y="73405"/>
                  <a:pt x="302895" y="156184"/>
                </a:cubicBezTo>
                <a:cubicBezTo>
                  <a:pt x="302895" y="238899"/>
                  <a:pt x="236474" y="305955"/>
                  <a:pt x="154559" y="305955"/>
                </a:cubicBezTo>
                <a:cubicBezTo>
                  <a:pt x="72771" y="305955"/>
                  <a:pt x="6350" y="238899"/>
                  <a:pt x="6350" y="15618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942071" y="5281296"/>
            <a:ext cx="87376" cy="226949"/>
          </a:xfrm>
          <a:custGeom>
            <a:avLst/>
            <a:gdLst>
              <a:gd name="connsiteX0" fmla="*/ 6350 w 87376"/>
              <a:gd name="connsiteY0" fmla="*/ 6350 h 226949"/>
              <a:gd name="connsiteX1" fmla="*/ 81026 w 87376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376" h="226949">
                <a:moveTo>
                  <a:pt x="6350" y="6350"/>
                </a:moveTo>
                <a:lnTo>
                  <a:pt x="81026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988176" y="5281296"/>
            <a:ext cx="89789" cy="251333"/>
          </a:xfrm>
          <a:custGeom>
            <a:avLst/>
            <a:gdLst>
              <a:gd name="connsiteX0" fmla="*/ 83439 w 89789"/>
              <a:gd name="connsiteY0" fmla="*/ 6350 h 251333"/>
              <a:gd name="connsiteX1" fmla="*/ 6350 w 89789"/>
              <a:gd name="connsiteY1" fmla="*/ 244983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789" h="251333">
                <a:moveTo>
                  <a:pt x="83439" y="6350"/>
                </a:moveTo>
                <a:lnTo>
                  <a:pt x="6350" y="2449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539355" y="5480051"/>
            <a:ext cx="296545" cy="299491"/>
          </a:xfrm>
          <a:custGeom>
            <a:avLst/>
            <a:gdLst>
              <a:gd name="connsiteX0" fmla="*/ 0 w 296545"/>
              <a:gd name="connsiteY0" fmla="*/ 149720 h 299491"/>
              <a:gd name="connsiteX1" fmla="*/ 148209 w 296545"/>
              <a:gd name="connsiteY1" fmla="*/ 0 h 299491"/>
              <a:gd name="connsiteX2" fmla="*/ 296545 w 296545"/>
              <a:gd name="connsiteY2" fmla="*/ 149720 h 299491"/>
              <a:gd name="connsiteX3" fmla="*/ 148209 w 296545"/>
              <a:gd name="connsiteY3" fmla="*/ 299491 h 299491"/>
              <a:gd name="connsiteX4" fmla="*/ 0 w 296545"/>
              <a:gd name="connsiteY4" fmla="*/ 149720 h 299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91">
                <a:moveTo>
                  <a:pt x="0" y="149720"/>
                </a:moveTo>
                <a:cubicBezTo>
                  <a:pt x="0" y="67055"/>
                  <a:pt x="66294" y="0"/>
                  <a:pt x="148209" y="0"/>
                </a:cubicBezTo>
                <a:cubicBezTo>
                  <a:pt x="230123" y="0"/>
                  <a:pt x="296545" y="67055"/>
                  <a:pt x="296545" y="149720"/>
                </a:cubicBezTo>
                <a:cubicBezTo>
                  <a:pt x="296545" y="232435"/>
                  <a:pt x="230123" y="299491"/>
                  <a:pt x="148209" y="299491"/>
                </a:cubicBezTo>
                <a:cubicBezTo>
                  <a:pt x="66294" y="299491"/>
                  <a:pt x="0" y="232435"/>
                  <a:pt x="0" y="149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533005" y="5473701"/>
            <a:ext cx="309245" cy="312191"/>
          </a:xfrm>
          <a:custGeom>
            <a:avLst/>
            <a:gdLst>
              <a:gd name="connsiteX0" fmla="*/ 6350 w 309245"/>
              <a:gd name="connsiteY0" fmla="*/ 156070 h 312191"/>
              <a:gd name="connsiteX1" fmla="*/ 154559 w 309245"/>
              <a:gd name="connsiteY1" fmla="*/ 6350 h 312191"/>
              <a:gd name="connsiteX2" fmla="*/ 302895 w 309245"/>
              <a:gd name="connsiteY2" fmla="*/ 156070 h 312191"/>
              <a:gd name="connsiteX3" fmla="*/ 154559 w 309245"/>
              <a:gd name="connsiteY3" fmla="*/ 305841 h 312191"/>
              <a:gd name="connsiteX4" fmla="*/ 6350 w 309245"/>
              <a:gd name="connsiteY4" fmla="*/ 156070 h 3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91">
                <a:moveTo>
                  <a:pt x="6350" y="156070"/>
                </a:moveTo>
                <a:cubicBezTo>
                  <a:pt x="6350" y="73405"/>
                  <a:pt x="72644" y="6350"/>
                  <a:pt x="154559" y="6350"/>
                </a:cubicBezTo>
                <a:cubicBezTo>
                  <a:pt x="236473" y="6350"/>
                  <a:pt x="302895" y="73405"/>
                  <a:pt x="302895" y="156070"/>
                </a:cubicBezTo>
                <a:cubicBezTo>
                  <a:pt x="302895" y="238785"/>
                  <a:pt x="236473" y="305841"/>
                  <a:pt x="154559" y="305841"/>
                </a:cubicBezTo>
                <a:cubicBezTo>
                  <a:pt x="72644" y="305841"/>
                  <a:pt x="6350" y="238785"/>
                  <a:pt x="6350" y="156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747508" y="5276341"/>
            <a:ext cx="94742" cy="231902"/>
          </a:xfrm>
          <a:custGeom>
            <a:avLst/>
            <a:gdLst>
              <a:gd name="connsiteX0" fmla="*/ 88391 w 94742"/>
              <a:gd name="connsiteY0" fmla="*/ 6350 h 231902"/>
              <a:gd name="connsiteX1" fmla="*/ 6350 w 94742"/>
              <a:gd name="connsiteY1" fmla="*/ 225552 h 231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742" h="231902">
                <a:moveTo>
                  <a:pt x="88391" y="6350"/>
                </a:moveTo>
                <a:lnTo>
                  <a:pt x="6350" y="225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8486775" y="5002657"/>
            <a:ext cx="296544" cy="299592"/>
          </a:xfrm>
          <a:custGeom>
            <a:avLst/>
            <a:gdLst>
              <a:gd name="connsiteX0" fmla="*/ 0 w 296544"/>
              <a:gd name="connsiteY0" fmla="*/ 149733 h 299592"/>
              <a:gd name="connsiteX1" fmla="*/ 148208 w 296544"/>
              <a:gd name="connsiteY1" fmla="*/ 0 h 299592"/>
              <a:gd name="connsiteX2" fmla="*/ 296544 w 296544"/>
              <a:gd name="connsiteY2" fmla="*/ 149733 h 299592"/>
              <a:gd name="connsiteX3" fmla="*/ 148208 w 296544"/>
              <a:gd name="connsiteY3" fmla="*/ 299592 h 299592"/>
              <a:gd name="connsiteX4" fmla="*/ 0 w 296544"/>
              <a:gd name="connsiteY4" fmla="*/ 149733 h 299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592">
                <a:moveTo>
                  <a:pt x="0" y="149733"/>
                </a:moveTo>
                <a:cubicBezTo>
                  <a:pt x="0" y="67055"/>
                  <a:pt x="66420" y="0"/>
                  <a:pt x="148208" y="0"/>
                </a:cubicBezTo>
                <a:cubicBezTo>
                  <a:pt x="230123" y="0"/>
                  <a:pt x="296544" y="67055"/>
                  <a:pt x="296544" y="149733"/>
                </a:cubicBezTo>
                <a:cubicBezTo>
                  <a:pt x="296544" y="232536"/>
                  <a:pt x="230123" y="299592"/>
                  <a:pt x="148208" y="299592"/>
                </a:cubicBezTo>
                <a:cubicBezTo>
                  <a:pt x="66420" y="299592"/>
                  <a:pt x="0" y="232536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480425" y="4996307"/>
            <a:ext cx="309244" cy="312292"/>
          </a:xfrm>
          <a:custGeom>
            <a:avLst/>
            <a:gdLst>
              <a:gd name="connsiteX0" fmla="*/ 6350 w 309244"/>
              <a:gd name="connsiteY0" fmla="*/ 156083 h 312292"/>
              <a:gd name="connsiteX1" fmla="*/ 154558 w 309244"/>
              <a:gd name="connsiteY1" fmla="*/ 6350 h 312292"/>
              <a:gd name="connsiteX2" fmla="*/ 302894 w 309244"/>
              <a:gd name="connsiteY2" fmla="*/ 156083 h 312292"/>
              <a:gd name="connsiteX3" fmla="*/ 154558 w 309244"/>
              <a:gd name="connsiteY3" fmla="*/ 305942 h 312292"/>
              <a:gd name="connsiteX4" fmla="*/ 6350 w 309244"/>
              <a:gd name="connsiteY4" fmla="*/ 156083 h 312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292">
                <a:moveTo>
                  <a:pt x="6350" y="156083"/>
                </a:moveTo>
                <a:cubicBezTo>
                  <a:pt x="6350" y="73405"/>
                  <a:pt x="72770" y="6350"/>
                  <a:pt x="154558" y="6350"/>
                </a:cubicBezTo>
                <a:cubicBezTo>
                  <a:pt x="236473" y="6350"/>
                  <a:pt x="302894" y="73405"/>
                  <a:pt x="302894" y="156083"/>
                </a:cubicBezTo>
                <a:cubicBezTo>
                  <a:pt x="302894" y="238886"/>
                  <a:pt x="236473" y="305942"/>
                  <a:pt x="154558" y="305942"/>
                </a:cubicBezTo>
                <a:cubicBezTo>
                  <a:pt x="72770" y="305942"/>
                  <a:pt x="6350" y="238886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9226931" y="4971035"/>
            <a:ext cx="296544" cy="299465"/>
          </a:xfrm>
          <a:custGeom>
            <a:avLst/>
            <a:gdLst>
              <a:gd name="connsiteX0" fmla="*/ 0 w 296544"/>
              <a:gd name="connsiteY0" fmla="*/ 149732 h 299465"/>
              <a:gd name="connsiteX1" fmla="*/ 148208 w 296544"/>
              <a:gd name="connsiteY1" fmla="*/ 0 h 299465"/>
              <a:gd name="connsiteX2" fmla="*/ 296544 w 296544"/>
              <a:gd name="connsiteY2" fmla="*/ 149732 h 299465"/>
              <a:gd name="connsiteX3" fmla="*/ 148208 w 296544"/>
              <a:gd name="connsiteY3" fmla="*/ 299465 h 299465"/>
              <a:gd name="connsiteX4" fmla="*/ 0 w 296544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465">
                <a:moveTo>
                  <a:pt x="0" y="149732"/>
                </a:moveTo>
                <a:cubicBezTo>
                  <a:pt x="0" y="67055"/>
                  <a:pt x="66293" y="0"/>
                  <a:pt x="148208" y="0"/>
                </a:cubicBezTo>
                <a:cubicBezTo>
                  <a:pt x="230123" y="0"/>
                  <a:pt x="296544" y="67055"/>
                  <a:pt x="296544" y="149732"/>
                </a:cubicBezTo>
                <a:cubicBezTo>
                  <a:pt x="296544" y="232409"/>
                  <a:pt x="230123" y="299465"/>
                  <a:pt x="148208" y="299465"/>
                </a:cubicBezTo>
                <a:cubicBezTo>
                  <a:pt x="66293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9220581" y="4964685"/>
            <a:ext cx="309244" cy="312165"/>
          </a:xfrm>
          <a:custGeom>
            <a:avLst/>
            <a:gdLst>
              <a:gd name="connsiteX0" fmla="*/ 6350 w 309244"/>
              <a:gd name="connsiteY0" fmla="*/ 156082 h 312165"/>
              <a:gd name="connsiteX1" fmla="*/ 154558 w 309244"/>
              <a:gd name="connsiteY1" fmla="*/ 6350 h 312165"/>
              <a:gd name="connsiteX2" fmla="*/ 302894 w 309244"/>
              <a:gd name="connsiteY2" fmla="*/ 156082 h 312165"/>
              <a:gd name="connsiteX3" fmla="*/ 154558 w 309244"/>
              <a:gd name="connsiteY3" fmla="*/ 305815 h 312165"/>
              <a:gd name="connsiteX4" fmla="*/ 6350 w 309244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165">
                <a:moveTo>
                  <a:pt x="6350" y="156082"/>
                </a:moveTo>
                <a:cubicBezTo>
                  <a:pt x="6350" y="73405"/>
                  <a:pt x="72643" y="6350"/>
                  <a:pt x="154558" y="6350"/>
                </a:cubicBezTo>
                <a:cubicBezTo>
                  <a:pt x="236473" y="6350"/>
                  <a:pt x="302894" y="73405"/>
                  <a:pt x="302894" y="156082"/>
                </a:cubicBezTo>
                <a:cubicBezTo>
                  <a:pt x="302894" y="238759"/>
                  <a:pt x="236473" y="305815"/>
                  <a:pt x="154558" y="305815"/>
                </a:cubicBezTo>
                <a:cubicBezTo>
                  <a:pt x="72643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099932" y="4808729"/>
            <a:ext cx="188721" cy="193039"/>
          </a:xfrm>
          <a:custGeom>
            <a:avLst/>
            <a:gdLst>
              <a:gd name="connsiteX0" fmla="*/ 6350 w 188721"/>
              <a:gd name="connsiteY0" fmla="*/ 6350 h 193039"/>
              <a:gd name="connsiteX1" fmla="*/ 182371 w 188721"/>
              <a:gd name="connsiteY1" fmla="*/ 186689 h 193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3039">
                <a:moveTo>
                  <a:pt x="6350" y="6350"/>
                </a:moveTo>
                <a:lnTo>
                  <a:pt x="182371" y="1866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733535" y="4820920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627872" y="5493004"/>
            <a:ext cx="392429" cy="321805"/>
          </a:xfrm>
          <a:custGeom>
            <a:avLst/>
            <a:gdLst>
              <a:gd name="connsiteX0" fmla="*/ 0 w 392429"/>
              <a:gd name="connsiteY0" fmla="*/ 86741 h 321805"/>
              <a:gd name="connsiteX1" fmla="*/ 61721 w 392429"/>
              <a:gd name="connsiteY1" fmla="*/ 0 h 321805"/>
              <a:gd name="connsiteX2" fmla="*/ 196215 w 392429"/>
              <a:gd name="connsiteY2" fmla="*/ 95605 h 321805"/>
              <a:gd name="connsiteX3" fmla="*/ 330834 w 392429"/>
              <a:gd name="connsiteY3" fmla="*/ 0 h 321805"/>
              <a:gd name="connsiteX4" fmla="*/ 392430 w 392429"/>
              <a:gd name="connsiteY4" fmla="*/ 86741 h 321805"/>
              <a:gd name="connsiteX5" fmla="*/ 288035 w 392429"/>
              <a:gd name="connsiteY5" fmla="*/ 160883 h 321805"/>
              <a:gd name="connsiteX6" fmla="*/ 392430 w 392429"/>
              <a:gd name="connsiteY6" fmla="*/ 235064 h 321805"/>
              <a:gd name="connsiteX7" fmla="*/ 330834 w 392429"/>
              <a:gd name="connsiteY7" fmla="*/ 321805 h 321805"/>
              <a:gd name="connsiteX8" fmla="*/ 196215 w 392429"/>
              <a:gd name="connsiteY8" fmla="*/ 226148 h 321805"/>
              <a:gd name="connsiteX9" fmla="*/ 61721 w 392429"/>
              <a:gd name="connsiteY9" fmla="*/ 321805 h 321805"/>
              <a:gd name="connsiteX10" fmla="*/ 0 w 392429"/>
              <a:gd name="connsiteY10" fmla="*/ 235064 h 321805"/>
              <a:gd name="connsiteX11" fmla="*/ 104394 w 392429"/>
              <a:gd name="connsiteY11" fmla="*/ 160883 h 321805"/>
              <a:gd name="connsiteX12" fmla="*/ 0 w 392429"/>
              <a:gd name="connsiteY12" fmla="*/ 86741 h 321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92429" h="321805">
                <a:moveTo>
                  <a:pt x="0" y="86741"/>
                </a:moveTo>
                <a:lnTo>
                  <a:pt x="61721" y="0"/>
                </a:lnTo>
                <a:lnTo>
                  <a:pt x="196215" y="95605"/>
                </a:lnTo>
                <a:lnTo>
                  <a:pt x="330834" y="0"/>
                </a:lnTo>
                <a:lnTo>
                  <a:pt x="392430" y="86741"/>
                </a:lnTo>
                <a:lnTo>
                  <a:pt x="288035" y="160883"/>
                </a:lnTo>
                <a:lnTo>
                  <a:pt x="392430" y="235064"/>
                </a:lnTo>
                <a:lnTo>
                  <a:pt x="330834" y="321805"/>
                </a:lnTo>
                <a:lnTo>
                  <a:pt x="196215" y="226148"/>
                </a:lnTo>
                <a:lnTo>
                  <a:pt x="61721" y="321805"/>
                </a:lnTo>
                <a:lnTo>
                  <a:pt x="0" y="235064"/>
                </a:lnTo>
                <a:lnTo>
                  <a:pt x="104394" y="160883"/>
                </a:lnTo>
                <a:lnTo>
                  <a:pt x="0" y="8674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615172" y="5480304"/>
            <a:ext cx="417829" cy="347205"/>
          </a:xfrm>
          <a:custGeom>
            <a:avLst/>
            <a:gdLst>
              <a:gd name="connsiteX0" fmla="*/ 12700 w 417829"/>
              <a:gd name="connsiteY0" fmla="*/ 99441 h 347205"/>
              <a:gd name="connsiteX1" fmla="*/ 74421 w 417829"/>
              <a:gd name="connsiteY1" fmla="*/ 12700 h 347205"/>
              <a:gd name="connsiteX2" fmla="*/ 208915 w 417829"/>
              <a:gd name="connsiteY2" fmla="*/ 108305 h 347205"/>
              <a:gd name="connsiteX3" fmla="*/ 343534 w 417829"/>
              <a:gd name="connsiteY3" fmla="*/ 12700 h 347205"/>
              <a:gd name="connsiteX4" fmla="*/ 405130 w 417829"/>
              <a:gd name="connsiteY4" fmla="*/ 99441 h 347205"/>
              <a:gd name="connsiteX5" fmla="*/ 300735 w 417829"/>
              <a:gd name="connsiteY5" fmla="*/ 173583 h 347205"/>
              <a:gd name="connsiteX6" fmla="*/ 405130 w 417829"/>
              <a:gd name="connsiteY6" fmla="*/ 247764 h 347205"/>
              <a:gd name="connsiteX7" fmla="*/ 343534 w 417829"/>
              <a:gd name="connsiteY7" fmla="*/ 334505 h 347205"/>
              <a:gd name="connsiteX8" fmla="*/ 208915 w 417829"/>
              <a:gd name="connsiteY8" fmla="*/ 238848 h 347205"/>
              <a:gd name="connsiteX9" fmla="*/ 74421 w 417829"/>
              <a:gd name="connsiteY9" fmla="*/ 334505 h 347205"/>
              <a:gd name="connsiteX10" fmla="*/ 12700 w 417829"/>
              <a:gd name="connsiteY10" fmla="*/ 247764 h 347205"/>
              <a:gd name="connsiteX11" fmla="*/ 117094 w 417829"/>
              <a:gd name="connsiteY11" fmla="*/ 173583 h 347205"/>
              <a:gd name="connsiteX12" fmla="*/ 12700 w 417829"/>
              <a:gd name="connsiteY12" fmla="*/ 99441 h 347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17829" h="347205">
                <a:moveTo>
                  <a:pt x="12700" y="99441"/>
                </a:moveTo>
                <a:lnTo>
                  <a:pt x="74421" y="12700"/>
                </a:lnTo>
                <a:lnTo>
                  <a:pt x="208915" y="108305"/>
                </a:lnTo>
                <a:lnTo>
                  <a:pt x="343534" y="12700"/>
                </a:lnTo>
                <a:lnTo>
                  <a:pt x="405130" y="99441"/>
                </a:lnTo>
                <a:lnTo>
                  <a:pt x="300735" y="173583"/>
                </a:lnTo>
                <a:lnTo>
                  <a:pt x="405130" y="247764"/>
                </a:lnTo>
                <a:lnTo>
                  <a:pt x="343534" y="334505"/>
                </a:lnTo>
                <a:lnTo>
                  <a:pt x="208915" y="238848"/>
                </a:lnTo>
                <a:lnTo>
                  <a:pt x="74421" y="334505"/>
                </a:lnTo>
                <a:lnTo>
                  <a:pt x="12700" y="247764"/>
                </a:lnTo>
                <a:lnTo>
                  <a:pt x="117094" y="173583"/>
                </a:lnTo>
                <a:lnTo>
                  <a:pt x="12700" y="9944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30401" y="533401"/>
            <a:ext cx="196688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特殊二叉树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3657600" y="20066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302000" y="25019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946400" y="30099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8699500" y="2044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9105900" y="24638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8382000" y="2489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7594600" y="24765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6883400" y="2489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7112001" y="2971801"/>
            <a:ext cx="44884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6616700" y="2997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7340600" y="20574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6057901" y="952500"/>
            <a:ext cx="394736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完美二叉树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(Perfect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Tree)</a:t>
            </a:r>
          </a:p>
          <a:p>
            <a:pPr>
              <a:lnSpc>
                <a:spcPts val="22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满二叉树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(Full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Tree）</a:t>
            </a:r>
          </a:p>
          <a:p>
            <a:pPr>
              <a:lnSpc>
                <a:spcPts val="19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393700" algn="l"/>
                <a:tab pos="19050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7213600" y="22860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8724900" y="2298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6845300" y="2743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7594600" y="27178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6667500" y="32385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7086600" y="3225801"/>
            <a:ext cx="7053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7416800" y="32131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8356600" y="2730501"/>
            <a:ext cx="11060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9080500" y="27051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2209801" y="3746500"/>
            <a:ext cx="398987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(Complete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Tree)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个结点的二叉树，对树中结点按</a:t>
            </a:r>
          </a:p>
        </p:txBody>
      </p:sp>
      <p:sp>
        <p:nvSpPr>
          <p:cNvPr id="1079" name="TextBox 1"/>
          <p:cNvSpPr txBox="1"/>
          <p:nvPr/>
        </p:nvSpPr>
        <p:spPr>
          <a:xfrm>
            <a:off x="2209800" y="4686300"/>
            <a:ext cx="4103688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从上至下、从左到右顺序进行编号，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）结点与满二叉树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中编号为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结点在二叉树中位置相同</a:t>
            </a:r>
          </a:p>
        </p:txBody>
      </p:sp>
      <p:sp>
        <p:nvSpPr>
          <p:cNvPr id="1080" name="TextBox 1"/>
          <p:cNvSpPr txBox="1"/>
          <p:nvPr/>
        </p:nvSpPr>
        <p:spPr>
          <a:xfrm>
            <a:off x="7835901" y="2971801"/>
            <a:ext cx="39401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11 12</a:t>
            </a:r>
          </a:p>
        </p:txBody>
      </p:sp>
      <p:sp>
        <p:nvSpPr>
          <p:cNvPr id="1081" name="TextBox 1"/>
          <p:cNvSpPr txBox="1"/>
          <p:nvPr/>
        </p:nvSpPr>
        <p:spPr>
          <a:xfrm>
            <a:off x="7823200" y="32004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082" name="TextBox 1"/>
          <p:cNvSpPr txBox="1"/>
          <p:nvPr/>
        </p:nvSpPr>
        <p:spPr>
          <a:xfrm>
            <a:off x="8204200" y="3238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83" name="TextBox 1"/>
          <p:cNvSpPr txBox="1"/>
          <p:nvPr/>
        </p:nvSpPr>
        <p:spPr>
          <a:xfrm>
            <a:off x="9321800" y="29337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084" name="TextBox 1"/>
          <p:cNvSpPr txBox="1"/>
          <p:nvPr/>
        </p:nvSpPr>
        <p:spPr>
          <a:xfrm>
            <a:off x="8572501" y="2946401"/>
            <a:ext cx="40395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13 14</a:t>
            </a:r>
          </a:p>
        </p:txBody>
      </p:sp>
      <p:sp>
        <p:nvSpPr>
          <p:cNvPr id="1085" name="TextBox 1"/>
          <p:cNvSpPr txBox="1"/>
          <p:nvPr/>
        </p:nvSpPr>
        <p:spPr>
          <a:xfrm>
            <a:off x="8559800" y="3225801"/>
            <a:ext cx="16991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86" name="TextBox 1"/>
          <p:cNvSpPr txBox="1"/>
          <p:nvPr/>
        </p:nvSpPr>
        <p:spPr>
          <a:xfrm>
            <a:off x="8915400" y="32131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87" name="TextBox 1"/>
          <p:cNvSpPr txBox="1"/>
          <p:nvPr/>
        </p:nvSpPr>
        <p:spPr>
          <a:xfrm>
            <a:off x="9309100" y="31877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88" name="TextBox 1"/>
          <p:cNvSpPr txBox="1"/>
          <p:nvPr/>
        </p:nvSpPr>
        <p:spPr>
          <a:xfrm>
            <a:off x="2133600" y="1041400"/>
            <a:ext cx="358489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9050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斜二叉树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(Skewed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Tree)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89" name="TextBox 1"/>
          <p:cNvSpPr txBox="1"/>
          <p:nvPr/>
        </p:nvSpPr>
        <p:spPr>
          <a:xfrm>
            <a:off x="8928100" y="43942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90" name="TextBox 1"/>
          <p:cNvSpPr txBox="1"/>
          <p:nvPr/>
        </p:nvSpPr>
        <p:spPr>
          <a:xfrm>
            <a:off x="8039100" y="53213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91" name="TextBox 1"/>
          <p:cNvSpPr txBox="1"/>
          <p:nvPr/>
        </p:nvSpPr>
        <p:spPr>
          <a:xfrm>
            <a:off x="7581900" y="5346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92" name="TextBox 1"/>
          <p:cNvSpPr txBox="1"/>
          <p:nvPr/>
        </p:nvSpPr>
        <p:spPr>
          <a:xfrm>
            <a:off x="6832600" y="53594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7569200" y="4406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8178800" y="3937001"/>
            <a:ext cx="166712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7442200" y="4635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8940800" y="4648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7073900" y="4851401"/>
            <a:ext cx="12984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7810500" y="4838701"/>
            <a:ext cx="120226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6896100" y="55880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8013700" y="55753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7645400" y="55626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8585200" y="4851401"/>
            <a:ext cx="11060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9309100" y="4826001"/>
            <a:ext cx="139462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02996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27806" y="3200400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208 w 296545"/>
              <a:gd name="connsiteY1" fmla="*/ 0 h 299466"/>
              <a:gd name="connsiteX2" fmla="*/ 296545 w 296545"/>
              <a:gd name="connsiteY2" fmla="*/ 149733 h 299466"/>
              <a:gd name="connsiteX3" fmla="*/ 148208 w 296545"/>
              <a:gd name="connsiteY3" fmla="*/ 299465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294" y="0"/>
                  <a:pt x="148208" y="0"/>
                </a:cubicBezTo>
                <a:cubicBezTo>
                  <a:pt x="230123" y="0"/>
                  <a:pt x="296545" y="67055"/>
                  <a:pt x="296545" y="149733"/>
                </a:cubicBezTo>
                <a:cubicBezTo>
                  <a:pt x="296545" y="232409"/>
                  <a:pt x="230123" y="299465"/>
                  <a:pt x="148208" y="299465"/>
                </a:cubicBezTo>
                <a:cubicBezTo>
                  <a:pt x="66294" y="299465"/>
                  <a:pt x="0" y="232409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21456" y="3194050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558 w 309245"/>
              <a:gd name="connsiteY1" fmla="*/ 6350 h 312166"/>
              <a:gd name="connsiteX2" fmla="*/ 302895 w 309245"/>
              <a:gd name="connsiteY2" fmla="*/ 156083 h 312166"/>
              <a:gd name="connsiteX3" fmla="*/ 154558 w 309245"/>
              <a:gd name="connsiteY3" fmla="*/ 305815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644" y="6350"/>
                  <a:pt x="154558" y="6350"/>
                </a:cubicBezTo>
                <a:cubicBezTo>
                  <a:pt x="236473" y="6350"/>
                  <a:pt x="302895" y="73405"/>
                  <a:pt x="302895" y="156083"/>
                </a:cubicBezTo>
                <a:cubicBezTo>
                  <a:pt x="302895" y="238759"/>
                  <a:pt x="236473" y="305815"/>
                  <a:pt x="154558" y="305815"/>
                </a:cubicBezTo>
                <a:cubicBezTo>
                  <a:pt x="72644" y="305815"/>
                  <a:pt x="6350" y="238759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87511" y="3658108"/>
            <a:ext cx="296557" cy="299338"/>
          </a:xfrm>
          <a:custGeom>
            <a:avLst/>
            <a:gdLst>
              <a:gd name="connsiteX0" fmla="*/ 0 w 296557"/>
              <a:gd name="connsiteY0" fmla="*/ 149732 h 299338"/>
              <a:gd name="connsiteX1" fmla="*/ 148348 w 296557"/>
              <a:gd name="connsiteY1" fmla="*/ 0 h 299338"/>
              <a:gd name="connsiteX2" fmla="*/ 296557 w 296557"/>
              <a:gd name="connsiteY2" fmla="*/ 149732 h 299338"/>
              <a:gd name="connsiteX3" fmla="*/ 148348 w 296557"/>
              <a:gd name="connsiteY3" fmla="*/ 299338 h 299338"/>
              <a:gd name="connsiteX4" fmla="*/ 0 w 296557"/>
              <a:gd name="connsiteY4" fmla="*/ 149732 h 299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57" h="299338">
                <a:moveTo>
                  <a:pt x="0" y="149732"/>
                </a:moveTo>
                <a:cubicBezTo>
                  <a:pt x="0" y="66928"/>
                  <a:pt x="66433" y="0"/>
                  <a:pt x="148348" y="0"/>
                </a:cubicBezTo>
                <a:cubicBezTo>
                  <a:pt x="230136" y="0"/>
                  <a:pt x="296557" y="66928"/>
                  <a:pt x="296557" y="149732"/>
                </a:cubicBezTo>
                <a:cubicBezTo>
                  <a:pt x="296557" y="232409"/>
                  <a:pt x="230136" y="299338"/>
                  <a:pt x="148348" y="299338"/>
                </a:cubicBezTo>
                <a:cubicBezTo>
                  <a:pt x="66433" y="299338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1161" y="3651758"/>
            <a:ext cx="309257" cy="312038"/>
          </a:xfrm>
          <a:custGeom>
            <a:avLst/>
            <a:gdLst>
              <a:gd name="connsiteX0" fmla="*/ 6350 w 309257"/>
              <a:gd name="connsiteY0" fmla="*/ 156082 h 312038"/>
              <a:gd name="connsiteX1" fmla="*/ 154698 w 309257"/>
              <a:gd name="connsiteY1" fmla="*/ 6350 h 312038"/>
              <a:gd name="connsiteX2" fmla="*/ 302907 w 309257"/>
              <a:gd name="connsiteY2" fmla="*/ 156082 h 312038"/>
              <a:gd name="connsiteX3" fmla="*/ 154698 w 309257"/>
              <a:gd name="connsiteY3" fmla="*/ 305688 h 312038"/>
              <a:gd name="connsiteX4" fmla="*/ 6350 w 309257"/>
              <a:gd name="connsiteY4" fmla="*/ 156082 h 312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57" h="312038">
                <a:moveTo>
                  <a:pt x="6350" y="156082"/>
                </a:moveTo>
                <a:cubicBezTo>
                  <a:pt x="6350" y="73278"/>
                  <a:pt x="72783" y="6350"/>
                  <a:pt x="154698" y="6350"/>
                </a:cubicBezTo>
                <a:cubicBezTo>
                  <a:pt x="236486" y="6350"/>
                  <a:pt x="302907" y="73278"/>
                  <a:pt x="302907" y="156082"/>
                </a:cubicBezTo>
                <a:cubicBezTo>
                  <a:pt x="302907" y="238759"/>
                  <a:pt x="236486" y="305688"/>
                  <a:pt x="154698" y="305688"/>
                </a:cubicBezTo>
                <a:cubicBezTo>
                  <a:pt x="72783" y="305688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89679" y="3670301"/>
            <a:ext cx="296672" cy="299339"/>
          </a:xfrm>
          <a:custGeom>
            <a:avLst/>
            <a:gdLst>
              <a:gd name="connsiteX0" fmla="*/ 0 w 296672"/>
              <a:gd name="connsiteY0" fmla="*/ 149605 h 299339"/>
              <a:gd name="connsiteX1" fmla="*/ 148335 w 296672"/>
              <a:gd name="connsiteY1" fmla="*/ 0 h 299339"/>
              <a:gd name="connsiteX2" fmla="*/ 296672 w 296672"/>
              <a:gd name="connsiteY2" fmla="*/ 149605 h 299339"/>
              <a:gd name="connsiteX3" fmla="*/ 148335 w 296672"/>
              <a:gd name="connsiteY3" fmla="*/ 299339 h 299339"/>
              <a:gd name="connsiteX4" fmla="*/ 0 w 296672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339">
                <a:moveTo>
                  <a:pt x="0" y="149605"/>
                </a:moveTo>
                <a:cubicBezTo>
                  <a:pt x="0" y="66928"/>
                  <a:pt x="66420" y="0"/>
                  <a:pt x="148335" y="0"/>
                </a:cubicBezTo>
                <a:cubicBezTo>
                  <a:pt x="230250" y="0"/>
                  <a:pt x="296672" y="66928"/>
                  <a:pt x="296672" y="149605"/>
                </a:cubicBezTo>
                <a:cubicBezTo>
                  <a:pt x="296672" y="232283"/>
                  <a:pt x="230250" y="299339"/>
                  <a:pt x="148335" y="299339"/>
                </a:cubicBezTo>
                <a:cubicBezTo>
                  <a:pt x="66420" y="299339"/>
                  <a:pt x="0" y="232283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83329" y="3663951"/>
            <a:ext cx="309372" cy="312039"/>
          </a:xfrm>
          <a:custGeom>
            <a:avLst/>
            <a:gdLst>
              <a:gd name="connsiteX0" fmla="*/ 6350 w 309372"/>
              <a:gd name="connsiteY0" fmla="*/ 155955 h 312039"/>
              <a:gd name="connsiteX1" fmla="*/ 154685 w 309372"/>
              <a:gd name="connsiteY1" fmla="*/ 6350 h 312039"/>
              <a:gd name="connsiteX2" fmla="*/ 303022 w 309372"/>
              <a:gd name="connsiteY2" fmla="*/ 155955 h 312039"/>
              <a:gd name="connsiteX3" fmla="*/ 154685 w 309372"/>
              <a:gd name="connsiteY3" fmla="*/ 305689 h 312039"/>
              <a:gd name="connsiteX4" fmla="*/ 6350 w 309372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039">
                <a:moveTo>
                  <a:pt x="6350" y="155955"/>
                </a:moveTo>
                <a:cubicBezTo>
                  <a:pt x="6350" y="73278"/>
                  <a:pt x="72770" y="6350"/>
                  <a:pt x="154685" y="6350"/>
                </a:cubicBezTo>
                <a:cubicBezTo>
                  <a:pt x="236600" y="6350"/>
                  <a:pt x="303022" y="73278"/>
                  <a:pt x="303022" y="155955"/>
                </a:cubicBezTo>
                <a:cubicBezTo>
                  <a:pt x="303022" y="238633"/>
                  <a:pt x="236600" y="305689"/>
                  <a:pt x="154685" y="305689"/>
                </a:cubicBezTo>
                <a:cubicBezTo>
                  <a:pt x="72770" y="305689"/>
                  <a:pt x="6350" y="238633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48762" y="3459353"/>
            <a:ext cx="548005" cy="275716"/>
          </a:xfrm>
          <a:custGeom>
            <a:avLst/>
            <a:gdLst>
              <a:gd name="connsiteX0" fmla="*/ 541655 w 548005"/>
              <a:gd name="connsiteY0" fmla="*/ 6350 h 275716"/>
              <a:gd name="connsiteX1" fmla="*/ 6350 w 548005"/>
              <a:gd name="connsiteY1" fmla="*/ 269366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541655" y="6350"/>
                </a:moveTo>
                <a:lnTo>
                  <a:pt x="6350" y="269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6176" y="4115690"/>
            <a:ext cx="296583" cy="299465"/>
          </a:xfrm>
          <a:custGeom>
            <a:avLst/>
            <a:gdLst>
              <a:gd name="connsiteX0" fmla="*/ 0 w 296583"/>
              <a:gd name="connsiteY0" fmla="*/ 149732 h 299465"/>
              <a:gd name="connsiteX1" fmla="*/ 148285 w 296583"/>
              <a:gd name="connsiteY1" fmla="*/ 0 h 299465"/>
              <a:gd name="connsiteX2" fmla="*/ 296583 w 296583"/>
              <a:gd name="connsiteY2" fmla="*/ 149732 h 299465"/>
              <a:gd name="connsiteX3" fmla="*/ 148285 w 296583"/>
              <a:gd name="connsiteY3" fmla="*/ 299465 h 299465"/>
              <a:gd name="connsiteX4" fmla="*/ 0 w 296583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83" h="299465">
                <a:moveTo>
                  <a:pt x="0" y="149732"/>
                </a:moveTo>
                <a:cubicBezTo>
                  <a:pt x="0" y="67055"/>
                  <a:pt x="66395" y="0"/>
                  <a:pt x="148285" y="0"/>
                </a:cubicBezTo>
                <a:cubicBezTo>
                  <a:pt x="230187" y="0"/>
                  <a:pt x="296583" y="67055"/>
                  <a:pt x="296583" y="149732"/>
                </a:cubicBezTo>
                <a:cubicBezTo>
                  <a:pt x="296583" y="232409"/>
                  <a:pt x="230187" y="299465"/>
                  <a:pt x="148285" y="299465"/>
                </a:cubicBezTo>
                <a:cubicBezTo>
                  <a:pt x="66395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09826" y="4109340"/>
            <a:ext cx="309283" cy="312165"/>
          </a:xfrm>
          <a:custGeom>
            <a:avLst/>
            <a:gdLst>
              <a:gd name="connsiteX0" fmla="*/ 6350 w 309283"/>
              <a:gd name="connsiteY0" fmla="*/ 156082 h 312165"/>
              <a:gd name="connsiteX1" fmla="*/ 154635 w 309283"/>
              <a:gd name="connsiteY1" fmla="*/ 6350 h 312165"/>
              <a:gd name="connsiteX2" fmla="*/ 302933 w 309283"/>
              <a:gd name="connsiteY2" fmla="*/ 156082 h 312165"/>
              <a:gd name="connsiteX3" fmla="*/ 154635 w 309283"/>
              <a:gd name="connsiteY3" fmla="*/ 305815 h 312165"/>
              <a:gd name="connsiteX4" fmla="*/ 6350 w 309283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83" h="312165">
                <a:moveTo>
                  <a:pt x="6350" y="156082"/>
                </a:moveTo>
                <a:cubicBezTo>
                  <a:pt x="6350" y="73405"/>
                  <a:pt x="72745" y="6350"/>
                  <a:pt x="154635" y="6350"/>
                </a:cubicBezTo>
                <a:cubicBezTo>
                  <a:pt x="236537" y="6350"/>
                  <a:pt x="302933" y="73405"/>
                  <a:pt x="302933" y="156082"/>
                </a:cubicBezTo>
                <a:cubicBezTo>
                  <a:pt x="302933" y="238759"/>
                  <a:pt x="236537" y="305815"/>
                  <a:pt x="154635" y="305815"/>
                </a:cubicBezTo>
                <a:cubicBezTo>
                  <a:pt x="72745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56458" y="4084065"/>
            <a:ext cx="296545" cy="299466"/>
          </a:xfrm>
          <a:custGeom>
            <a:avLst/>
            <a:gdLst>
              <a:gd name="connsiteX0" fmla="*/ 0 w 296545"/>
              <a:gd name="connsiteY0" fmla="*/ 149733 h 299466"/>
              <a:gd name="connsiteX1" fmla="*/ 148209 w 296545"/>
              <a:gd name="connsiteY1" fmla="*/ 0 h 299466"/>
              <a:gd name="connsiteX2" fmla="*/ 296545 w 296545"/>
              <a:gd name="connsiteY2" fmla="*/ 149733 h 299466"/>
              <a:gd name="connsiteX3" fmla="*/ 148209 w 296545"/>
              <a:gd name="connsiteY3" fmla="*/ 299466 h 299466"/>
              <a:gd name="connsiteX4" fmla="*/ 0 w 296545"/>
              <a:gd name="connsiteY4" fmla="*/ 149733 h 2994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5" h="299466">
                <a:moveTo>
                  <a:pt x="0" y="149733"/>
                </a:moveTo>
                <a:cubicBezTo>
                  <a:pt x="0" y="67055"/>
                  <a:pt x="66421" y="0"/>
                  <a:pt x="148209" y="0"/>
                </a:cubicBezTo>
                <a:cubicBezTo>
                  <a:pt x="230124" y="0"/>
                  <a:pt x="296545" y="67055"/>
                  <a:pt x="296545" y="149733"/>
                </a:cubicBezTo>
                <a:cubicBezTo>
                  <a:pt x="296545" y="232410"/>
                  <a:pt x="230124" y="299466"/>
                  <a:pt x="148209" y="299466"/>
                </a:cubicBezTo>
                <a:cubicBezTo>
                  <a:pt x="66421" y="299466"/>
                  <a:pt x="0" y="232410"/>
                  <a:pt x="0" y="14973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150108" y="4077715"/>
            <a:ext cx="309245" cy="312166"/>
          </a:xfrm>
          <a:custGeom>
            <a:avLst/>
            <a:gdLst>
              <a:gd name="connsiteX0" fmla="*/ 6350 w 309245"/>
              <a:gd name="connsiteY0" fmla="*/ 156083 h 312166"/>
              <a:gd name="connsiteX1" fmla="*/ 154559 w 309245"/>
              <a:gd name="connsiteY1" fmla="*/ 6350 h 312166"/>
              <a:gd name="connsiteX2" fmla="*/ 302895 w 309245"/>
              <a:gd name="connsiteY2" fmla="*/ 156083 h 312166"/>
              <a:gd name="connsiteX3" fmla="*/ 154559 w 309245"/>
              <a:gd name="connsiteY3" fmla="*/ 305816 h 312166"/>
              <a:gd name="connsiteX4" fmla="*/ 6350 w 30924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5" h="312166">
                <a:moveTo>
                  <a:pt x="6350" y="156083"/>
                </a:moveTo>
                <a:cubicBezTo>
                  <a:pt x="6350" y="73405"/>
                  <a:pt x="72771" y="6350"/>
                  <a:pt x="154559" y="6350"/>
                </a:cubicBezTo>
                <a:cubicBezTo>
                  <a:pt x="236474" y="6350"/>
                  <a:pt x="302895" y="73405"/>
                  <a:pt x="302895" y="156083"/>
                </a:cubicBezTo>
                <a:cubicBezTo>
                  <a:pt x="302895" y="238760"/>
                  <a:pt x="236474" y="305816"/>
                  <a:pt x="154559" y="305816"/>
                </a:cubicBezTo>
                <a:cubicBezTo>
                  <a:pt x="72771" y="305816"/>
                  <a:pt x="6350" y="238760"/>
                  <a:pt x="6350" y="15608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29459" y="3921886"/>
            <a:ext cx="188721" cy="192912"/>
          </a:xfrm>
          <a:custGeom>
            <a:avLst/>
            <a:gdLst>
              <a:gd name="connsiteX0" fmla="*/ 6350 w 188721"/>
              <a:gd name="connsiteY0" fmla="*/ 6350 h 192912"/>
              <a:gd name="connsiteX1" fmla="*/ 182371 w 188721"/>
              <a:gd name="connsiteY1" fmla="*/ 186563 h 192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721" h="192912">
                <a:moveTo>
                  <a:pt x="6350" y="6350"/>
                </a:moveTo>
                <a:lnTo>
                  <a:pt x="182371" y="1865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79393" y="3444747"/>
            <a:ext cx="548005" cy="275716"/>
          </a:xfrm>
          <a:custGeom>
            <a:avLst/>
            <a:gdLst>
              <a:gd name="connsiteX0" fmla="*/ 6350 w 548005"/>
              <a:gd name="connsiteY0" fmla="*/ 6350 h 275716"/>
              <a:gd name="connsiteX1" fmla="*/ 541655 w 548005"/>
              <a:gd name="connsiteY1" fmla="*/ 269367 h 275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8005" h="275716">
                <a:moveTo>
                  <a:pt x="6350" y="6350"/>
                </a:moveTo>
                <a:lnTo>
                  <a:pt x="541655" y="2693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662999" y="3934078"/>
            <a:ext cx="181546" cy="202564"/>
          </a:xfrm>
          <a:custGeom>
            <a:avLst/>
            <a:gdLst>
              <a:gd name="connsiteX0" fmla="*/ 175196 w 181546"/>
              <a:gd name="connsiteY0" fmla="*/ 6350 h 202564"/>
              <a:gd name="connsiteX1" fmla="*/ 6350 w 181546"/>
              <a:gd name="connsiteY1" fmla="*/ 196215 h 202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546" h="202564">
                <a:moveTo>
                  <a:pt x="175196" y="6350"/>
                </a:moveTo>
                <a:lnTo>
                  <a:pt x="6350" y="1962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70198" y="4592829"/>
            <a:ext cx="296672" cy="299465"/>
          </a:xfrm>
          <a:custGeom>
            <a:avLst/>
            <a:gdLst>
              <a:gd name="connsiteX0" fmla="*/ 0 w 296672"/>
              <a:gd name="connsiteY0" fmla="*/ 149732 h 299465"/>
              <a:gd name="connsiteX1" fmla="*/ 148336 w 296672"/>
              <a:gd name="connsiteY1" fmla="*/ 0 h 299465"/>
              <a:gd name="connsiteX2" fmla="*/ 296672 w 296672"/>
              <a:gd name="connsiteY2" fmla="*/ 149732 h 299465"/>
              <a:gd name="connsiteX3" fmla="*/ 148336 w 296672"/>
              <a:gd name="connsiteY3" fmla="*/ 299465 h 299465"/>
              <a:gd name="connsiteX4" fmla="*/ 0 w 296672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465">
                <a:moveTo>
                  <a:pt x="0" y="149732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251" y="0"/>
                  <a:pt x="296672" y="67055"/>
                  <a:pt x="296672" y="149732"/>
                </a:cubicBezTo>
                <a:cubicBezTo>
                  <a:pt x="296672" y="232409"/>
                  <a:pt x="230251" y="299465"/>
                  <a:pt x="148336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3848" y="4586479"/>
            <a:ext cx="309372" cy="312165"/>
          </a:xfrm>
          <a:custGeom>
            <a:avLst/>
            <a:gdLst>
              <a:gd name="connsiteX0" fmla="*/ 6350 w 309372"/>
              <a:gd name="connsiteY0" fmla="*/ 156082 h 312165"/>
              <a:gd name="connsiteX1" fmla="*/ 154686 w 309372"/>
              <a:gd name="connsiteY1" fmla="*/ 6350 h 312165"/>
              <a:gd name="connsiteX2" fmla="*/ 303022 w 309372"/>
              <a:gd name="connsiteY2" fmla="*/ 156082 h 312165"/>
              <a:gd name="connsiteX3" fmla="*/ 154686 w 309372"/>
              <a:gd name="connsiteY3" fmla="*/ 305815 h 312165"/>
              <a:gd name="connsiteX4" fmla="*/ 6350 w 309372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165">
                <a:moveTo>
                  <a:pt x="6350" y="156082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601" y="6350"/>
                  <a:pt x="303022" y="73405"/>
                  <a:pt x="303022" y="156082"/>
                </a:cubicBezTo>
                <a:cubicBezTo>
                  <a:pt x="303022" y="238759"/>
                  <a:pt x="236601" y="305815"/>
                  <a:pt x="154686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75914" y="4382009"/>
            <a:ext cx="87502" cy="226949"/>
          </a:xfrm>
          <a:custGeom>
            <a:avLst/>
            <a:gdLst>
              <a:gd name="connsiteX0" fmla="*/ 6350 w 87502"/>
              <a:gd name="connsiteY0" fmla="*/ 6350 h 226949"/>
              <a:gd name="connsiteX1" fmla="*/ 81152 w 87502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502" h="226949">
                <a:moveTo>
                  <a:pt x="6350" y="6350"/>
                </a:moveTo>
                <a:lnTo>
                  <a:pt x="81152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73197" y="4580764"/>
            <a:ext cx="296544" cy="299339"/>
          </a:xfrm>
          <a:custGeom>
            <a:avLst/>
            <a:gdLst>
              <a:gd name="connsiteX0" fmla="*/ 0 w 296544"/>
              <a:gd name="connsiteY0" fmla="*/ 149605 h 299339"/>
              <a:gd name="connsiteX1" fmla="*/ 148208 w 296544"/>
              <a:gd name="connsiteY1" fmla="*/ 0 h 299339"/>
              <a:gd name="connsiteX2" fmla="*/ 296545 w 296544"/>
              <a:gd name="connsiteY2" fmla="*/ 149605 h 299339"/>
              <a:gd name="connsiteX3" fmla="*/ 148208 w 296544"/>
              <a:gd name="connsiteY3" fmla="*/ 299339 h 299339"/>
              <a:gd name="connsiteX4" fmla="*/ 0 w 296544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44" h="299339">
                <a:moveTo>
                  <a:pt x="0" y="149605"/>
                </a:moveTo>
                <a:cubicBezTo>
                  <a:pt x="0" y="66928"/>
                  <a:pt x="66420" y="0"/>
                  <a:pt x="148208" y="0"/>
                </a:cubicBezTo>
                <a:cubicBezTo>
                  <a:pt x="230123" y="0"/>
                  <a:pt x="296545" y="66928"/>
                  <a:pt x="296545" y="149605"/>
                </a:cubicBezTo>
                <a:cubicBezTo>
                  <a:pt x="296545" y="232409"/>
                  <a:pt x="230123" y="299339"/>
                  <a:pt x="148208" y="299339"/>
                </a:cubicBezTo>
                <a:cubicBezTo>
                  <a:pt x="66420" y="299339"/>
                  <a:pt x="0" y="232409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66847" y="4574414"/>
            <a:ext cx="309244" cy="312039"/>
          </a:xfrm>
          <a:custGeom>
            <a:avLst/>
            <a:gdLst>
              <a:gd name="connsiteX0" fmla="*/ 6350 w 309244"/>
              <a:gd name="connsiteY0" fmla="*/ 155955 h 312039"/>
              <a:gd name="connsiteX1" fmla="*/ 154558 w 309244"/>
              <a:gd name="connsiteY1" fmla="*/ 6350 h 312039"/>
              <a:gd name="connsiteX2" fmla="*/ 302895 w 309244"/>
              <a:gd name="connsiteY2" fmla="*/ 155955 h 312039"/>
              <a:gd name="connsiteX3" fmla="*/ 154558 w 309244"/>
              <a:gd name="connsiteY3" fmla="*/ 305689 h 312039"/>
              <a:gd name="connsiteX4" fmla="*/ 6350 w 309244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244" h="312039">
                <a:moveTo>
                  <a:pt x="6350" y="155955"/>
                </a:moveTo>
                <a:cubicBezTo>
                  <a:pt x="6350" y="73278"/>
                  <a:pt x="72770" y="6350"/>
                  <a:pt x="154558" y="6350"/>
                </a:cubicBezTo>
                <a:cubicBezTo>
                  <a:pt x="236473" y="6350"/>
                  <a:pt x="302895" y="73278"/>
                  <a:pt x="302895" y="155955"/>
                </a:cubicBezTo>
                <a:cubicBezTo>
                  <a:pt x="302895" y="238759"/>
                  <a:pt x="236473" y="305689"/>
                  <a:pt x="154558" y="305689"/>
                </a:cubicBezTo>
                <a:cubicBezTo>
                  <a:pt x="72770" y="305689"/>
                  <a:pt x="6350" y="238759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181476" y="4377183"/>
            <a:ext cx="94614" cy="231775"/>
          </a:xfrm>
          <a:custGeom>
            <a:avLst/>
            <a:gdLst>
              <a:gd name="connsiteX0" fmla="*/ 88265 w 94614"/>
              <a:gd name="connsiteY0" fmla="*/ 6350 h 231775"/>
              <a:gd name="connsiteX1" fmla="*/ 6350 w 94614"/>
              <a:gd name="connsiteY1" fmla="*/ 225425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14" h="231775">
                <a:moveTo>
                  <a:pt x="88265" y="6350"/>
                </a:moveTo>
                <a:lnTo>
                  <a:pt x="6350" y="225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920745" y="4103624"/>
            <a:ext cx="296671" cy="299339"/>
          </a:xfrm>
          <a:custGeom>
            <a:avLst/>
            <a:gdLst>
              <a:gd name="connsiteX0" fmla="*/ 0 w 296671"/>
              <a:gd name="connsiteY0" fmla="*/ 149605 h 299339"/>
              <a:gd name="connsiteX1" fmla="*/ 148335 w 296671"/>
              <a:gd name="connsiteY1" fmla="*/ 0 h 299339"/>
              <a:gd name="connsiteX2" fmla="*/ 296672 w 296671"/>
              <a:gd name="connsiteY2" fmla="*/ 149605 h 299339"/>
              <a:gd name="connsiteX3" fmla="*/ 148335 w 296671"/>
              <a:gd name="connsiteY3" fmla="*/ 299339 h 299339"/>
              <a:gd name="connsiteX4" fmla="*/ 0 w 296671"/>
              <a:gd name="connsiteY4" fmla="*/ 149605 h 299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1" h="299339">
                <a:moveTo>
                  <a:pt x="0" y="149605"/>
                </a:moveTo>
                <a:cubicBezTo>
                  <a:pt x="0" y="66929"/>
                  <a:pt x="66420" y="0"/>
                  <a:pt x="148335" y="0"/>
                </a:cubicBezTo>
                <a:cubicBezTo>
                  <a:pt x="230251" y="0"/>
                  <a:pt x="296672" y="66929"/>
                  <a:pt x="296672" y="149605"/>
                </a:cubicBezTo>
                <a:cubicBezTo>
                  <a:pt x="296672" y="232410"/>
                  <a:pt x="230251" y="299339"/>
                  <a:pt x="148335" y="299339"/>
                </a:cubicBezTo>
                <a:cubicBezTo>
                  <a:pt x="66420" y="299339"/>
                  <a:pt x="0" y="232410"/>
                  <a:pt x="0" y="14960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914395" y="4097274"/>
            <a:ext cx="309371" cy="312039"/>
          </a:xfrm>
          <a:custGeom>
            <a:avLst/>
            <a:gdLst>
              <a:gd name="connsiteX0" fmla="*/ 6350 w 309371"/>
              <a:gd name="connsiteY0" fmla="*/ 155955 h 312039"/>
              <a:gd name="connsiteX1" fmla="*/ 154685 w 309371"/>
              <a:gd name="connsiteY1" fmla="*/ 6350 h 312039"/>
              <a:gd name="connsiteX2" fmla="*/ 303022 w 309371"/>
              <a:gd name="connsiteY2" fmla="*/ 155955 h 312039"/>
              <a:gd name="connsiteX3" fmla="*/ 154685 w 309371"/>
              <a:gd name="connsiteY3" fmla="*/ 305689 h 312039"/>
              <a:gd name="connsiteX4" fmla="*/ 6350 w 309371"/>
              <a:gd name="connsiteY4" fmla="*/ 155955 h 312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1" h="312039">
                <a:moveTo>
                  <a:pt x="6350" y="155955"/>
                </a:moveTo>
                <a:cubicBezTo>
                  <a:pt x="6350" y="73279"/>
                  <a:pt x="72770" y="6350"/>
                  <a:pt x="154685" y="6350"/>
                </a:cubicBezTo>
                <a:cubicBezTo>
                  <a:pt x="236601" y="6350"/>
                  <a:pt x="303022" y="73279"/>
                  <a:pt x="303022" y="155955"/>
                </a:cubicBezTo>
                <a:cubicBezTo>
                  <a:pt x="303022" y="238760"/>
                  <a:pt x="236601" y="305689"/>
                  <a:pt x="154685" y="305689"/>
                </a:cubicBezTo>
                <a:cubicBezTo>
                  <a:pt x="72770" y="305689"/>
                  <a:pt x="6350" y="238760"/>
                  <a:pt x="6350" y="1559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67632" y="3921886"/>
            <a:ext cx="181482" cy="202692"/>
          </a:xfrm>
          <a:custGeom>
            <a:avLst/>
            <a:gdLst>
              <a:gd name="connsiteX0" fmla="*/ 175132 w 181482"/>
              <a:gd name="connsiteY0" fmla="*/ 6350 h 202692"/>
              <a:gd name="connsiteX1" fmla="*/ 6350 w 181482"/>
              <a:gd name="connsiteY1" fmla="*/ 196341 h 202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482" h="202692">
                <a:moveTo>
                  <a:pt x="175132" y="6350"/>
                </a:moveTo>
                <a:lnTo>
                  <a:pt x="6350" y="1963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56201" y="4609085"/>
            <a:ext cx="296672" cy="299465"/>
          </a:xfrm>
          <a:custGeom>
            <a:avLst/>
            <a:gdLst>
              <a:gd name="connsiteX0" fmla="*/ 0 w 296672"/>
              <a:gd name="connsiteY0" fmla="*/ 149732 h 299465"/>
              <a:gd name="connsiteX1" fmla="*/ 148336 w 296672"/>
              <a:gd name="connsiteY1" fmla="*/ 0 h 299465"/>
              <a:gd name="connsiteX2" fmla="*/ 296672 w 296672"/>
              <a:gd name="connsiteY2" fmla="*/ 149732 h 299465"/>
              <a:gd name="connsiteX3" fmla="*/ 148336 w 296672"/>
              <a:gd name="connsiteY3" fmla="*/ 299465 h 299465"/>
              <a:gd name="connsiteX4" fmla="*/ 0 w 296672"/>
              <a:gd name="connsiteY4" fmla="*/ 149732 h 29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672" h="299465">
                <a:moveTo>
                  <a:pt x="0" y="149732"/>
                </a:moveTo>
                <a:cubicBezTo>
                  <a:pt x="0" y="67055"/>
                  <a:pt x="66421" y="0"/>
                  <a:pt x="148336" y="0"/>
                </a:cubicBezTo>
                <a:cubicBezTo>
                  <a:pt x="230251" y="0"/>
                  <a:pt x="296672" y="67055"/>
                  <a:pt x="296672" y="149732"/>
                </a:cubicBezTo>
                <a:cubicBezTo>
                  <a:pt x="296672" y="232409"/>
                  <a:pt x="230251" y="299465"/>
                  <a:pt x="148336" y="299465"/>
                </a:cubicBezTo>
                <a:cubicBezTo>
                  <a:pt x="66421" y="299465"/>
                  <a:pt x="0" y="232409"/>
                  <a:pt x="0" y="1497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149851" y="4602735"/>
            <a:ext cx="309372" cy="312165"/>
          </a:xfrm>
          <a:custGeom>
            <a:avLst/>
            <a:gdLst>
              <a:gd name="connsiteX0" fmla="*/ 6350 w 309372"/>
              <a:gd name="connsiteY0" fmla="*/ 156082 h 312165"/>
              <a:gd name="connsiteX1" fmla="*/ 154686 w 309372"/>
              <a:gd name="connsiteY1" fmla="*/ 6350 h 312165"/>
              <a:gd name="connsiteX2" fmla="*/ 303022 w 309372"/>
              <a:gd name="connsiteY2" fmla="*/ 156082 h 312165"/>
              <a:gd name="connsiteX3" fmla="*/ 154686 w 309372"/>
              <a:gd name="connsiteY3" fmla="*/ 305815 h 312165"/>
              <a:gd name="connsiteX4" fmla="*/ 6350 w 309372"/>
              <a:gd name="connsiteY4" fmla="*/ 156082 h 31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372" h="312165">
                <a:moveTo>
                  <a:pt x="6350" y="156082"/>
                </a:moveTo>
                <a:cubicBezTo>
                  <a:pt x="6350" y="73405"/>
                  <a:pt x="72771" y="6350"/>
                  <a:pt x="154686" y="6350"/>
                </a:cubicBezTo>
                <a:cubicBezTo>
                  <a:pt x="236601" y="6350"/>
                  <a:pt x="303022" y="73405"/>
                  <a:pt x="303022" y="156082"/>
                </a:cubicBezTo>
                <a:cubicBezTo>
                  <a:pt x="303022" y="238759"/>
                  <a:pt x="236601" y="305815"/>
                  <a:pt x="154686" y="305815"/>
                </a:cubicBezTo>
                <a:cubicBezTo>
                  <a:pt x="72771" y="305815"/>
                  <a:pt x="6350" y="238759"/>
                  <a:pt x="6350" y="15608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089273" y="4398265"/>
            <a:ext cx="160146" cy="226949"/>
          </a:xfrm>
          <a:custGeom>
            <a:avLst/>
            <a:gdLst>
              <a:gd name="connsiteX0" fmla="*/ 6350 w 160146"/>
              <a:gd name="connsiteY0" fmla="*/ 6350 h 226949"/>
              <a:gd name="connsiteX1" fmla="*/ 153797 w 160146"/>
              <a:gd name="connsiteY1" fmla="*/ 220598 h 226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146" h="226949">
                <a:moveTo>
                  <a:pt x="6350" y="6350"/>
                </a:moveTo>
                <a:lnTo>
                  <a:pt x="153797" y="2205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520700"/>
            <a:ext cx="6490559" cy="3059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二叉树几个重要性质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一个二叉树第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层的最大结点数为：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31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深度为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的二叉树有最大结点总数为：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31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对任何非空二叉树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，若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表示叶结点的个数、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</a:p>
          <a:p>
            <a:pPr>
              <a:lnSpc>
                <a:spcPts val="23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的非叶结点个数，那么两者满足关系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1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331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+1</a:t>
            </a:r>
            <a:r>
              <a:rPr lang="en-US" altLang="zh-CN" sz="2004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。</a:t>
            </a:r>
          </a:p>
          <a:p>
            <a:pPr>
              <a:lnSpc>
                <a:spcPts val="1700"/>
              </a:lnSpc>
              <a:tabLst>
                <a:tab pos="1143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870200" y="3746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381500" y="3759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501900" y="4203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251200" y="41656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441700" y="46736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073400" y="4660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013200" y="4191001"/>
            <a:ext cx="11060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229100" y="46863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43201" y="5118100"/>
            <a:ext cx="1615827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1200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4796874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93900" y="990600"/>
            <a:ext cx="8369300" cy="2743200"/>
          </a:xfrm>
          <a:custGeom>
            <a:avLst/>
            <a:gdLst>
              <a:gd name="connsiteX0" fmla="*/ 0 w 8369300"/>
              <a:gd name="connsiteY0" fmla="*/ 2743200 h 2743200"/>
              <a:gd name="connsiteX1" fmla="*/ 8369300 w 8369300"/>
              <a:gd name="connsiteY1" fmla="*/ 2743200 h 2743200"/>
              <a:gd name="connsiteX2" fmla="*/ 8369300 w 8369300"/>
              <a:gd name="connsiteY2" fmla="*/ 0 h 2743200"/>
              <a:gd name="connsiteX3" fmla="*/ 0 w 8369300"/>
              <a:gd name="connsiteY3" fmla="*/ 0 h 2743200"/>
              <a:gd name="connsiteX4" fmla="*/ 0 w 8369300"/>
              <a:gd name="connsiteY4" fmla="*/ 2743200 h 274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69300" h="2743200">
                <a:moveTo>
                  <a:pt x="0" y="2743200"/>
                </a:moveTo>
                <a:lnTo>
                  <a:pt x="8369300" y="2743200"/>
                </a:lnTo>
                <a:lnTo>
                  <a:pt x="8369300" y="0"/>
                </a:lnTo>
                <a:lnTo>
                  <a:pt x="0" y="0"/>
                </a:lnTo>
                <a:lnTo>
                  <a:pt x="0" y="274320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987550" y="984250"/>
            <a:ext cx="8382000" cy="2755900"/>
          </a:xfrm>
          <a:custGeom>
            <a:avLst/>
            <a:gdLst>
              <a:gd name="connsiteX0" fmla="*/ 6350 w 8382000"/>
              <a:gd name="connsiteY0" fmla="*/ 2749550 h 2755900"/>
              <a:gd name="connsiteX1" fmla="*/ 8375650 w 8382000"/>
              <a:gd name="connsiteY1" fmla="*/ 2749550 h 2755900"/>
              <a:gd name="connsiteX2" fmla="*/ 8375650 w 8382000"/>
              <a:gd name="connsiteY2" fmla="*/ 6350 h 2755900"/>
              <a:gd name="connsiteX3" fmla="*/ 6350 w 8382000"/>
              <a:gd name="connsiteY3" fmla="*/ 6350 h 2755900"/>
              <a:gd name="connsiteX4" fmla="*/ 6350 w 8382000"/>
              <a:gd name="connsiteY4" fmla="*/ 27495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0" h="2755900">
                <a:moveTo>
                  <a:pt x="6350" y="2749550"/>
                </a:moveTo>
                <a:lnTo>
                  <a:pt x="8375650" y="2749550"/>
                </a:lnTo>
                <a:lnTo>
                  <a:pt x="8375650" y="6350"/>
                </a:lnTo>
                <a:lnTo>
                  <a:pt x="6350" y="6350"/>
                </a:lnTo>
                <a:lnTo>
                  <a:pt x="6350" y="2749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2476" y="3935412"/>
            <a:ext cx="8340725" cy="1981200"/>
          </a:xfrm>
          <a:custGeom>
            <a:avLst/>
            <a:gdLst>
              <a:gd name="connsiteX0" fmla="*/ 0 w 8340725"/>
              <a:gd name="connsiteY0" fmla="*/ 1981200 h 1981200"/>
              <a:gd name="connsiteX1" fmla="*/ 8340725 w 8340725"/>
              <a:gd name="connsiteY1" fmla="*/ 1981200 h 1981200"/>
              <a:gd name="connsiteX2" fmla="*/ 8340725 w 8340725"/>
              <a:gd name="connsiteY2" fmla="*/ 0 h 1981200"/>
              <a:gd name="connsiteX3" fmla="*/ 0 w 8340725"/>
              <a:gd name="connsiteY3" fmla="*/ 0 h 1981200"/>
              <a:gd name="connsiteX4" fmla="*/ 0 w 8340725"/>
              <a:gd name="connsiteY4" fmla="*/ 198120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0725" h="1981200">
                <a:moveTo>
                  <a:pt x="0" y="1981200"/>
                </a:moveTo>
                <a:lnTo>
                  <a:pt x="8340725" y="1981200"/>
                </a:lnTo>
                <a:lnTo>
                  <a:pt x="8340725" y="0"/>
                </a:lnTo>
                <a:lnTo>
                  <a:pt x="0" y="0"/>
                </a:lnTo>
                <a:lnTo>
                  <a:pt x="0" y="1981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16126" y="3929062"/>
            <a:ext cx="8353425" cy="1993900"/>
          </a:xfrm>
          <a:custGeom>
            <a:avLst/>
            <a:gdLst>
              <a:gd name="connsiteX0" fmla="*/ 6350 w 8353425"/>
              <a:gd name="connsiteY0" fmla="*/ 1987550 h 1993900"/>
              <a:gd name="connsiteX1" fmla="*/ 8347075 w 8353425"/>
              <a:gd name="connsiteY1" fmla="*/ 1987550 h 1993900"/>
              <a:gd name="connsiteX2" fmla="*/ 8347075 w 8353425"/>
              <a:gd name="connsiteY2" fmla="*/ 6350 h 1993900"/>
              <a:gd name="connsiteX3" fmla="*/ 6350 w 8353425"/>
              <a:gd name="connsiteY3" fmla="*/ 6350 h 1993900"/>
              <a:gd name="connsiteX4" fmla="*/ 6350 w 8353425"/>
              <a:gd name="connsiteY4" fmla="*/ 1987550 h 199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53425" h="1993900">
                <a:moveTo>
                  <a:pt x="6350" y="1987550"/>
                </a:moveTo>
                <a:lnTo>
                  <a:pt x="8347075" y="1987550"/>
                </a:lnTo>
                <a:lnTo>
                  <a:pt x="8347075" y="6350"/>
                </a:lnTo>
                <a:lnTo>
                  <a:pt x="6350" y="6350"/>
                </a:lnTo>
                <a:lnTo>
                  <a:pt x="6350" y="1987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147300" y="6654801"/>
            <a:ext cx="31899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5/25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93901" y="355601"/>
            <a:ext cx="36933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二叉树的抽象数据类型定义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82800" y="10668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类型名称：二叉树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82800" y="1435101"/>
            <a:ext cx="410368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一个有穷的结点集合。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25700" y="1803401"/>
            <a:ext cx="564257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若不为空，则由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根结点和其左、右二叉子树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82800" y="2425701"/>
            <a:ext cx="67540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，重要操作有：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0" y="2768601"/>
            <a:ext cx="63146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IsEmpty(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判别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40001" y="3086100"/>
            <a:ext cx="739830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Traversal(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：遍历，按某顺序访问每个结点；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CreatBinTree(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：创建一个二叉树。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08200" y="4013201"/>
            <a:ext cx="20774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常用的遍历方法有：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08201" y="4406901"/>
            <a:ext cx="7748981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根、左子树、右子树；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左子树、根、右子树；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左子树、右子树、根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LevelOrderTraversal(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层次遍历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，从上到下、从左到右</a:t>
            </a:r>
          </a:p>
        </p:txBody>
      </p:sp>
    </p:spTree>
    <p:extLst>
      <p:ext uri="{BB962C8B-B14F-4D97-AF65-F5344CB8AC3E}">
        <p14:creationId xmlns:p14="http://schemas.microsoft.com/office/powerpoint/2010/main" val="5619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495749" y="2177278"/>
            <a:ext cx="2914865" cy="2097091"/>
          </a:xfrm>
          <a:custGeom>
            <a:avLst/>
            <a:gdLst>
              <a:gd name="connsiteX0" fmla="*/ 6350 w 3213099"/>
              <a:gd name="connsiteY0" fmla="*/ 6350 h 2311654"/>
              <a:gd name="connsiteX1" fmla="*/ 6350 w 3213099"/>
              <a:gd name="connsiteY1" fmla="*/ 2305304 h 2311654"/>
              <a:gd name="connsiteX2" fmla="*/ 3206749 w 3213099"/>
              <a:gd name="connsiteY2" fmla="*/ 2305304 h 2311654"/>
              <a:gd name="connsiteX3" fmla="*/ 3206749 w 3213099"/>
              <a:gd name="connsiteY3" fmla="*/ 6350 h 2311654"/>
              <a:gd name="connsiteX4" fmla="*/ 6350 w 3213099"/>
              <a:gd name="connsiteY4" fmla="*/ 6350 h 2311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13099" h="2311654">
                <a:moveTo>
                  <a:pt x="6350" y="6350"/>
                </a:moveTo>
                <a:lnTo>
                  <a:pt x="6350" y="2305304"/>
                </a:lnTo>
                <a:lnTo>
                  <a:pt x="3206749" y="2305304"/>
                </a:lnTo>
                <a:lnTo>
                  <a:pt x="3206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11661" y="5461054"/>
            <a:ext cx="111569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循环实现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54605" y="3179855"/>
            <a:ext cx="111569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递归实现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61988" y="3813521"/>
            <a:ext cx="620363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796"/>
              </a:lnSpc>
            </a:pPr>
            <a:r>
              <a:rPr lang="en-US" altLang="zh-CN" sz="1088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714316"/>
            <a:ext cx="7287251" cy="23416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：写程序实现一个函数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PrintN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，使得</a:t>
            </a:r>
          </a:p>
          <a:p>
            <a:pPr>
              <a:lnSpc>
                <a:spcPts val="3901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传入一个正整数为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的参数后，能顺序</a:t>
            </a:r>
          </a:p>
          <a:p>
            <a:pPr>
              <a:lnSpc>
                <a:spcPts val="3901"/>
              </a:lnSpc>
              <a:tabLst>
                <a:tab pos="138257" algn="l"/>
              </a:tabLst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打印从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的全部正整数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905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3053121"/>
            <a:ext cx="223715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scanf("%d",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&amp;N);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35498" y="3778958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82031" y="4032424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00422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92779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47872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02836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57801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12767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67732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357621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12586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09334" y="4559300"/>
            <a:ext cx="25400" cy="513080"/>
          </a:xfrm>
          <a:custGeom>
            <a:avLst/>
            <a:gdLst>
              <a:gd name="connsiteX0" fmla="*/ 6350 w 25400"/>
              <a:gd name="connsiteY0" fmla="*/ 6350 h 513080"/>
              <a:gd name="connsiteX1" fmla="*/ 6350 w 25400"/>
              <a:gd name="connsiteY1" fmla="*/ 506729 h 513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13080">
                <a:moveTo>
                  <a:pt x="6350" y="6350"/>
                </a:moveTo>
                <a:lnTo>
                  <a:pt x="6350" y="506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35237" y="4809490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35237" y="4565650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35237" y="5053329"/>
            <a:ext cx="3941762" cy="25400"/>
          </a:xfrm>
          <a:custGeom>
            <a:avLst/>
            <a:gdLst>
              <a:gd name="connsiteX0" fmla="*/ 6350 w 3941762"/>
              <a:gd name="connsiteY0" fmla="*/ 6350 h 25400"/>
              <a:gd name="connsiteX1" fmla="*/ 3935412 w 39417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41762" h="25400">
                <a:moveTo>
                  <a:pt x="6350" y="6350"/>
                </a:moveTo>
                <a:lnTo>
                  <a:pt x="39354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2273300"/>
            <a:ext cx="2578100" cy="20193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520701"/>
            <a:ext cx="8460649" cy="38292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</a:t>
            </a: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二叉树的存储结构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顺序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按从上至下、从左到右顺序存储</a:t>
            </a:r>
          </a:p>
          <a:p>
            <a:pPr>
              <a:lnSpc>
                <a:spcPts val="25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个结点的完全二叉树的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结点父子关系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非根结点（序号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结点（序号为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左孩子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2i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（若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，否则没有左孩子）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结点（序号为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右孩子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结点的序号是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2i+1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38100" algn="l"/>
                <a:tab pos="533400" algn="l"/>
                <a:tab pos="3289300" algn="l"/>
                <a:tab pos="3302000" algn="l"/>
                <a:tab pos="4241800" algn="l"/>
                <a:tab pos="4254500" algn="l"/>
              </a:tabLst>
            </a:pPr>
            <a:r>
              <a:rPr lang="en-US" altLang="zh-CN" dirty="0"/>
              <a:t>		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（若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+1&lt;=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，否则没有右孩子）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4301" y="4597401"/>
            <a:ext cx="41036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序号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14700" y="4622801"/>
            <a:ext cx="123432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670300" y="4622801"/>
            <a:ext cx="11541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13200" y="4622801"/>
            <a:ext cx="13785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381500" y="4622801"/>
            <a:ext cx="10900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37100" y="4622801"/>
            <a:ext cx="10419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80000" y="4622801"/>
            <a:ext cx="17953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0" y="4622801"/>
            <a:ext cx="14106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16600" y="4622801"/>
            <a:ext cx="18594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235700" y="4622801"/>
            <a:ext cx="11221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</a:t>
            </a:r>
          </a:p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36927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336544" y="1364362"/>
            <a:ext cx="306450" cy="303911"/>
          </a:xfrm>
          <a:custGeom>
            <a:avLst/>
            <a:gdLst>
              <a:gd name="connsiteX0" fmla="*/ 0 w 306450"/>
              <a:gd name="connsiteY0" fmla="*/ 151891 h 303911"/>
              <a:gd name="connsiteX1" fmla="*/ 153288 w 306450"/>
              <a:gd name="connsiteY1" fmla="*/ 0 h 303911"/>
              <a:gd name="connsiteX2" fmla="*/ 306451 w 306450"/>
              <a:gd name="connsiteY2" fmla="*/ 151891 h 303911"/>
              <a:gd name="connsiteX3" fmla="*/ 153288 w 306450"/>
              <a:gd name="connsiteY3" fmla="*/ 303911 h 303911"/>
              <a:gd name="connsiteX4" fmla="*/ 0 w 306450"/>
              <a:gd name="connsiteY4" fmla="*/ 151891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1891"/>
                </a:moveTo>
                <a:cubicBezTo>
                  <a:pt x="0" y="67944"/>
                  <a:pt x="68579" y="0"/>
                  <a:pt x="153288" y="0"/>
                </a:cubicBezTo>
                <a:cubicBezTo>
                  <a:pt x="237870" y="0"/>
                  <a:pt x="306451" y="67944"/>
                  <a:pt x="306451" y="151891"/>
                </a:cubicBezTo>
                <a:cubicBezTo>
                  <a:pt x="306451" y="235838"/>
                  <a:pt x="237870" y="303911"/>
                  <a:pt x="153288" y="303911"/>
                </a:cubicBezTo>
                <a:cubicBezTo>
                  <a:pt x="68579" y="303911"/>
                  <a:pt x="0" y="235838"/>
                  <a:pt x="0" y="1518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330194" y="1358012"/>
            <a:ext cx="319150" cy="316611"/>
          </a:xfrm>
          <a:custGeom>
            <a:avLst/>
            <a:gdLst>
              <a:gd name="connsiteX0" fmla="*/ 6350 w 319150"/>
              <a:gd name="connsiteY0" fmla="*/ 158241 h 316611"/>
              <a:gd name="connsiteX1" fmla="*/ 159638 w 319150"/>
              <a:gd name="connsiteY1" fmla="*/ 6350 h 316611"/>
              <a:gd name="connsiteX2" fmla="*/ 312801 w 319150"/>
              <a:gd name="connsiteY2" fmla="*/ 158241 h 316611"/>
              <a:gd name="connsiteX3" fmla="*/ 159638 w 319150"/>
              <a:gd name="connsiteY3" fmla="*/ 310261 h 316611"/>
              <a:gd name="connsiteX4" fmla="*/ 6350 w 319150"/>
              <a:gd name="connsiteY4" fmla="*/ 158241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241"/>
                </a:moveTo>
                <a:cubicBezTo>
                  <a:pt x="6350" y="74294"/>
                  <a:pt x="74929" y="6350"/>
                  <a:pt x="159638" y="6350"/>
                </a:cubicBezTo>
                <a:cubicBezTo>
                  <a:pt x="244220" y="6350"/>
                  <a:pt x="312801" y="74294"/>
                  <a:pt x="312801" y="158241"/>
                </a:cubicBezTo>
                <a:cubicBezTo>
                  <a:pt x="312801" y="242188"/>
                  <a:pt x="244220" y="310261"/>
                  <a:pt x="159638" y="310261"/>
                </a:cubicBezTo>
                <a:cubicBezTo>
                  <a:pt x="74929" y="310261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71751" y="1828801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212 w 306451"/>
              <a:gd name="connsiteY1" fmla="*/ 0 h 303911"/>
              <a:gd name="connsiteX2" fmla="*/ 306450 w 306451"/>
              <a:gd name="connsiteY2" fmla="*/ 152019 h 303911"/>
              <a:gd name="connsiteX3" fmla="*/ 153212 w 306451"/>
              <a:gd name="connsiteY3" fmla="*/ 303910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92" y="0"/>
                  <a:pt x="153212" y="0"/>
                </a:cubicBezTo>
                <a:cubicBezTo>
                  <a:pt x="237871" y="0"/>
                  <a:pt x="306450" y="68072"/>
                  <a:pt x="306450" y="152019"/>
                </a:cubicBezTo>
                <a:cubicBezTo>
                  <a:pt x="306450" y="235839"/>
                  <a:pt x="237871" y="303910"/>
                  <a:pt x="153212" y="303910"/>
                </a:cubicBezTo>
                <a:cubicBezTo>
                  <a:pt x="68592" y="303910"/>
                  <a:pt x="0" y="235839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65401" y="1822451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62 w 319151"/>
              <a:gd name="connsiteY1" fmla="*/ 6350 h 316611"/>
              <a:gd name="connsiteX2" fmla="*/ 312800 w 319151"/>
              <a:gd name="connsiteY2" fmla="*/ 158369 h 316611"/>
              <a:gd name="connsiteX3" fmla="*/ 159562 w 319151"/>
              <a:gd name="connsiteY3" fmla="*/ 310260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42" y="6350"/>
                  <a:pt x="159562" y="6350"/>
                </a:cubicBezTo>
                <a:cubicBezTo>
                  <a:pt x="244221" y="6350"/>
                  <a:pt x="312800" y="74422"/>
                  <a:pt x="312800" y="158369"/>
                </a:cubicBezTo>
                <a:cubicBezTo>
                  <a:pt x="312800" y="242189"/>
                  <a:pt x="244221" y="310260"/>
                  <a:pt x="159562" y="310260"/>
                </a:cubicBezTo>
                <a:cubicBezTo>
                  <a:pt x="74942" y="310260"/>
                  <a:pt x="6350" y="242189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23817" y="1841120"/>
            <a:ext cx="306450" cy="303911"/>
          </a:xfrm>
          <a:custGeom>
            <a:avLst/>
            <a:gdLst>
              <a:gd name="connsiteX0" fmla="*/ 0 w 306450"/>
              <a:gd name="connsiteY0" fmla="*/ 152019 h 303911"/>
              <a:gd name="connsiteX1" fmla="*/ 153161 w 306450"/>
              <a:gd name="connsiteY1" fmla="*/ 0 h 303911"/>
              <a:gd name="connsiteX2" fmla="*/ 306450 w 306450"/>
              <a:gd name="connsiteY2" fmla="*/ 152019 h 303911"/>
              <a:gd name="connsiteX3" fmla="*/ 153161 w 306450"/>
              <a:gd name="connsiteY3" fmla="*/ 303910 h 303911"/>
              <a:gd name="connsiteX4" fmla="*/ 0 w 306450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2019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0" y="0"/>
                  <a:pt x="306450" y="68072"/>
                  <a:pt x="306450" y="152019"/>
                </a:cubicBezTo>
                <a:cubicBezTo>
                  <a:pt x="306450" y="235966"/>
                  <a:pt x="237870" y="303910"/>
                  <a:pt x="153161" y="303910"/>
                </a:cubicBezTo>
                <a:cubicBezTo>
                  <a:pt x="68579" y="303910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17467" y="1834770"/>
            <a:ext cx="319150" cy="316611"/>
          </a:xfrm>
          <a:custGeom>
            <a:avLst/>
            <a:gdLst>
              <a:gd name="connsiteX0" fmla="*/ 6350 w 319150"/>
              <a:gd name="connsiteY0" fmla="*/ 158369 h 316611"/>
              <a:gd name="connsiteX1" fmla="*/ 159511 w 319150"/>
              <a:gd name="connsiteY1" fmla="*/ 6350 h 316611"/>
              <a:gd name="connsiteX2" fmla="*/ 312800 w 319150"/>
              <a:gd name="connsiteY2" fmla="*/ 158369 h 316611"/>
              <a:gd name="connsiteX3" fmla="*/ 159511 w 319150"/>
              <a:gd name="connsiteY3" fmla="*/ 310260 h 316611"/>
              <a:gd name="connsiteX4" fmla="*/ 6350 w 319150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369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0" y="6350"/>
                  <a:pt x="312800" y="74422"/>
                  <a:pt x="312800" y="158369"/>
                </a:cubicBezTo>
                <a:cubicBezTo>
                  <a:pt x="312800" y="242316"/>
                  <a:pt x="244220" y="310260"/>
                  <a:pt x="159511" y="310260"/>
                </a:cubicBezTo>
                <a:cubicBezTo>
                  <a:pt x="74929" y="310260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41878" y="1627252"/>
            <a:ext cx="565784" cy="279527"/>
          </a:xfrm>
          <a:custGeom>
            <a:avLst/>
            <a:gdLst>
              <a:gd name="connsiteX0" fmla="*/ 559435 w 565784"/>
              <a:gd name="connsiteY0" fmla="*/ 6350 h 279527"/>
              <a:gd name="connsiteX1" fmla="*/ 6350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559435" y="6350"/>
                </a:moveTo>
                <a:lnTo>
                  <a:pt x="6350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96767" y="1612520"/>
            <a:ext cx="565784" cy="279527"/>
          </a:xfrm>
          <a:custGeom>
            <a:avLst/>
            <a:gdLst>
              <a:gd name="connsiteX0" fmla="*/ 6350 w 565784"/>
              <a:gd name="connsiteY0" fmla="*/ 6350 h 279527"/>
              <a:gd name="connsiteX1" fmla="*/ 559434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6350" y="6350"/>
                </a:moveTo>
                <a:lnTo>
                  <a:pt x="559434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742689" y="2280921"/>
            <a:ext cx="306450" cy="303911"/>
          </a:xfrm>
          <a:custGeom>
            <a:avLst/>
            <a:gdLst>
              <a:gd name="connsiteX0" fmla="*/ 0 w 306450"/>
              <a:gd name="connsiteY0" fmla="*/ 152019 h 303911"/>
              <a:gd name="connsiteX1" fmla="*/ 153161 w 306450"/>
              <a:gd name="connsiteY1" fmla="*/ 0 h 303911"/>
              <a:gd name="connsiteX2" fmla="*/ 306451 w 306450"/>
              <a:gd name="connsiteY2" fmla="*/ 152019 h 303911"/>
              <a:gd name="connsiteX3" fmla="*/ 153161 w 306450"/>
              <a:gd name="connsiteY3" fmla="*/ 303910 h 303911"/>
              <a:gd name="connsiteX4" fmla="*/ 0 w 306450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744" y="0"/>
                  <a:pt x="306451" y="68072"/>
                  <a:pt x="306451" y="152019"/>
                </a:cubicBezTo>
                <a:cubicBezTo>
                  <a:pt x="306451" y="235965"/>
                  <a:pt x="237744" y="303910"/>
                  <a:pt x="153161" y="303910"/>
                </a:cubicBezTo>
                <a:cubicBezTo>
                  <a:pt x="68580" y="303910"/>
                  <a:pt x="0" y="235965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36339" y="2274571"/>
            <a:ext cx="319150" cy="316611"/>
          </a:xfrm>
          <a:custGeom>
            <a:avLst/>
            <a:gdLst>
              <a:gd name="connsiteX0" fmla="*/ 6350 w 319150"/>
              <a:gd name="connsiteY0" fmla="*/ 158369 h 316611"/>
              <a:gd name="connsiteX1" fmla="*/ 159511 w 319150"/>
              <a:gd name="connsiteY1" fmla="*/ 6350 h 316611"/>
              <a:gd name="connsiteX2" fmla="*/ 312801 w 319150"/>
              <a:gd name="connsiteY2" fmla="*/ 158369 h 316611"/>
              <a:gd name="connsiteX3" fmla="*/ 159511 w 319150"/>
              <a:gd name="connsiteY3" fmla="*/ 310260 h 316611"/>
              <a:gd name="connsiteX4" fmla="*/ 6350 w 319150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094" y="6350"/>
                  <a:pt x="312801" y="74422"/>
                  <a:pt x="312801" y="158369"/>
                </a:cubicBezTo>
                <a:cubicBezTo>
                  <a:pt x="312801" y="242315"/>
                  <a:pt x="244094" y="310260"/>
                  <a:pt x="159511" y="310260"/>
                </a:cubicBezTo>
                <a:cubicBezTo>
                  <a:pt x="74930" y="310260"/>
                  <a:pt x="6350" y="242315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97833" y="2096771"/>
            <a:ext cx="187197" cy="205359"/>
          </a:xfrm>
          <a:custGeom>
            <a:avLst/>
            <a:gdLst>
              <a:gd name="connsiteX0" fmla="*/ 180848 w 187197"/>
              <a:gd name="connsiteY0" fmla="*/ 6350 h 205359"/>
              <a:gd name="connsiteX1" fmla="*/ 6350 w 187197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197" h="205359">
                <a:moveTo>
                  <a:pt x="180848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94277" y="2713355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162 w 306451"/>
              <a:gd name="connsiteY1" fmla="*/ 0 h 303911"/>
              <a:gd name="connsiteX2" fmla="*/ 306451 w 306451"/>
              <a:gd name="connsiteY2" fmla="*/ 151892 h 303911"/>
              <a:gd name="connsiteX3" fmla="*/ 153162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8072"/>
                  <a:pt x="68580" y="0"/>
                  <a:pt x="153162" y="0"/>
                </a:cubicBezTo>
                <a:cubicBezTo>
                  <a:pt x="237871" y="0"/>
                  <a:pt x="306451" y="68072"/>
                  <a:pt x="306451" y="151892"/>
                </a:cubicBezTo>
                <a:cubicBezTo>
                  <a:pt x="306451" y="235839"/>
                  <a:pt x="237871" y="303911"/>
                  <a:pt x="153162" y="303911"/>
                </a:cubicBezTo>
                <a:cubicBezTo>
                  <a:pt x="68580" y="303911"/>
                  <a:pt x="0" y="235839"/>
                  <a:pt x="0" y="1518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987927" y="2707005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512 w 319151"/>
              <a:gd name="connsiteY1" fmla="*/ 6350 h 316611"/>
              <a:gd name="connsiteX2" fmla="*/ 312801 w 319151"/>
              <a:gd name="connsiteY2" fmla="*/ 158242 h 316611"/>
              <a:gd name="connsiteX3" fmla="*/ 159512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422"/>
                  <a:pt x="74930" y="6350"/>
                  <a:pt x="159512" y="6350"/>
                </a:cubicBezTo>
                <a:cubicBezTo>
                  <a:pt x="244221" y="6350"/>
                  <a:pt x="312801" y="74422"/>
                  <a:pt x="312801" y="158242"/>
                </a:cubicBezTo>
                <a:cubicBezTo>
                  <a:pt x="312801" y="242189"/>
                  <a:pt x="244221" y="310261"/>
                  <a:pt x="159512" y="310261"/>
                </a:cubicBezTo>
                <a:cubicBezTo>
                  <a:pt x="74930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982974" y="2556256"/>
            <a:ext cx="69977" cy="198881"/>
          </a:xfrm>
          <a:custGeom>
            <a:avLst/>
            <a:gdLst>
              <a:gd name="connsiteX0" fmla="*/ 6350 w 69977"/>
              <a:gd name="connsiteY0" fmla="*/ 6350 h 198881"/>
              <a:gd name="connsiteX1" fmla="*/ 63627 w 69977"/>
              <a:gd name="connsiteY1" fmla="*/ 192532 h 1988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77" h="198881">
                <a:moveTo>
                  <a:pt x="6350" y="6350"/>
                </a:moveTo>
                <a:lnTo>
                  <a:pt x="63627" y="1925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09359" y="1440942"/>
            <a:ext cx="306450" cy="303911"/>
          </a:xfrm>
          <a:custGeom>
            <a:avLst/>
            <a:gdLst>
              <a:gd name="connsiteX0" fmla="*/ 0 w 306450"/>
              <a:gd name="connsiteY0" fmla="*/ 151891 h 303911"/>
              <a:gd name="connsiteX1" fmla="*/ 153288 w 306450"/>
              <a:gd name="connsiteY1" fmla="*/ 0 h 303911"/>
              <a:gd name="connsiteX2" fmla="*/ 306450 w 306450"/>
              <a:gd name="connsiteY2" fmla="*/ 151891 h 303911"/>
              <a:gd name="connsiteX3" fmla="*/ 153288 w 306450"/>
              <a:gd name="connsiteY3" fmla="*/ 303911 h 303911"/>
              <a:gd name="connsiteX4" fmla="*/ 0 w 306450"/>
              <a:gd name="connsiteY4" fmla="*/ 151891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1">
                <a:moveTo>
                  <a:pt x="0" y="151891"/>
                </a:moveTo>
                <a:cubicBezTo>
                  <a:pt x="0" y="68072"/>
                  <a:pt x="68706" y="0"/>
                  <a:pt x="153288" y="0"/>
                </a:cubicBezTo>
                <a:cubicBezTo>
                  <a:pt x="237870" y="0"/>
                  <a:pt x="306450" y="68072"/>
                  <a:pt x="306450" y="151891"/>
                </a:cubicBezTo>
                <a:cubicBezTo>
                  <a:pt x="306450" y="235838"/>
                  <a:pt x="237870" y="303911"/>
                  <a:pt x="153288" y="303911"/>
                </a:cubicBezTo>
                <a:cubicBezTo>
                  <a:pt x="68706" y="303911"/>
                  <a:pt x="0" y="235838"/>
                  <a:pt x="0" y="1518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03009" y="1434592"/>
            <a:ext cx="319150" cy="316611"/>
          </a:xfrm>
          <a:custGeom>
            <a:avLst/>
            <a:gdLst>
              <a:gd name="connsiteX0" fmla="*/ 6350 w 319150"/>
              <a:gd name="connsiteY0" fmla="*/ 158241 h 316611"/>
              <a:gd name="connsiteX1" fmla="*/ 159638 w 319150"/>
              <a:gd name="connsiteY1" fmla="*/ 6350 h 316611"/>
              <a:gd name="connsiteX2" fmla="*/ 312800 w 319150"/>
              <a:gd name="connsiteY2" fmla="*/ 158241 h 316611"/>
              <a:gd name="connsiteX3" fmla="*/ 159638 w 319150"/>
              <a:gd name="connsiteY3" fmla="*/ 310261 h 316611"/>
              <a:gd name="connsiteX4" fmla="*/ 6350 w 319150"/>
              <a:gd name="connsiteY4" fmla="*/ 158241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1">
                <a:moveTo>
                  <a:pt x="6350" y="158241"/>
                </a:moveTo>
                <a:cubicBezTo>
                  <a:pt x="6350" y="74422"/>
                  <a:pt x="75056" y="6350"/>
                  <a:pt x="159638" y="6350"/>
                </a:cubicBezTo>
                <a:cubicBezTo>
                  <a:pt x="244220" y="6350"/>
                  <a:pt x="312800" y="74422"/>
                  <a:pt x="312800" y="158241"/>
                </a:cubicBezTo>
                <a:cubicBezTo>
                  <a:pt x="312800" y="242188"/>
                  <a:pt x="244220" y="310261"/>
                  <a:pt x="159638" y="310261"/>
                </a:cubicBezTo>
                <a:cubicBezTo>
                  <a:pt x="75056" y="310261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857748" y="1855978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161 w 306451"/>
              <a:gd name="connsiteY1" fmla="*/ 0 h 303911"/>
              <a:gd name="connsiteX2" fmla="*/ 306451 w 306451"/>
              <a:gd name="connsiteY2" fmla="*/ 152019 h 303911"/>
              <a:gd name="connsiteX3" fmla="*/ 153161 w 306451"/>
              <a:gd name="connsiteY3" fmla="*/ 303911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871" y="0"/>
                  <a:pt x="306451" y="68072"/>
                  <a:pt x="306451" y="152019"/>
                </a:cubicBezTo>
                <a:cubicBezTo>
                  <a:pt x="306451" y="235839"/>
                  <a:pt x="237871" y="303911"/>
                  <a:pt x="153161" y="303911"/>
                </a:cubicBezTo>
                <a:cubicBezTo>
                  <a:pt x="68580" y="303911"/>
                  <a:pt x="0" y="235839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51398" y="1849628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11 w 319151"/>
              <a:gd name="connsiteY1" fmla="*/ 6350 h 316611"/>
              <a:gd name="connsiteX2" fmla="*/ 312801 w 319151"/>
              <a:gd name="connsiteY2" fmla="*/ 158369 h 316611"/>
              <a:gd name="connsiteX3" fmla="*/ 159511 w 319151"/>
              <a:gd name="connsiteY3" fmla="*/ 310261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221" y="6350"/>
                  <a:pt x="312801" y="74422"/>
                  <a:pt x="312801" y="158369"/>
                </a:cubicBezTo>
                <a:cubicBezTo>
                  <a:pt x="312801" y="242189"/>
                  <a:pt x="244221" y="310261"/>
                  <a:pt x="159511" y="310261"/>
                </a:cubicBezTo>
                <a:cubicBezTo>
                  <a:pt x="74930" y="310261"/>
                  <a:pt x="6350" y="242189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96633" y="1917826"/>
            <a:ext cx="306451" cy="303784"/>
          </a:xfrm>
          <a:custGeom>
            <a:avLst/>
            <a:gdLst>
              <a:gd name="connsiteX0" fmla="*/ 0 w 306451"/>
              <a:gd name="connsiteY0" fmla="*/ 151892 h 303784"/>
              <a:gd name="connsiteX1" fmla="*/ 153289 w 306451"/>
              <a:gd name="connsiteY1" fmla="*/ 0 h 303784"/>
              <a:gd name="connsiteX2" fmla="*/ 306451 w 306451"/>
              <a:gd name="connsiteY2" fmla="*/ 151892 h 303784"/>
              <a:gd name="connsiteX3" fmla="*/ 153289 w 306451"/>
              <a:gd name="connsiteY3" fmla="*/ 303783 h 303784"/>
              <a:gd name="connsiteX4" fmla="*/ 0 w 306451"/>
              <a:gd name="connsiteY4" fmla="*/ 151892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784">
                <a:moveTo>
                  <a:pt x="0" y="151892"/>
                </a:moveTo>
                <a:cubicBezTo>
                  <a:pt x="0" y="67945"/>
                  <a:pt x="68579" y="0"/>
                  <a:pt x="153289" y="0"/>
                </a:cubicBezTo>
                <a:cubicBezTo>
                  <a:pt x="237871" y="0"/>
                  <a:pt x="306451" y="67945"/>
                  <a:pt x="306451" y="151892"/>
                </a:cubicBezTo>
                <a:cubicBezTo>
                  <a:pt x="306451" y="235839"/>
                  <a:pt x="237871" y="303783"/>
                  <a:pt x="153289" y="303783"/>
                </a:cubicBezTo>
                <a:cubicBezTo>
                  <a:pt x="68579" y="303783"/>
                  <a:pt x="0" y="235839"/>
                  <a:pt x="0" y="1518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90283" y="1911476"/>
            <a:ext cx="319151" cy="316484"/>
          </a:xfrm>
          <a:custGeom>
            <a:avLst/>
            <a:gdLst>
              <a:gd name="connsiteX0" fmla="*/ 6350 w 319151"/>
              <a:gd name="connsiteY0" fmla="*/ 158242 h 316484"/>
              <a:gd name="connsiteX1" fmla="*/ 159639 w 319151"/>
              <a:gd name="connsiteY1" fmla="*/ 6350 h 316484"/>
              <a:gd name="connsiteX2" fmla="*/ 312801 w 319151"/>
              <a:gd name="connsiteY2" fmla="*/ 158242 h 316484"/>
              <a:gd name="connsiteX3" fmla="*/ 159639 w 319151"/>
              <a:gd name="connsiteY3" fmla="*/ 310133 h 316484"/>
              <a:gd name="connsiteX4" fmla="*/ 6350 w 319151"/>
              <a:gd name="connsiteY4" fmla="*/ 158242 h 316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484">
                <a:moveTo>
                  <a:pt x="6350" y="158242"/>
                </a:moveTo>
                <a:cubicBezTo>
                  <a:pt x="6350" y="74295"/>
                  <a:pt x="74929" y="6350"/>
                  <a:pt x="159639" y="6350"/>
                </a:cubicBezTo>
                <a:cubicBezTo>
                  <a:pt x="244221" y="6350"/>
                  <a:pt x="312801" y="74295"/>
                  <a:pt x="312801" y="158242"/>
                </a:cubicBezTo>
                <a:cubicBezTo>
                  <a:pt x="312801" y="242189"/>
                  <a:pt x="244221" y="310133"/>
                  <a:pt x="159639" y="310133"/>
                </a:cubicBezTo>
                <a:cubicBezTo>
                  <a:pt x="74929" y="310133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127878" y="1654430"/>
            <a:ext cx="687831" cy="279527"/>
          </a:xfrm>
          <a:custGeom>
            <a:avLst/>
            <a:gdLst>
              <a:gd name="connsiteX0" fmla="*/ 681482 w 687831"/>
              <a:gd name="connsiteY0" fmla="*/ 6350 h 279527"/>
              <a:gd name="connsiteX1" fmla="*/ 6350 w 687831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831" h="279527">
                <a:moveTo>
                  <a:pt x="681482" y="6350"/>
                </a:moveTo>
                <a:lnTo>
                  <a:pt x="6350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471541" y="2320544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289 w 306451"/>
              <a:gd name="connsiteY1" fmla="*/ 0 h 303910"/>
              <a:gd name="connsiteX2" fmla="*/ 306451 w 306451"/>
              <a:gd name="connsiteY2" fmla="*/ 151891 h 303910"/>
              <a:gd name="connsiteX3" fmla="*/ 153289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5"/>
                  <a:pt x="68707" y="0"/>
                  <a:pt x="153289" y="0"/>
                </a:cubicBezTo>
                <a:cubicBezTo>
                  <a:pt x="237871" y="0"/>
                  <a:pt x="306451" y="67945"/>
                  <a:pt x="306451" y="151891"/>
                </a:cubicBezTo>
                <a:cubicBezTo>
                  <a:pt x="306451" y="235838"/>
                  <a:pt x="237871" y="303910"/>
                  <a:pt x="153289" y="303910"/>
                </a:cubicBezTo>
                <a:cubicBezTo>
                  <a:pt x="68707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465191" y="2314194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639 w 319151"/>
              <a:gd name="connsiteY1" fmla="*/ 6350 h 316610"/>
              <a:gd name="connsiteX2" fmla="*/ 312801 w 319151"/>
              <a:gd name="connsiteY2" fmla="*/ 158241 h 316610"/>
              <a:gd name="connsiteX3" fmla="*/ 159639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5"/>
                  <a:pt x="75057" y="6350"/>
                  <a:pt x="159639" y="6350"/>
                </a:cubicBezTo>
                <a:cubicBezTo>
                  <a:pt x="244221" y="6350"/>
                  <a:pt x="312801" y="74295"/>
                  <a:pt x="312801" y="158241"/>
                </a:cubicBezTo>
                <a:cubicBezTo>
                  <a:pt x="312801" y="242188"/>
                  <a:pt x="244221" y="310260"/>
                  <a:pt x="159639" y="310260"/>
                </a:cubicBezTo>
                <a:cubicBezTo>
                  <a:pt x="75057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38876" y="2288413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289 w 306451"/>
              <a:gd name="connsiteY1" fmla="*/ 0 h 303910"/>
              <a:gd name="connsiteX2" fmla="*/ 306451 w 306451"/>
              <a:gd name="connsiteY2" fmla="*/ 151891 h 303910"/>
              <a:gd name="connsiteX3" fmla="*/ 153289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4"/>
                  <a:pt x="68579" y="0"/>
                  <a:pt x="153289" y="0"/>
                </a:cubicBezTo>
                <a:cubicBezTo>
                  <a:pt x="237871" y="0"/>
                  <a:pt x="306451" y="67944"/>
                  <a:pt x="306451" y="151891"/>
                </a:cubicBezTo>
                <a:cubicBezTo>
                  <a:pt x="306451" y="235838"/>
                  <a:pt x="237871" y="303910"/>
                  <a:pt x="153289" y="303910"/>
                </a:cubicBezTo>
                <a:cubicBezTo>
                  <a:pt x="68579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32526" y="2282063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639 w 319151"/>
              <a:gd name="connsiteY1" fmla="*/ 6350 h 316610"/>
              <a:gd name="connsiteX2" fmla="*/ 312801 w 319151"/>
              <a:gd name="connsiteY2" fmla="*/ 158241 h 316610"/>
              <a:gd name="connsiteX3" fmla="*/ 159639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4"/>
                  <a:pt x="74929" y="6350"/>
                  <a:pt x="159639" y="6350"/>
                </a:cubicBezTo>
                <a:cubicBezTo>
                  <a:pt x="244221" y="6350"/>
                  <a:pt x="312801" y="74294"/>
                  <a:pt x="312801" y="158241"/>
                </a:cubicBezTo>
                <a:cubicBezTo>
                  <a:pt x="312801" y="242188"/>
                  <a:pt x="244221" y="310260"/>
                  <a:pt x="159639" y="310260"/>
                </a:cubicBezTo>
                <a:cubicBezTo>
                  <a:pt x="74929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108066" y="2123949"/>
            <a:ext cx="194563" cy="195453"/>
          </a:xfrm>
          <a:custGeom>
            <a:avLst/>
            <a:gdLst>
              <a:gd name="connsiteX0" fmla="*/ 6350 w 194563"/>
              <a:gd name="connsiteY0" fmla="*/ 6350 h 195453"/>
              <a:gd name="connsiteX1" fmla="*/ 188213 w 194563"/>
              <a:gd name="connsiteY1" fmla="*/ 189102 h 1954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563" h="195453">
                <a:moveTo>
                  <a:pt x="6350" y="6350"/>
                </a:moveTo>
                <a:lnTo>
                  <a:pt x="188213" y="189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69582" y="1689101"/>
            <a:ext cx="565784" cy="279527"/>
          </a:xfrm>
          <a:custGeom>
            <a:avLst/>
            <a:gdLst>
              <a:gd name="connsiteX0" fmla="*/ 6350 w 565784"/>
              <a:gd name="connsiteY0" fmla="*/ 6350 h 279527"/>
              <a:gd name="connsiteX1" fmla="*/ 559434 w 565784"/>
              <a:gd name="connsiteY1" fmla="*/ 273176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5784" h="279527">
                <a:moveTo>
                  <a:pt x="6350" y="6350"/>
                </a:moveTo>
                <a:lnTo>
                  <a:pt x="559434" y="2731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729351" y="2136268"/>
            <a:ext cx="187070" cy="205359"/>
          </a:xfrm>
          <a:custGeom>
            <a:avLst/>
            <a:gdLst>
              <a:gd name="connsiteX0" fmla="*/ 180720 w 187070"/>
              <a:gd name="connsiteY0" fmla="*/ 6350 h 205359"/>
              <a:gd name="connsiteX1" fmla="*/ 6350 w 187070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070" h="205359">
                <a:moveTo>
                  <a:pt x="180720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89677" y="2817114"/>
            <a:ext cx="306450" cy="303910"/>
          </a:xfrm>
          <a:custGeom>
            <a:avLst/>
            <a:gdLst>
              <a:gd name="connsiteX0" fmla="*/ 0 w 306450"/>
              <a:gd name="connsiteY0" fmla="*/ 151891 h 303910"/>
              <a:gd name="connsiteX1" fmla="*/ 153288 w 306450"/>
              <a:gd name="connsiteY1" fmla="*/ 0 h 303910"/>
              <a:gd name="connsiteX2" fmla="*/ 306451 w 306450"/>
              <a:gd name="connsiteY2" fmla="*/ 151891 h 303910"/>
              <a:gd name="connsiteX3" fmla="*/ 153288 w 306450"/>
              <a:gd name="connsiteY3" fmla="*/ 303910 h 303910"/>
              <a:gd name="connsiteX4" fmla="*/ 0 w 306450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0" h="303910">
                <a:moveTo>
                  <a:pt x="0" y="151891"/>
                </a:moveTo>
                <a:cubicBezTo>
                  <a:pt x="0" y="68071"/>
                  <a:pt x="68707" y="0"/>
                  <a:pt x="153288" y="0"/>
                </a:cubicBezTo>
                <a:cubicBezTo>
                  <a:pt x="237870" y="0"/>
                  <a:pt x="306451" y="68071"/>
                  <a:pt x="306451" y="151891"/>
                </a:cubicBezTo>
                <a:cubicBezTo>
                  <a:pt x="306451" y="235838"/>
                  <a:pt x="237870" y="303910"/>
                  <a:pt x="153288" y="303910"/>
                </a:cubicBezTo>
                <a:cubicBezTo>
                  <a:pt x="68707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283327" y="2810764"/>
            <a:ext cx="319150" cy="316610"/>
          </a:xfrm>
          <a:custGeom>
            <a:avLst/>
            <a:gdLst>
              <a:gd name="connsiteX0" fmla="*/ 6350 w 319150"/>
              <a:gd name="connsiteY0" fmla="*/ 158241 h 316610"/>
              <a:gd name="connsiteX1" fmla="*/ 159638 w 319150"/>
              <a:gd name="connsiteY1" fmla="*/ 6350 h 316610"/>
              <a:gd name="connsiteX2" fmla="*/ 312801 w 319150"/>
              <a:gd name="connsiteY2" fmla="*/ 158241 h 316610"/>
              <a:gd name="connsiteX3" fmla="*/ 159638 w 319150"/>
              <a:gd name="connsiteY3" fmla="*/ 310260 h 316610"/>
              <a:gd name="connsiteX4" fmla="*/ 6350 w 319150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0" h="316610">
                <a:moveTo>
                  <a:pt x="6350" y="158241"/>
                </a:moveTo>
                <a:cubicBezTo>
                  <a:pt x="6350" y="74421"/>
                  <a:pt x="75057" y="6350"/>
                  <a:pt x="159638" y="6350"/>
                </a:cubicBezTo>
                <a:cubicBezTo>
                  <a:pt x="244220" y="6350"/>
                  <a:pt x="312801" y="74421"/>
                  <a:pt x="312801" y="158241"/>
                </a:cubicBezTo>
                <a:cubicBezTo>
                  <a:pt x="312801" y="242188"/>
                  <a:pt x="244220" y="310260"/>
                  <a:pt x="159638" y="310260"/>
                </a:cubicBezTo>
                <a:cubicBezTo>
                  <a:pt x="75057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683378" y="2804795"/>
            <a:ext cx="306451" cy="303910"/>
          </a:xfrm>
          <a:custGeom>
            <a:avLst/>
            <a:gdLst>
              <a:gd name="connsiteX0" fmla="*/ 0 w 306451"/>
              <a:gd name="connsiteY0" fmla="*/ 151891 h 303910"/>
              <a:gd name="connsiteX1" fmla="*/ 153161 w 306451"/>
              <a:gd name="connsiteY1" fmla="*/ 0 h 303910"/>
              <a:gd name="connsiteX2" fmla="*/ 306451 w 306451"/>
              <a:gd name="connsiteY2" fmla="*/ 151891 h 303910"/>
              <a:gd name="connsiteX3" fmla="*/ 153161 w 306451"/>
              <a:gd name="connsiteY3" fmla="*/ 303910 h 303910"/>
              <a:gd name="connsiteX4" fmla="*/ 0 w 306451"/>
              <a:gd name="connsiteY4" fmla="*/ 151891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1891"/>
                </a:moveTo>
                <a:cubicBezTo>
                  <a:pt x="0" y="67944"/>
                  <a:pt x="68579" y="0"/>
                  <a:pt x="153161" y="0"/>
                </a:cubicBezTo>
                <a:cubicBezTo>
                  <a:pt x="237870" y="0"/>
                  <a:pt x="306451" y="67944"/>
                  <a:pt x="306451" y="151891"/>
                </a:cubicBezTo>
                <a:cubicBezTo>
                  <a:pt x="306451" y="235838"/>
                  <a:pt x="237870" y="303910"/>
                  <a:pt x="153161" y="303910"/>
                </a:cubicBezTo>
                <a:cubicBezTo>
                  <a:pt x="68579" y="303910"/>
                  <a:pt x="0" y="235838"/>
                  <a:pt x="0" y="151891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677028" y="2798445"/>
            <a:ext cx="319151" cy="316610"/>
          </a:xfrm>
          <a:custGeom>
            <a:avLst/>
            <a:gdLst>
              <a:gd name="connsiteX0" fmla="*/ 6350 w 319151"/>
              <a:gd name="connsiteY0" fmla="*/ 158241 h 316610"/>
              <a:gd name="connsiteX1" fmla="*/ 159511 w 319151"/>
              <a:gd name="connsiteY1" fmla="*/ 6350 h 316610"/>
              <a:gd name="connsiteX2" fmla="*/ 312801 w 319151"/>
              <a:gd name="connsiteY2" fmla="*/ 158241 h 316610"/>
              <a:gd name="connsiteX3" fmla="*/ 159511 w 319151"/>
              <a:gd name="connsiteY3" fmla="*/ 310260 h 316610"/>
              <a:gd name="connsiteX4" fmla="*/ 6350 w 319151"/>
              <a:gd name="connsiteY4" fmla="*/ 158241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241"/>
                </a:moveTo>
                <a:cubicBezTo>
                  <a:pt x="6350" y="74294"/>
                  <a:pt x="74929" y="6350"/>
                  <a:pt x="159511" y="6350"/>
                </a:cubicBezTo>
                <a:cubicBezTo>
                  <a:pt x="244220" y="6350"/>
                  <a:pt x="312801" y="74294"/>
                  <a:pt x="312801" y="158241"/>
                </a:cubicBezTo>
                <a:cubicBezTo>
                  <a:pt x="312801" y="242188"/>
                  <a:pt x="244220" y="310260"/>
                  <a:pt x="159511" y="310260"/>
                </a:cubicBezTo>
                <a:cubicBezTo>
                  <a:pt x="74929" y="310260"/>
                  <a:pt x="6350" y="242188"/>
                  <a:pt x="6350" y="1582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689473" y="2590926"/>
            <a:ext cx="89915" cy="230124"/>
          </a:xfrm>
          <a:custGeom>
            <a:avLst/>
            <a:gdLst>
              <a:gd name="connsiteX0" fmla="*/ 6350 w 89915"/>
              <a:gd name="connsiteY0" fmla="*/ 6350 h 230124"/>
              <a:gd name="connsiteX1" fmla="*/ 83566 w 89915"/>
              <a:gd name="connsiteY1" fmla="*/ 223774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30124">
                <a:moveTo>
                  <a:pt x="6350" y="6350"/>
                </a:moveTo>
                <a:lnTo>
                  <a:pt x="83566" y="2237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480177" y="2590927"/>
            <a:ext cx="92456" cy="254761"/>
          </a:xfrm>
          <a:custGeom>
            <a:avLst/>
            <a:gdLst>
              <a:gd name="connsiteX0" fmla="*/ 86105 w 92456"/>
              <a:gd name="connsiteY0" fmla="*/ 6350 h 254761"/>
              <a:gd name="connsiteX1" fmla="*/ 6350 w 92456"/>
              <a:gd name="connsiteY1" fmla="*/ 248412 h 25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456" h="254761">
                <a:moveTo>
                  <a:pt x="86105" y="6350"/>
                </a:moveTo>
                <a:lnTo>
                  <a:pt x="6350" y="2484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215505" y="2357502"/>
            <a:ext cx="306451" cy="303911"/>
          </a:xfrm>
          <a:custGeom>
            <a:avLst/>
            <a:gdLst>
              <a:gd name="connsiteX0" fmla="*/ 0 w 306451"/>
              <a:gd name="connsiteY0" fmla="*/ 152019 h 303911"/>
              <a:gd name="connsiteX1" fmla="*/ 153161 w 306451"/>
              <a:gd name="connsiteY1" fmla="*/ 0 h 303911"/>
              <a:gd name="connsiteX2" fmla="*/ 306451 w 306451"/>
              <a:gd name="connsiteY2" fmla="*/ 152019 h 303911"/>
              <a:gd name="connsiteX3" fmla="*/ 153161 w 306451"/>
              <a:gd name="connsiteY3" fmla="*/ 303910 h 303911"/>
              <a:gd name="connsiteX4" fmla="*/ 0 w 306451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2019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1" y="0"/>
                  <a:pt x="306451" y="68072"/>
                  <a:pt x="306451" y="152019"/>
                </a:cubicBezTo>
                <a:cubicBezTo>
                  <a:pt x="306451" y="235966"/>
                  <a:pt x="237871" y="303910"/>
                  <a:pt x="153161" y="303910"/>
                </a:cubicBezTo>
                <a:cubicBezTo>
                  <a:pt x="68579" y="303910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209155" y="2351152"/>
            <a:ext cx="319151" cy="316611"/>
          </a:xfrm>
          <a:custGeom>
            <a:avLst/>
            <a:gdLst>
              <a:gd name="connsiteX0" fmla="*/ 6350 w 319151"/>
              <a:gd name="connsiteY0" fmla="*/ 158369 h 316611"/>
              <a:gd name="connsiteX1" fmla="*/ 159511 w 319151"/>
              <a:gd name="connsiteY1" fmla="*/ 6350 h 316611"/>
              <a:gd name="connsiteX2" fmla="*/ 312801 w 319151"/>
              <a:gd name="connsiteY2" fmla="*/ 158369 h 316611"/>
              <a:gd name="connsiteX3" fmla="*/ 159511 w 319151"/>
              <a:gd name="connsiteY3" fmla="*/ 310260 h 316611"/>
              <a:gd name="connsiteX4" fmla="*/ 6350 w 319151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369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1" y="6350"/>
                  <a:pt x="312801" y="74422"/>
                  <a:pt x="312801" y="158369"/>
                </a:cubicBezTo>
                <a:cubicBezTo>
                  <a:pt x="312801" y="242316"/>
                  <a:pt x="244221" y="310260"/>
                  <a:pt x="159511" y="310260"/>
                </a:cubicBezTo>
                <a:cubicBezTo>
                  <a:pt x="74929" y="310260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980299" y="2325497"/>
            <a:ext cx="306451" cy="303784"/>
          </a:xfrm>
          <a:custGeom>
            <a:avLst/>
            <a:gdLst>
              <a:gd name="connsiteX0" fmla="*/ 0 w 306451"/>
              <a:gd name="connsiteY0" fmla="*/ 151892 h 303784"/>
              <a:gd name="connsiteX1" fmla="*/ 153289 w 306451"/>
              <a:gd name="connsiteY1" fmla="*/ 0 h 303784"/>
              <a:gd name="connsiteX2" fmla="*/ 306451 w 306451"/>
              <a:gd name="connsiteY2" fmla="*/ 151892 h 303784"/>
              <a:gd name="connsiteX3" fmla="*/ 153289 w 306451"/>
              <a:gd name="connsiteY3" fmla="*/ 303783 h 303784"/>
              <a:gd name="connsiteX4" fmla="*/ 0 w 306451"/>
              <a:gd name="connsiteY4" fmla="*/ 151892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784">
                <a:moveTo>
                  <a:pt x="0" y="151892"/>
                </a:moveTo>
                <a:cubicBezTo>
                  <a:pt x="0" y="67945"/>
                  <a:pt x="68580" y="0"/>
                  <a:pt x="153289" y="0"/>
                </a:cubicBezTo>
                <a:cubicBezTo>
                  <a:pt x="237870" y="0"/>
                  <a:pt x="306451" y="67945"/>
                  <a:pt x="306451" y="151892"/>
                </a:cubicBezTo>
                <a:cubicBezTo>
                  <a:pt x="306451" y="235838"/>
                  <a:pt x="237870" y="303783"/>
                  <a:pt x="153289" y="303783"/>
                </a:cubicBezTo>
                <a:cubicBezTo>
                  <a:pt x="68580" y="303783"/>
                  <a:pt x="0" y="235838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73949" y="2319147"/>
            <a:ext cx="319151" cy="316484"/>
          </a:xfrm>
          <a:custGeom>
            <a:avLst/>
            <a:gdLst>
              <a:gd name="connsiteX0" fmla="*/ 6350 w 319151"/>
              <a:gd name="connsiteY0" fmla="*/ 158242 h 316484"/>
              <a:gd name="connsiteX1" fmla="*/ 159639 w 319151"/>
              <a:gd name="connsiteY1" fmla="*/ 6350 h 316484"/>
              <a:gd name="connsiteX2" fmla="*/ 312801 w 319151"/>
              <a:gd name="connsiteY2" fmla="*/ 158242 h 316484"/>
              <a:gd name="connsiteX3" fmla="*/ 159639 w 319151"/>
              <a:gd name="connsiteY3" fmla="*/ 310133 h 316484"/>
              <a:gd name="connsiteX4" fmla="*/ 6350 w 319151"/>
              <a:gd name="connsiteY4" fmla="*/ 158242 h 316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484">
                <a:moveTo>
                  <a:pt x="6350" y="158242"/>
                </a:moveTo>
                <a:cubicBezTo>
                  <a:pt x="6350" y="74295"/>
                  <a:pt x="74930" y="6350"/>
                  <a:pt x="159639" y="6350"/>
                </a:cubicBezTo>
                <a:cubicBezTo>
                  <a:pt x="244220" y="6350"/>
                  <a:pt x="312801" y="74295"/>
                  <a:pt x="312801" y="158242"/>
                </a:cubicBezTo>
                <a:cubicBezTo>
                  <a:pt x="312801" y="242188"/>
                  <a:pt x="244220" y="310133"/>
                  <a:pt x="159639" y="310133"/>
                </a:cubicBezTo>
                <a:cubicBezTo>
                  <a:pt x="74930" y="310133"/>
                  <a:pt x="6350" y="242188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849362" y="2160905"/>
            <a:ext cx="194563" cy="195579"/>
          </a:xfrm>
          <a:custGeom>
            <a:avLst/>
            <a:gdLst>
              <a:gd name="connsiteX0" fmla="*/ 6350 w 194563"/>
              <a:gd name="connsiteY0" fmla="*/ 6350 h 195579"/>
              <a:gd name="connsiteX1" fmla="*/ 188214 w 194563"/>
              <a:gd name="connsiteY1" fmla="*/ 189230 h 195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563" h="195579">
                <a:moveTo>
                  <a:pt x="6350" y="6350"/>
                </a:moveTo>
                <a:lnTo>
                  <a:pt x="188214" y="1892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470775" y="2173352"/>
            <a:ext cx="187070" cy="205359"/>
          </a:xfrm>
          <a:custGeom>
            <a:avLst/>
            <a:gdLst>
              <a:gd name="connsiteX0" fmla="*/ 180721 w 187070"/>
              <a:gd name="connsiteY0" fmla="*/ 6350 h 205359"/>
              <a:gd name="connsiteX1" fmla="*/ 6350 w 187070"/>
              <a:gd name="connsiteY1" fmla="*/ 199008 h 205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070" h="205359">
                <a:moveTo>
                  <a:pt x="180721" y="6350"/>
                </a:moveTo>
                <a:lnTo>
                  <a:pt x="6350" y="1990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624954" y="2616226"/>
            <a:ext cx="218401" cy="280009"/>
          </a:xfrm>
          <a:custGeom>
            <a:avLst/>
            <a:gdLst>
              <a:gd name="connsiteX0" fmla="*/ 0 w 218401"/>
              <a:gd name="connsiteY0" fmla="*/ 280009 h 280009"/>
              <a:gd name="connsiteX1" fmla="*/ 218401 w 218401"/>
              <a:gd name="connsiteY1" fmla="*/ 280009 h 280009"/>
              <a:gd name="connsiteX2" fmla="*/ 218401 w 218401"/>
              <a:gd name="connsiteY2" fmla="*/ 0 h 280009"/>
              <a:gd name="connsiteX3" fmla="*/ 0 w 218401"/>
              <a:gd name="connsiteY3" fmla="*/ 0 h 280009"/>
              <a:gd name="connsiteX4" fmla="*/ 0 w 218401"/>
              <a:gd name="connsiteY4" fmla="*/ 280009 h 2800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01" h="280009">
                <a:moveTo>
                  <a:pt x="0" y="280009"/>
                </a:moveTo>
                <a:lnTo>
                  <a:pt x="218401" y="280009"/>
                </a:lnTo>
                <a:lnTo>
                  <a:pt x="218401" y="0"/>
                </a:lnTo>
                <a:lnTo>
                  <a:pt x="0" y="0"/>
                </a:lnTo>
                <a:lnTo>
                  <a:pt x="0" y="28000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968872" y="2839339"/>
            <a:ext cx="306451" cy="303910"/>
          </a:xfrm>
          <a:custGeom>
            <a:avLst/>
            <a:gdLst>
              <a:gd name="connsiteX0" fmla="*/ 0 w 306451"/>
              <a:gd name="connsiteY0" fmla="*/ 152018 h 303910"/>
              <a:gd name="connsiteX1" fmla="*/ 153161 w 306451"/>
              <a:gd name="connsiteY1" fmla="*/ 0 h 303910"/>
              <a:gd name="connsiteX2" fmla="*/ 306450 w 306451"/>
              <a:gd name="connsiteY2" fmla="*/ 152018 h 303910"/>
              <a:gd name="connsiteX3" fmla="*/ 153161 w 306451"/>
              <a:gd name="connsiteY3" fmla="*/ 303910 h 303910"/>
              <a:gd name="connsiteX4" fmla="*/ 0 w 306451"/>
              <a:gd name="connsiteY4" fmla="*/ 152018 h 303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0">
                <a:moveTo>
                  <a:pt x="0" y="152018"/>
                </a:moveTo>
                <a:cubicBezTo>
                  <a:pt x="0" y="68071"/>
                  <a:pt x="68579" y="0"/>
                  <a:pt x="153161" y="0"/>
                </a:cubicBezTo>
                <a:cubicBezTo>
                  <a:pt x="237870" y="0"/>
                  <a:pt x="306450" y="68071"/>
                  <a:pt x="306450" y="152018"/>
                </a:cubicBezTo>
                <a:cubicBezTo>
                  <a:pt x="306450" y="235838"/>
                  <a:pt x="237870" y="303910"/>
                  <a:pt x="153161" y="303910"/>
                </a:cubicBezTo>
                <a:cubicBezTo>
                  <a:pt x="68579" y="303910"/>
                  <a:pt x="0" y="235838"/>
                  <a:pt x="0" y="152018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962522" y="2832989"/>
            <a:ext cx="319151" cy="316610"/>
          </a:xfrm>
          <a:custGeom>
            <a:avLst/>
            <a:gdLst>
              <a:gd name="connsiteX0" fmla="*/ 6350 w 319151"/>
              <a:gd name="connsiteY0" fmla="*/ 158368 h 316610"/>
              <a:gd name="connsiteX1" fmla="*/ 159511 w 319151"/>
              <a:gd name="connsiteY1" fmla="*/ 6350 h 316610"/>
              <a:gd name="connsiteX2" fmla="*/ 312800 w 319151"/>
              <a:gd name="connsiteY2" fmla="*/ 158368 h 316610"/>
              <a:gd name="connsiteX3" fmla="*/ 159511 w 319151"/>
              <a:gd name="connsiteY3" fmla="*/ 310260 h 316610"/>
              <a:gd name="connsiteX4" fmla="*/ 6350 w 319151"/>
              <a:gd name="connsiteY4" fmla="*/ 158368 h 316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0">
                <a:moveTo>
                  <a:pt x="6350" y="158368"/>
                </a:moveTo>
                <a:cubicBezTo>
                  <a:pt x="6350" y="74421"/>
                  <a:pt x="74929" y="6350"/>
                  <a:pt x="159511" y="6350"/>
                </a:cubicBezTo>
                <a:cubicBezTo>
                  <a:pt x="244220" y="6350"/>
                  <a:pt x="312800" y="74421"/>
                  <a:pt x="312800" y="158368"/>
                </a:cubicBezTo>
                <a:cubicBezTo>
                  <a:pt x="312800" y="242188"/>
                  <a:pt x="244220" y="310260"/>
                  <a:pt x="159511" y="310260"/>
                </a:cubicBezTo>
                <a:cubicBezTo>
                  <a:pt x="74929" y="310260"/>
                  <a:pt x="6350" y="242188"/>
                  <a:pt x="6350" y="1583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201662" y="2655061"/>
            <a:ext cx="97409" cy="209550"/>
          </a:xfrm>
          <a:custGeom>
            <a:avLst/>
            <a:gdLst>
              <a:gd name="connsiteX0" fmla="*/ 91059 w 97409"/>
              <a:gd name="connsiteY0" fmla="*/ 6350 h 209550"/>
              <a:gd name="connsiteX1" fmla="*/ 6350 w 97409"/>
              <a:gd name="connsiteY1" fmla="*/ 20320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7409" h="209550">
                <a:moveTo>
                  <a:pt x="91059" y="6350"/>
                </a:moveTo>
                <a:lnTo>
                  <a:pt x="6350" y="2032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7455535" y="2819527"/>
            <a:ext cx="306323" cy="303911"/>
          </a:xfrm>
          <a:custGeom>
            <a:avLst/>
            <a:gdLst>
              <a:gd name="connsiteX0" fmla="*/ 0 w 306323"/>
              <a:gd name="connsiteY0" fmla="*/ 152019 h 303911"/>
              <a:gd name="connsiteX1" fmla="*/ 153161 w 306323"/>
              <a:gd name="connsiteY1" fmla="*/ 0 h 303911"/>
              <a:gd name="connsiteX2" fmla="*/ 306324 w 306323"/>
              <a:gd name="connsiteY2" fmla="*/ 152019 h 303911"/>
              <a:gd name="connsiteX3" fmla="*/ 153161 w 306323"/>
              <a:gd name="connsiteY3" fmla="*/ 303911 h 303911"/>
              <a:gd name="connsiteX4" fmla="*/ 0 w 306323"/>
              <a:gd name="connsiteY4" fmla="*/ 152019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03911">
                <a:moveTo>
                  <a:pt x="0" y="152019"/>
                </a:moveTo>
                <a:cubicBezTo>
                  <a:pt x="0" y="68072"/>
                  <a:pt x="68580" y="0"/>
                  <a:pt x="153161" y="0"/>
                </a:cubicBezTo>
                <a:cubicBezTo>
                  <a:pt x="237744" y="0"/>
                  <a:pt x="306324" y="68072"/>
                  <a:pt x="306324" y="152019"/>
                </a:cubicBezTo>
                <a:cubicBezTo>
                  <a:pt x="306324" y="235966"/>
                  <a:pt x="237744" y="303911"/>
                  <a:pt x="153161" y="303911"/>
                </a:cubicBezTo>
                <a:cubicBezTo>
                  <a:pt x="68580" y="303911"/>
                  <a:pt x="0" y="235966"/>
                  <a:pt x="0" y="1520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449185" y="2813177"/>
            <a:ext cx="319023" cy="316611"/>
          </a:xfrm>
          <a:custGeom>
            <a:avLst/>
            <a:gdLst>
              <a:gd name="connsiteX0" fmla="*/ 6350 w 319023"/>
              <a:gd name="connsiteY0" fmla="*/ 158369 h 316611"/>
              <a:gd name="connsiteX1" fmla="*/ 159511 w 319023"/>
              <a:gd name="connsiteY1" fmla="*/ 6350 h 316611"/>
              <a:gd name="connsiteX2" fmla="*/ 312674 w 319023"/>
              <a:gd name="connsiteY2" fmla="*/ 158369 h 316611"/>
              <a:gd name="connsiteX3" fmla="*/ 159511 w 319023"/>
              <a:gd name="connsiteY3" fmla="*/ 310261 h 316611"/>
              <a:gd name="connsiteX4" fmla="*/ 6350 w 319023"/>
              <a:gd name="connsiteY4" fmla="*/ 158369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023" h="316611">
                <a:moveTo>
                  <a:pt x="6350" y="158369"/>
                </a:moveTo>
                <a:cubicBezTo>
                  <a:pt x="6350" y="74422"/>
                  <a:pt x="74930" y="6350"/>
                  <a:pt x="159511" y="6350"/>
                </a:cubicBezTo>
                <a:cubicBezTo>
                  <a:pt x="244094" y="6350"/>
                  <a:pt x="312674" y="74422"/>
                  <a:pt x="312674" y="158369"/>
                </a:cubicBezTo>
                <a:cubicBezTo>
                  <a:pt x="312674" y="242316"/>
                  <a:pt x="244094" y="310261"/>
                  <a:pt x="159511" y="310261"/>
                </a:cubicBezTo>
                <a:cubicBezTo>
                  <a:pt x="74930" y="310261"/>
                  <a:pt x="6350" y="242316"/>
                  <a:pt x="6350" y="1583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7461631" y="2605658"/>
            <a:ext cx="89915" cy="230124"/>
          </a:xfrm>
          <a:custGeom>
            <a:avLst/>
            <a:gdLst>
              <a:gd name="connsiteX0" fmla="*/ 6350 w 89915"/>
              <a:gd name="connsiteY0" fmla="*/ 6350 h 230124"/>
              <a:gd name="connsiteX1" fmla="*/ 83565 w 89915"/>
              <a:gd name="connsiteY1" fmla="*/ 223773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915" h="230124">
                <a:moveTo>
                  <a:pt x="6350" y="6350"/>
                </a:moveTo>
                <a:lnTo>
                  <a:pt x="83565" y="2237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72759" y="2575815"/>
            <a:ext cx="211759" cy="215773"/>
          </a:xfrm>
          <a:custGeom>
            <a:avLst/>
            <a:gdLst>
              <a:gd name="connsiteX0" fmla="*/ 0 w 211759"/>
              <a:gd name="connsiteY0" fmla="*/ 215772 h 215773"/>
              <a:gd name="connsiteX1" fmla="*/ 211759 w 211759"/>
              <a:gd name="connsiteY1" fmla="*/ 215772 h 215773"/>
              <a:gd name="connsiteX2" fmla="*/ 211759 w 211759"/>
              <a:gd name="connsiteY2" fmla="*/ 0 h 215773"/>
              <a:gd name="connsiteX3" fmla="*/ 0 w 211759"/>
              <a:gd name="connsiteY3" fmla="*/ 0 h 215773"/>
              <a:gd name="connsiteX4" fmla="*/ 0 w 211759"/>
              <a:gd name="connsiteY4" fmla="*/ 215772 h 215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1759" h="215773">
                <a:moveTo>
                  <a:pt x="0" y="215772"/>
                </a:moveTo>
                <a:lnTo>
                  <a:pt x="211759" y="215772"/>
                </a:lnTo>
                <a:lnTo>
                  <a:pt x="211759" y="0"/>
                </a:lnTo>
                <a:lnTo>
                  <a:pt x="0" y="0"/>
                </a:lnTo>
                <a:lnTo>
                  <a:pt x="0" y="21577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066154" y="2572461"/>
            <a:ext cx="262420" cy="275894"/>
          </a:xfrm>
          <a:custGeom>
            <a:avLst/>
            <a:gdLst>
              <a:gd name="connsiteX0" fmla="*/ 0 w 262420"/>
              <a:gd name="connsiteY0" fmla="*/ 275894 h 275894"/>
              <a:gd name="connsiteX1" fmla="*/ 262420 w 262420"/>
              <a:gd name="connsiteY1" fmla="*/ 275894 h 275894"/>
              <a:gd name="connsiteX2" fmla="*/ 262420 w 262420"/>
              <a:gd name="connsiteY2" fmla="*/ 0 h 275894"/>
              <a:gd name="connsiteX3" fmla="*/ 0 w 262420"/>
              <a:gd name="connsiteY3" fmla="*/ 0 h 275894"/>
              <a:gd name="connsiteX4" fmla="*/ 0 w 262420"/>
              <a:gd name="connsiteY4" fmla="*/ 275894 h 275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2420" h="275894">
                <a:moveTo>
                  <a:pt x="0" y="275894"/>
                </a:moveTo>
                <a:lnTo>
                  <a:pt x="262420" y="275894"/>
                </a:lnTo>
                <a:lnTo>
                  <a:pt x="262420" y="0"/>
                </a:lnTo>
                <a:lnTo>
                  <a:pt x="0" y="0"/>
                </a:lnTo>
                <a:lnTo>
                  <a:pt x="0" y="2758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059552" y="2791587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161 w 306451"/>
              <a:gd name="connsiteY1" fmla="*/ 0 h 303911"/>
              <a:gd name="connsiteX2" fmla="*/ 306451 w 306451"/>
              <a:gd name="connsiteY2" fmla="*/ 151892 h 303911"/>
              <a:gd name="connsiteX3" fmla="*/ 153161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8072"/>
                  <a:pt x="68579" y="0"/>
                  <a:pt x="153161" y="0"/>
                </a:cubicBezTo>
                <a:cubicBezTo>
                  <a:pt x="237870" y="0"/>
                  <a:pt x="306451" y="68072"/>
                  <a:pt x="306451" y="151892"/>
                </a:cubicBezTo>
                <a:cubicBezTo>
                  <a:pt x="306451" y="235839"/>
                  <a:pt x="237870" y="303911"/>
                  <a:pt x="153161" y="303911"/>
                </a:cubicBezTo>
                <a:cubicBezTo>
                  <a:pt x="68579" y="303911"/>
                  <a:pt x="0" y="235839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6053202" y="2785237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511 w 319151"/>
              <a:gd name="connsiteY1" fmla="*/ 6350 h 316611"/>
              <a:gd name="connsiteX2" fmla="*/ 312801 w 319151"/>
              <a:gd name="connsiteY2" fmla="*/ 158242 h 316611"/>
              <a:gd name="connsiteX3" fmla="*/ 159511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422"/>
                  <a:pt x="74929" y="6350"/>
                  <a:pt x="159511" y="6350"/>
                </a:cubicBezTo>
                <a:cubicBezTo>
                  <a:pt x="244220" y="6350"/>
                  <a:pt x="312801" y="74422"/>
                  <a:pt x="312801" y="158242"/>
                </a:cubicBezTo>
                <a:cubicBezTo>
                  <a:pt x="312801" y="242189"/>
                  <a:pt x="244220" y="310261"/>
                  <a:pt x="159511" y="310261"/>
                </a:cubicBezTo>
                <a:cubicBezTo>
                  <a:pt x="74929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453124" y="2779268"/>
            <a:ext cx="306451" cy="303911"/>
          </a:xfrm>
          <a:custGeom>
            <a:avLst/>
            <a:gdLst>
              <a:gd name="connsiteX0" fmla="*/ 0 w 306451"/>
              <a:gd name="connsiteY0" fmla="*/ 151892 h 303911"/>
              <a:gd name="connsiteX1" fmla="*/ 153289 w 306451"/>
              <a:gd name="connsiteY1" fmla="*/ 0 h 303911"/>
              <a:gd name="connsiteX2" fmla="*/ 306451 w 306451"/>
              <a:gd name="connsiteY2" fmla="*/ 151892 h 303911"/>
              <a:gd name="connsiteX3" fmla="*/ 153289 w 306451"/>
              <a:gd name="connsiteY3" fmla="*/ 303911 h 303911"/>
              <a:gd name="connsiteX4" fmla="*/ 0 w 306451"/>
              <a:gd name="connsiteY4" fmla="*/ 151892 h 303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03911">
                <a:moveTo>
                  <a:pt x="0" y="151892"/>
                </a:moveTo>
                <a:cubicBezTo>
                  <a:pt x="0" y="67945"/>
                  <a:pt x="68579" y="0"/>
                  <a:pt x="153289" y="0"/>
                </a:cubicBezTo>
                <a:cubicBezTo>
                  <a:pt x="237871" y="0"/>
                  <a:pt x="306451" y="67945"/>
                  <a:pt x="306451" y="151892"/>
                </a:cubicBezTo>
                <a:cubicBezTo>
                  <a:pt x="306451" y="235839"/>
                  <a:pt x="237871" y="303911"/>
                  <a:pt x="153289" y="303911"/>
                </a:cubicBezTo>
                <a:cubicBezTo>
                  <a:pt x="68579" y="303911"/>
                  <a:pt x="0" y="235839"/>
                  <a:pt x="0" y="151892"/>
                </a:cubicBez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6446774" y="2772918"/>
            <a:ext cx="319151" cy="316611"/>
          </a:xfrm>
          <a:custGeom>
            <a:avLst/>
            <a:gdLst>
              <a:gd name="connsiteX0" fmla="*/ 6350 w 319151"/>
              <a:gd name="connsiteY0" fmla="*/ 158242 h 316611"/>
              <a:gd name="connsiteX1" fmla="*/ 159639 w 319151"/>
              <a:gd name="connsiteY1" fmla="*/ 6350 h 316611"/>
              <a:gd name="connsiteX2" fmla="*/ 312801 w 319151"/>
              <a:gd name="connsiteY2" fmla="*/ 158242 h 316611"/>
              <a:gd name="connsiteX3" fmla="*/ 159639 w 319151"/>
              <a:gd name="connsiteY3" fmla="*/ 310261 h 316611"/>
              <a:gd name="connsiteX4" fmla="*/ 6350 w 319151"/>
              <a:gd name="connsiteY4" fmla="*/ 158242 h 31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151" h="316611">
                <a:moveTo>
                  <a:pt x="6350" y="158242"/>
                </a:moveTo>
                <a:cubicBezTo>
                  <a:pt x="6350" y="74295"/>
                  <a:pt x="74929" y="6350"/>
                  <a:pt x="159639" y="6350"/>
                </a:cubicBezTo>
                <a:cubicBezTo>
                  <a:pt x="244221" y="6350"/>
                  <a:pt x="312801" y="74295"/>
                  <a:pt x="312801" y="158242"/>
                </a:cubicBezTo>
                <a:cubicBezTo>
                  <a:pt x="312801" y="242189"/>
                  <a:pt x="244221" y="310261"/>
                  <a:pt x="159639" y="310261"/>
                </a:cubicBezTo>
                <a:cubicBezTo>
                  <a:pt x="74929" y="310261"/>
                  <a:pt x="6350" y="242189"/>
                  <a:pt x="6350" y="1582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459221" y="2565400"/>
            <a:ext cx="90043" cy="230124"/>
          </a:xfrm>
          <a:custGeom>
            <a:avLst/>
            <a:gdLst>
              <a:gd name="connsiteX0" fmla="*/ 6350 w 90043"/>
              <a:gd name="connsiteY0" fmla="*/ 6350 h 230124"/>
              <a:gd name="connsiteX1" fmla="*/ 83692 w 90043"/>
              <a:gd name="connsiteY1" fmla="*/ 223773 h 230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043" h="230124">
                <a:moveTo>
                  <a:pt x="6350" y="6350"/>
                </a:moveTo>
                <a:lnTo>
                  <a:pt x="83692" y="2237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6250051" y="2565401"/>
            <a:ext cx="92328" cy="254761"/>
          </a:xfrm>
          <a:custGeom>
            <a:avLst/>
            <a:gdLst>
              <a:gd name="connsiteX0" fmla="*/ 85978 w 92328"/>
              <a:gd name="connsiteY0" fmla="*/ 6350 h 254761"/>
              <a:gd name="connsiteX1" fmla="*/ 6350 w 92328"/>
              <a:gd name="connsiteY1" fmla="*/ 248411 h 25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328" h="254761">
                <a:moveTo>
                  <a:pt x="85978" y="6350"/>
                </a:moveTo>
                <a:lnTo>
                  <a:pt x="6350" y="2484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283330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70687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4130548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554092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977765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400547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823203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24598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668770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092315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515986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939532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8363204" y="4102101"/>
            <a:ext cx="25400" cy="739775"/>
          </a:xfrm>
          <a:custGeom>
            <a:avLst/>
            <a:gdLst>
              <a:gd name="connsiteX0" fmla="*/ 6350 w 25400"/>
              <a:gd name="connsiteY0" fmla="*/ 6350 h 739775"/>
              <a:gd name="connsiteX1" fmla="*/ 6350 w 25400"/>
              <a:gd name="connsiteY1" fmla="*/ 733425 h 739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39775">
                <a:moveTo>
                  <a:pt x="6350" y="6350"/>
                </a:moveTo>
                <a:lnTo>
                  <a:pt x="6350" y="7334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643188" y="4465573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643188" y="4108450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643188" y="4822825"/>
            <a:ext cx="6156261" cy="25400"/>
          </a:xfrm>
          <a:custGeom>
            <a:avLst/>
            <a:gdLst>
              <a:gd name="connsiteX0" fmla="*/ 6350 w 6156261"/>
              <a:gd name="connsiteY0" fmla="*/ 6350 h 25400"/>
              <a:gd name="connsiteX1" fmla="*/ 6149911 w 615626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261" h="25400">
                <a:moveTo>
                  <a:pt x="6350" y="6350"/>
                </a:moveTo>
                <a:lnTo>
                  <a:pt x="61499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911722" y="4267073"/>
            <a:ext cx="3000053" cy="1411405"/>
          </a:xfrm>
          <a:custGeom>
            <a:avLst/>
            <a:gdLst>
              <a:gd name="connsiteX0" fmla="*/ 6350 w 3000053"/>
              <a:gd name="connsiteY0" fmla="*/ 6350 h 1411405"/>
              <a:gd name="connsiteX1" fmla="*/ 1406651 w 3000053"/>
              <a:gd name="connsiteY1" fmla="*/ 765048 h 1411405"/>
              <a:gd name="connsiteX2" fmla="*/ 2981705 w 3000053"/>
              <a:gd name="connsiteY2" fmla="*/ 1040511 h 1411405"/>
              <a:gd name="connsiteX3" fmla="*/ 1781555 w 3000053"/>
              <a:gd name="connsiteY3" fmla="*/ 1402169 h 1411405"/>
              <a:gd name="connsiteX4" fmla="*/ 206501 w 3000053"/>
              <a:gd name="connsiteY4" fmla="*/ 1126617 h 1411405"/>
              <a:gd name="connsiteX5" fmla="*/ 900429 w 3000053"/>
              <a:gd name="connsiteY5" fmla="*/ 804291 h 1411405"/>
              <a:gd name="connsiteX6" fmla="*/ 6350 w 3000053"/>
              <a:gd name="connsiteY6" fmla="*/ 6350 h 1411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00053" h="1411405">
                <a:moveTo>
                  <a:pt x="6350" y="6350"/>
                </a:moveTo>
                <a:lnTo>
                  <a:pt x="1406651" y="765048"/>
                </a:lnTo>
                <a:cubicBezTo>
                  <a:pt x="2172970" y="741298"/>
                  <a:pt x="2878073" y="864616"/>
                  <a:pt x="2981705" y="1040511"/>
                </a:cubicBezTo>
                <a:cubicBezTo>
                  <a:pt x="3085210" y="1216533"/>
                  <a:pt x="2547873" y="1378394"/>
                  <a:pt x="1781555" y="1402169"/>
                </a:cubicBezTo>
                <a:cubicBezTo>
                  <a:pt x="1015238" y="1425943"/>
                  <a:pt x="310133" y="1302639"/>
                  <a:pt x="206501" y="1126617"/>
                </a:cubicBezTo>
                <a:cubicBezTo>
                  <a:pt x="130047" y="996823"/>
                  <a:pt x="404621" y="869315"/>
                  <a:pt x="900429" y="804291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8800" y="4254500"/>
            <a:ext cx="3009900" cy="14224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29000" y="1447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667000" y="19177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203700" y="1930401"/>
            <a:ext cx="13946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3822700" y="2362201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4089400" y="27940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670800" y="17399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8089900" y="21717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340600" y="21971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6337300" y="21336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613400" y="21463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334000" y="26670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6083300" y="17145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6908800" y="15240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5943600" y="1943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7683500" y="2006601"/>
            <a:ext cx="13946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289800" y="2438401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6565900" y="2628901"/>
            <a:ext cx="16959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5842001" y="2654301"/>
            <a:ext cx="40395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7010400" y="2654301"/>
            <a:ext cx="17953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531100" y="2705101"/>
            <a:ext cx="26930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2730501" y="41402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3429000" y="41656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860800" y="4165601"/>
            <a:ext cx="1298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4267200" y="4165601"/>
            <a:ext cx="1554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4648201" y="4140201"/>
            <a:ext cx="389529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∧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8521700" y="4165601"/>
            <a:ext cx="12182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2730501" y="4495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序号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34417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38608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42799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47117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51308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5549900" y="45212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59817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64008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6819900" y="44958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7188201" y="4495801"/>
            <a:ext cx="16104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2895601" y="3479801"/>
            <a:ext cx="142346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一般二叉树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5778500" y="3479801"/>
            <a:ext cx="218649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对应的完全二叉树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7607301" y="5194301"/>
            <a:ext cx="189635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造成空间浪费！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2159000" y="723900"/>
            <a:ext cx="6769482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8260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一般二叉树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也可以采用这种结构，但会造成空间浪费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48260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284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694676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04301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85051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313926" y="1282700"/>
            <a:ext cx="25400" cy="382650"/>
          </a:xfrm>
          <a:custGeom>
            <a:avLst/>
            <a:gdLst>
              <a:gd name="connsiteX0" fmla="*/ 6350 w 25400"/>
              <a:gd name="connsiteY0" fmla="*/ 6350 h 382650"/>
              <a:gd name="connsiteX1" fmla="*/ 6350 w 25400"/>
              <a:gd name="connsiteY1" fmla="*/ 376301 h 382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2650">
                <a:moveTo>
                  <a:pt x="6350" y="6350"/>
                </a:moveTo>
                <a:lnTo>
                  <a:pt x="6350" y="3763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78702" y="1289050"/>
            <a:ext cx="2454275" cy="25400"/>
          </a:xfrm>
          <a:custGeom>
            <a:avLst/>
            <a:gdLst>
              <a:gd name="connsiteX0" fmla="*/ 6350 w 2454275"/>
              <a:gd name="connsiteY0" fmla="*/ 6350 h 25400"/>
              <a:gd name="connsiteX1" fmla="*/ 2447925 w 2454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4275" h="25400">
                <a:moveTo>
                  <a:pt x="6350" y="6350"/>
                </a:moveTo>
                <a:lnTo>
                  <a:pt x="2447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78702" y="1646301"/>
            <a:ext cx="2454275" cy="25400"/>
          </a:xfrm>
          <a:custGeom>
            <a:avLst/>
            <a:gdLst>
              <a:gd name="connsiteX0" fmla="*/ 6350 w 2454275"/>
              <a:gd name="connsiteY0" fmla="*/ 6350 h 25400"/>
              <a:gd name="connsiteX1" fmla="*/ 2447925 w 2454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4275" h="25400">
                <a:moveTo>
                  <a:pt x="6350" y="6350"/>
                </a:moveTo>
                <a:lnTo>
                  <a:pt x="2447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81977" y="1978025"/>
            <a:ext cx="724535" cy="653796"/>
          </a:xfrm>
          <a:custGeom>
            <a:avLst/>
            <a:gdLst>
              <a:gd name="connsiteX0" fmla="*/ 0 w 724535"/>
              <a:gd name="connsiteY0" fmla="*/ 326898 h 653796"/>
              <a:gd name="connsiteX1" fmla="*/ 362204 w 724535"/>
              <a:gd name="connsiteY1" fmla="*/ 0 h 653796"/>
              <a:gd name="connsiteX2" fmla="*/ 724534 w 724535"/>
              <a:gd name="connsiteY2" fmla="*/ 326898 h 653796"/>
              <a:gd name="connsiteX3" fmla="*/ 362204 w 724535"/>
              <a:gd name="connsiteY3" fmla="*/ 653795 h 653796"/>
              <a:gd name="connsiteX4" fmla="*/ 0 w 724535"/>
              <a:gd name="connsiteY4" fmla="*/ 326898 h 653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535" h="653796">
                <a:moveTo>
                  <a:pt x="0" y="326898"/>
                </a:moveTo>
                <a:cubicBezTo>
                  <a:pt x="0" y="146304"/>
                  <a:pt x="162178" y="0"/>
                  <a:pt x="362204" y="0"/>
                </a:cubicBezTo>
                <a:cubicBezTo>
                  <a:pt x="562229" y="0"/>
                  <a:pt x="724534" y="146304"/>
                  <a:pt x="724534" y="326898"/>
                </a:cubicBezTo>
                <a:cubicBezTo>
                  <a:pt x="724534" y="507492"/>
                  <a:pt x="562229" y="653795"/>
                  <a:pt x="362204" y="653795"/>
                </a:cubicBezTo>
                <a:cubicBezTo>
                  <a:pt x="162178" y="653795"/>
                  <a:pt x="0" y="507492"/>
                  <a:pt x="0" y="3268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75627" y="1971675"/>
            <a:ext cx="737235" cy="666496"/>
          </a:xfrm>
          <a:custGeom>
            <a:avLst/>
            <a:gdLst>
              <a:gd name="connsiteX0" fmla="*/ 6350 w 737235"/>
              <a:gd name="connsiteY0" fmla="*/ 333248 h 666496"/>
              <a:gd name="connsiteX1" fmla="*/ 368554 w 737235"/>
              <a:gd name="connsiteY1" fmla="*/ 6350 h 666496"/>
              <a:gd name="connsiteX2" fmla="*/ 730884 w 737235"/>
              <a:gd name="connsiteY2" fmla="*/ 333248 h 666496"/>
              <a:gd name="connsiteX3" fmla="*/ 368554 w 737235"/>
              <a:gd name="connsiteY3" fmla="*/ 660145 h 666496"/>
              <a:gd name="connsiteX4" fmla="*/ 6350 w 737235"/>
              <a:gd name="connsiteY4" fmla="*/ 333248 h 666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7235" h="666496">
                <a:moveTo>
                  <a:pt x="6350" y="333248"/>
                </a:moveTo>
                <a:cubicBezTo>
                  <a:pt x="6350" y="152654"/>
                  <a:pt x="168528" y="6350"/>
                  <a:pt x="368554" y="6350"/>
                </a:cubicBezTo>
                <a:cubicBezTo>
                  <a:pt x="568579" y="6350"/>
                  <a:pt x="730884" y="152654"/>
                  <a:pt x="730884" y="333248"/>
                </a:cubicBezTo>
                <a:cubicBezTo>
                  <a:pt x="730884" y="513842"/>
                  <a:pt x="568579" y="660145"/>
                  <a:pt x="368554" y="660145"/>
                </a:cubicBezTo>
                <a:cubicBezTo>
                  <a:pt x="168528" y="660145"/>
                  <a:pt x="6350" y="513842"/>
                  <a:pt x="6350" y="3332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848476" y="3012999"/>
            <a:ext cx="1000125" cy="312877"/>
          </a:xfrm>
          <a:custGeom>
            <a:avLst/>
            <a:gdLst>
              <a:gd name="connsiteX0" fmla="*/ 0 w 1000125"/>
              <a:gd name="connsiteY0" fmla="*/ 312877 h 312877"/>
              <a:gd name="connsiteX1" fmla="*/ 1000125 w 1000125"/>
              <a:gd name="connsiteY1" fmla="*/ 312877 h 312877"/>
              <a:gd name="connsiteX2" fmla="*/ 1000125 w 1000125"/>
              <a:gd name="connsiteY2" fmla="*/ 0 h 312877"/>
              <a:gd name="connsiteX3" fmla="*/ 0 w 1000125"/>
              <a:gd name="connsiteY3" fmla="*/ 0 h 312877"/>
              <a:gd name="connsiteX4" fmla="*/ 0 w 1000125"/>
              <a:gd name="connsiteY4" fmla="*/ 312877 h 312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125" h="312877">
                <a:moveTo>
                  <a:pt x="0" y="312877"/>
                </a:moveTo>
                <a:lnTo>
                  <a:pt x="1000125" y="312877"/>
                </a:lnTo>
                <a:lnTo>
                  <a:pt x="1000125" y="0"/>
                </a:lnTo>
                <a:lnTo>
                  <a:pt x="0" y="0"/>
                </a:lnTo>
                <a:lnTo>
                  <a:pt x="0" y="3128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48625" y="3012999"/>
            <a:ext cx="1200150" cy="312877"/>
          </a:xfrm>
          <a:custGeom>
            <a:avLst/>
            <a:gdLst>
              <a:gd name="connsiteX0" fmla="*/ 0 w 1200150"/>
              <a:gd name="connsiteY0" fmla="*/ 312877 h 312877"/>
              <a:gd name="connsiteX1" fmla="*/ 1200150 w 1200150"/>
              <a:gd name="connsiteY1" fmla="*/ 312877 h 312877"/>
              <a:gd name="connsiteX2" fmla="*/ 1200150 w 1200150"/>
              <a:gd name="connsiteY2" fmla="*/ 0 h 312877"/>
              <a:gd name="connsiteX3" fmla="*/ 0 w 1200150"/>
              <a:gd name="connsiteY3" fmla="*/ 0 h 312877"/>
              <a:gd name="connsiteX4" fmla="*/ 0 w 1200150"/>
              <a:gd name="connsiteY4" fmla="*/ 312877 h 312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0150" h="312877">
                <a:moveTo>
                  <a:pt x="0" y="312877"/>
                </a:moveTo>
                <a:lnTo>
                  <a:pt x="1200150" y="312877"/>
                </a:lnTo>
                <a:lnTo>
                  <a:pt x="1200150" y="0"/>
                </a:lnTo>
                <a:lnTo>
                  <a:pt x="0" y="0"/>
                </a:lnTo>
                <a:lnTo>
                  <a:pt x="0" y="31287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27951" y="5301946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721601" y="5295596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01284" y="5301946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94934" y="5295596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226050" y="479039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219700" y="478404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232398" y="479039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226048" y="478404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238746" y="479039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32396" y="478404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45094" y="479039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238744" y="478404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735572" y="3715715"/>
            <a:ext cx="838619" cy="268656"/>
          </a:xfrm>
          <a:custGeom>
            <a:avLst/>
            <a:gdLst>
              <a:gd name="connsiteX0" fmla="*/ 0 w 838619"/>
              <a:gd name="connsiteY0" fmla="*/ 268656 h 268656"/>
              <a:gd name="connsiteX1" fmla="*/ 838619 w 838619"/>
              <a:gd name="connsiteY1" fmla="*/ 268656 h 268656"/>
              <a:gd name="connsiteX2" fmla="*/ 838619 w 838619"/>
              <a:gd name="connsiteY2" fmla="*/ 0 h 268656"/>
              <a:gd name="connsiteX3" fmla="*/ 0 w 838619"/>
              <a:gd name="connsiteY3" fmla="*/ 0 h 268656"/>
              <a:gd name="connsiteX4" fmla="*/ 0 w 838619"/>
              <a:gd name="connsiteY4" fmla="*/ 268656 h 268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6">
                <a:moveTo>
                  <a:pt x="0" y="268656"/>
                </a:moveTo>
                <a:lnTo>
                  <a:pt x="838619" y="268656"/>
                </a:lnTo>
                <a:lnTo>
                  <a:pt x="838619" y="0"/>
                </a:lnTo>
                <a:lnTo>
                  <a:pt x="0" y="0"/>
                </a:lnTo>
                <a:lnTo>
                  <a:pt x="0" y="2686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729222" y="3709365"/>
            <a:ext cx="851319" cy="281356"/>
          </a:xfrm>
          <a:custGeom>
            <a:avLst/>
            <a:gdLst>
              <a:gd name="connsiteX0" fmla="*/ 6350 w 851319"/>
              <a:gd name="connsiteY0" fmla="*/ 275006 h 281356"/>
              <a:gd name="connsiteX1" fmla="*/ 844969 w 851319"/>
              <a:gd name="connsiteY1" fmla="*/ 275006 h 281356"/>
              <a:gd name="connsiteX2" fmla="*/ 844969 w 851319"/>
              <a:gd name="connsiteY2" fmla="*/ 6350 h 281356"/>
              <a:gd name="connsiteX3" fmla="*/ 6350 w 851319"/>
              <a:gd name="connsiteY3" fmla="*/ 6350 h 281356"/>
              <a:gd name="connsiteX4" fmla="*/ 6350 w 851319"/>
              <a:gd name="connsiteY4" fmla="*/ 275006 h 281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6">
                <a:moveTo>
                  <a:pt x="6350" y="275006"/>
                </a:moveTo>
                <a:lnTo>
                  <a:pt x="844969" y="275006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980810" y="3706749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316216" y="3706749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741920" y="4255720"/>
            <a:ext cx="838618" cy="268655"/>
          </a:xfrm>
          <a:custGeom>
            <a:avLst/>
            <a:gdLst>
              <a:gd name="connsiteX0" fmla="*/ 0 w 838618"/>
              <a:gd name="connsiteY0" fmla="*/ 268655 h 268655"/>
              <a:gd name="connsiteX1" fmla="*/ 838618 w 838618"/>
              <a:gd name="connsiteY1" fmla="*/ 268655 h 268655"/>
              <a:gd name="connsiteX2" fmla="*/ 838618 w 838618"/>
              <a:gd name="connsiteY2" fmla="*/ 0 h 268655"/>
              <a:gd name="connsiteX3" fmla="*/ 0 w 838618"/>
              <a:gd name="connsiteY3" fmla="*/ 0 h 268655"/>
              <a:gd name="connsiteX4" fmla="*/ 0 w 838618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8" h="268655">
                <a:moveTo>
                  <a:pt x="0" y="268655"/>
                </a:moveTo>
                <a:lnTo>
                  <a:pt x="838618" y="268655"/>
                </a:lnTo>
                <a:lnTo>
                  <a:pt x="838618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735570" y="4249370"/>
            <a:ext cx="851318" cy="281355"/>
          </a:xfrm>
          <a:custGeom>
            <a:avLst/>
            <a:gdLst>
              <a:gd name="connsiteX0" fmla="*/ 6350 w 851318"/>
              <a:gd name="connsiteY0" fmla="*/ 275005 h 281355"/>
              <a:gd name="connsiteX1" fmla="*/ 844968 w 851318"/>
              <a:gd name="connsiteY1" fmla="*/ 275005 h 281355"/>
              <a:gd name="connsiteX2" fmla="*/ 844968 w 851318"/>
              <a:gd name="connsiteY2" fmla="*/ 6350 h 281355"/>
              <a:gd name="connsiteX3" fmla="*/ 6350 w 851318"/>
              <a:gd name="connsiteY3" fmla="*/ 6350 h 281355"/>
              <a:gd name="connsiteX4" fmla="*/ 6350 w 851318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8" h="281355">
                <a:moveTo>
                  <a:pt x="6350" y="275005"/>
                </a:moveTo>
                <a:lnTo>
                  <a:pt x="844968" y="275005"/>
                </a:lnTo>
                <a:lnTo>
                  <a:pt x="844968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477635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729224" y="4255720"/>
            <a:ext cx="838619" cy="268655"/>
          </a:xfrm>
          <a:custGeom>
            <a:avLst/>
            <a:gdLst>
              <a:gd name="connsiteX0" fmla="*/ 0 w 838619"/>
              <a:gd name="connsiteY0" fmla="*/ 268655 h 268655"/>
              <a:gd name="connsiteX1" fmla="*/ 838619 w 838619"/>
              <a:gd name="connsiteY1" fmla="*/ 268655 h 268655"/>
              <a:gd name="connsiteX2" fmla="*/ 838619 w 838619"/>
              <a:gd name="connsiteY2" fmla="*/ 0 h 268655"/>
              <a:gd name="connsiteX3" fmla="*/ 0 w 838619"/>
              <a:gd name="connsiteY3" fmla="*/ 0 h 268655"/>
              <a:gd name="connsiteX4" fmla="*/ 0 w 838619"/>
              <a:gd name="connsiteY4" fmla="*/ 268655 h 268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619" h="268655">
                <a:moveTo>
                  <a:pt x="0" y="268655"/>
                </a:moveTo>
                <a:lnTo>
                  <a:pt x="838619" y="268655"/>
                </a:lnTo>
                <a:lnTo>
                  <a:pt x="838619" y="0"/>
                </a:lnTo>
                <a:lnTo>
                  <a:pt x="0" y="0"/>
                </a:lnTo>
                <a:lnTo>
                  <a:pt x="0" y="2686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722874" y="4249370"/>
            <a:ext cx="851319" cy="281355"/>
          </a:xfrm>
          <a:custGeom>
            <a:avLst/>
            <a:gdLst>
              <a:gd name="connsiteX0" fmla="*/ 6350 w 851319"/>
              <a:gd name="connsiteY0" fmla="*/ 275005 h 281355"/>
              <a:gd name="connsiteX1" fmla="*/ 844969 w 851319"/>
              <a:gd name="connsiteY1" fmla="*/ 275005 h 281355"/>
              <a:gd name="connsiteX2" fmla="*/ 844969 w 851319"/>
              <a:gd name="connsiteY2" fmla="*/ 6350 h 281355"/>
              <a:gd name="connsiteX3" fmla="*/ 6350 w 851319"/>
              <a:gd name="connsiteY3" fmla="*/ 6350 h 281355"/>
              <a:gd name="connsiteX4" fmla="*/ 6350 w 851319"/>
              <a:gd name="connsiteY4" fmla="*/ 275005 h 281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1319" h="281355">
                <a:moveTo>
                  <a:pt x="6350" y="275005"/>
                </a:moveTo>
                <a:lnTo>
                  <a:pt x="844969" y="275005"/>
                </a:lnTo>
                <a:lnTo>
                  <a:pt x="844969" y="6350"/>
                </a:lnTo>
                <a:lnTo>
                  <a:pt x="6350" y="6350"/>
                </a:lnTo>
                <a:lnTo>
                  <a:pt x="6350" y="2750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309868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974461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806695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471287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813042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322565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87158" y="4246753"/>
            <a:ext cx="22225" cy="281304"/>
          </a:xfrm>
          <a:custGeom>
            <a:avLst/>
            <a:gdLst>
              <a:gd name="connsiteX0" fmla="*/ 6350 w 22225"/>
              <a:gd name="connsiteY0" fmla="*/ 274954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825739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490332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819391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483984" y="4781423"/>
            <a:ext cx="22225" cy="281431"/>
          </a:xfrm>
          <a:custGeom>
            <a:avLst/>
            <a:gdLst>
              <a:gd name="connsiteX0" fmla="*/ 6350 w 22225"/>
              <a:gd name="connsiteY0" fmla="*/ 275082 h 281431"/>
              <a:gd name="connsiteX1" fmla="*/ 6350 w 22225"/>
              <a:gd name="connsiteY1" fmla="*/ 6350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431">
                <a:moveTo>
                  <a:pt x="6350" y="275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946522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973187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308594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281929" y="5292978"/>
            <a:ext cx="22225" cy="281304"/>
          </a:xfrm>
          <a:custGeom>
            <a:avLst/>
            <a:gdLst>
              <a:gd name="connsiteX0" fmla="*/ 6350 w 22225"/>
              <a:gd name="connsiteY0" fmla="*/ 274955 h 281304"/>
              <a:gd name="connsiteX1" fmla="*/ 6350 w 22225"/>
              <a:gd name="connsiteY1" fmla="*/ 6350 h 281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81304">
                <a:moveTo>
                  <a:pt x="6350" y="27495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3916933" y="5128133"/>
            <a:ext cx="290702" cy="268858"/>
          </a:xfrm>
          <a:custGeom>
            <a:avLst/>
            <a:gdLst>
              <a:gd name="connsiteX0" fmla="*/ 0 w 290702"/>
              <a:gd name="connsiteY0" fmla="*/ 134492 h 268858"/>
              <a:gd name="connsiteX1" fmla="*/ 145414 w 290702"/>
              <a:gd name="connsiteY1" fmla="*/ 0 h 268858"/>
              <a:gd name="connsiteX2" fmla="*/ 290702 w 290702"/>
              <a:gd name="connsiteY2" fmla="*/ 134492 h 268858"/>
              <a:gd name="connsiteX3" fmla="*/ 145414 w 290702"/>
              <a:gd name="connsiteY3" fmla="*/ 268858 h 268858"/>
              <a:gd name="connsiteX4" fmla="*/ 0 w 290702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2" h="268858">
                <a:moveTo>
                  <a:pt x="0" y="134492"/>
                </a:moveTo>
                <a:cubicBezTo>
                  <a:pt x="0" y="60197"/>
                  <a:pt x="65023" y="0"/>
                  <a:pt x="145414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660"/>
                  <a:pt x="225679" y="268858"/>
                  <a:pt x="145414" y="268858"/>
                </a:cubicBezTo>
                <a:cubicBezTo>
                  <a:pt x="65023" y="268858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910583" y="5121783"/>
            <a:ext cx="303402" cy="281558"/>
          </a:xfrm>
          <a:custGeom>
            <a:avLst/>
            <a:gdLst>
              <a:gd name="connsiteX0" fmla="*/ 6350 w 303402"/>
              <a:gd name="connsiteY0" fmla="*/ 140842 h 281558"/>
              <a:gd name="connsiteX1" fmla="*/ 151764 w 303402"/>
              <a:gd name="connsiteY1" fmla="*/ 6350 h 281558"/>
              <a:gd name="connsiteX2" fmla="*/ 297052 w 303402"/>
              <a:gd name="connsiteY2" fmla="*/ 140842 h 281558"/>
              <a:gd name="connsiteX3" fmla="*/ 151764 w 303402"/>
              <a:gd name="connsiteY3" fmla="*/ 275208 h 281558"/>
              <a:gd name="connsiteX4" fmla="*/ 6350 w 303402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558">
                <a:moveTo>
                  <a:pt x="6350" y="140842"/>
                </a:moveTo>
                <a:cubicBezTo>
                  <a:pt x="6350" y="66547"/>
                  <a:pt x="71373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010"/>
                  <a:pt x="232029" y="275208"/>
                  <a:pt x="151764" y="275208"/>
                </a:cubicBezTo>
                <a:cubicBezTo>
                  <a:pt x="71373" y="275208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826511" y="5154041"/>
            <a:ext cx="290830" cy="268859"/>
          </a:xfrm>
          <a:custGeom>
            <a:avLst/>
            <a:gdLst>
              <a:gd name="connsiteX0" fmla="*/ 0 w 290830"/>
              <a:gd name="connsiteY0" fmla="*/ 134366 h 268859"/>
              <a:gd name="connsiteX1" fmla="*/ 145415 w 290830"/>
              <a:gd name="connsiteY1" fmla="*/ 0 h 268859"/>
              <a:gd name="connsiteX2" fmla="*/ 290830 w 290830"/>
              <a:gd name="connsiteY2" fmla="*/ 134366 h 268859"/>
              <a:gd name="connsiteX3" fmla="*/ 145415 w 290830"/>
              <a:gd name="connsiteY3" fmla="*/ 268859 h 268859"/>
              <a:gd name="connsiteX4" fmla="*/ 0 w 290830"/>
              <a:gd name="connsiteY4" fmla="*/ 134366 h 268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830" h="268859">
                <a:moveTo>
                  <a:pt x="0" y="134366"/>
                </a:moveTo>
                <a:cubicBezTo>
                  <a:pt x="0" y="60198"/>
                  <a:pt x="65151" y="0"/>
                  <a:pt x="145415" y="0"/>
                </a:cubicBezTo>
                <a:cubicBezTo>
                  <a:pt x="225679" y="0"/>
                  <a:pt x="290830" y="60198"/>
                  <a:pt x="290830" y="134366"/>
                </a:cubicBezTo>
                <a:cubicBezTo>
                  <a:pt x="290830" y="208661"/>
                  <a:pt x="225679" y="268859"/>
                  <a:pt x="145415" y="268859"/>
                </a:cubicBezTo>
                <a:cubicBezTo>
                  <a:pt x="65151" y="268859"/>
                  <a:pt x="0" y="208661"/>
                  <a:pt x="0" y="1343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2820161" y="5147691"/>
            <a:ext cx="303530" cy="281559"/>
          </a:xfrm>
          <a:custGeom>
            <a:avLst/>
            <a:gdLst>
              <a:gd name="connsiteX0" fmla="*/ 6350 w 303530"/>
              <a:gd name="connsiteY0" fmla="*/ 140716 h 281559"/>
              <a:gd name="connsiteX1" fmla="*/ 151765 w 303530"/>
              <a:gd name="connsiteY1" fmla="*/ 6350 h 281559"/>
              <a:gd name="connsiteX2" fmla="*/ 297180 w 303530"/>
              <a:gd name="connsiteY2" fmla="*/ 140716 h 281559"/>
              <a:gd name="connsiteX3" fmla="*/ 151765 w 303530"/>
              <a:gd name="connsiteY3" fmla="*/ 275209 h 281559"/>
              <a:gd name="connsiteX4" fmla="*/ 6350 w 303530"/>
              <a:gd name="connsiteY4" fmla="*/ 140716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30" h="281559">
                <a:moveTo>
                  <a:pt x="6350" y="140716"/>
                </a:moveTo>
                <a:cubicBezTo>
                  <a:pt x="6350" y="66548"/>
                  <a:pt x="71501" y="6350"/>
                  <a:pt x="151765" y="6350"/>
                </a:cubicBezTo>
                <a:cubicBezTo>
                  <a:pt x="232029" y="6350"/>
                  <a:pt x="297180" y="66548"/>
                  <a:pt x="297180" y="140716"/>
                </a:cubicBezTo>
                <a:cubicBezTo>
                  <a:pt x="297180" y="215011"/>
                  <a:pt x="232029" y="275209"/>
                  <a:pt x="151765" y="275209"/>
                </a:cubicBezTo>
                <a:cubicBezTo>
                  <a:pt x="71501" y="275209"/>
                  <a:pt x="6350" y="215011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2568575" y="4635628"/>
            <a:ext cx="303402" cy="281685"/>
          </a:xfrm>
          <a:custGeom>
            <a:avLst/>
            <a:gdLst>
              <a:gd name="connsiteX0" fmla="*/ 6350 w 303402"/>
              <a:gd name="connsiteY0" fmla="*/ 140842 h 281685"/>
              <a:gd name="connsiteX1" fmla="*/ 151726 w 303402"/>
              <a:gd name="connsiteY1" fmla="*/ 6350 h 281685"/>
              <a:gd name="connsiteX2" fmla="*/ 297052 w 303402"/>
              <a:gd name="connsiteY2" fmla="*/ 140842 h 281685"/>
              <a:gd name="connsiteX3" fmla="*/ 151726 w 303402"/>
              <a:gd name="connsiteY3" fmla="*/ 275335 h 281685"/>
              <a:gd name="connsiteX4" fmla="*/ 6350 w 303402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685">
                <a:moveTo>
                  <a:pt x="6350" y="140842"/>
                </a:moveTo>
                <a:cubicBezTo>
                  <a:pt x="6350" y="66547"/>
                  <a:pt x="71437" y="6350"/>
                  <a:pt x="151726" y="6350"/>
                </a:cubicBezTo>
                <a:cubicBezTo>
                  <a:pt x="232028" y="6350"/>
                  <a:pt x="297052" y="66547"/>
                  <a:pt x="297052" y="140842"/>
                </a:cubicBezTo>
                <a:cubicBezTo>
                  <a:pt x="297052" y="215138"/>
                  <a:pt x="232028" y="275335"/>
                  <a:pt x="151726" y="275335"/>
                </a:cubicBezTo>
                <a:cubicBezTo>
                  <a:pt x="71437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890139" y="4123691"/>
            <a:ext cx="303403" cy="281685"/>
          </a:xfrm>
          <a:custGeom>
            <a:avLst/>
            <a:gdLst>
              <a:gd name="connsiteX0" fmla="*/ 6350 w 303403"/>
              <a:gd name="connsiteY0" fmla="*/ 140842 h 281685"/>
              <a:gd name="connsiteX1" fmla="*/ 151638 w 303403"/>
              <a:gd name="connsiteY1" fmla="*/ 6350 h 281685"/>
              <a:gd name="connsiteX2" fmla="*/ 297053 w 303403"/>
              <a:gd name="connsiteY2" fmla="*/ 140842 h 281685"/>
              <a:gd name="connsiteX3" fmla="*/ 151638 w 303403"/>
              <a:gd name="connsiteY3" fmla="*/ 275335 h 281685"/>
              <a:gd name="connsiteX4" fmla="*/ 6350 w 303403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685">
                <a:moveTo>
                  <a:pt x="6350" y="140842"/>
                </a:moveTo>
                <a:cubicBezTo>
                  <a:pt x="6350" y="66547"/>
                  <a:pt x="71374" y="6350"/>
                  <a:pt x="151638" y="6350"/>
                </a:cubicBezTo>
                <a:cubicBezTo>
                  <a:pt x="232028" y="6350"/>
                  <a:pt x="297053" y="66547"/>
                  <a:pt x="297053" y="140842"/>
                </a:cubicBezTo>
                <a:cubicBezTo>
                  <a:pt x="297053" y="215138"/>
                  <a:pt x="232028" y="275335"/>
                  <a:pt x="151638" y="275335"/>
                </a:cubicBezTo>
                <a:cubicBezTo>
                  <a:pt x="71374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567430" y="4647184"/>
            <a:ext cx="290703" cy="268858"/>
          </a:xfrm>
          <a:custGeom>
            <a:avLst/>
            <a:gdLst>
              <a:gd name="connsiteX0" fmla="*/ 0 w 290703"/>
              <a:gd name="connsiteY0" fmla="*/ 134492 h 268858"/>
              <a:gd name="connsiteX1" fmla="*/ 145415 w 290703"/>
              <a:gd name="connsiteY1" fmla="*/ 0 h 268858"/>
              <a:gd name="connsiteX2" fmla="*/ 290702 w 290703"/>
              <a:gd name="connsiteY2" fmla="*/ 134492 h 268858"/>
              <a:gd name="connsiteX3" fmla="*/ 145415 w 290703"/>
              <a:gd name="connsiteY3" fmla="*/ 268858 h 268858"/>
              <a:gd name="connsiteX4" fmla="*/ 0 w 290703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3" h="268858">
                <a:moveTo>
                  <a:pt x="0" y="134492"/>
                </a:moveTo>
                <a:cubicBezTo>
                  <a:pt x="0" y="60197"/>
                  <a:pt x="65151" y="0"/>
                  <a:pt x="145415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787"/>
                  <a:pt x="225679" y="268858"/>
                  <a:pt x="145415" y="268858"/>
                </a:cubicBezTo>
                <a:cubicBezTo>
                  <a:pt x="65151" y="268858"/>
                  <a:pt x="0" y="208787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3561080" y="4640834"/>
            <a:ext cx="303403" cy="281558"/>
          </a:xfrm>
          <a:custGeom>
            <a:avLst/>
            <a:gdLst>
              <a:gd name="connsiteX0" fmla="*/ 6350 w 303403"/>
              <a:gd name="connsiteY0" fmla="*/ 140842 h 281558"/>
              <a:gd name="connsiteX1" fmla="*/ 151765 w 303403"/>
              <a:gd name="connsiteY1" fmla="*/ 6350 h 281558"/>
              <a:gd name="connsiteX2" fmla="*/ 297052 w 303403"/>
              <a:gd name="connsiteY2" fmla="*/ 140842 h 281558"/>
              <a:gd name="connsiteX3" fmla="*/ 151765 w 303403"/>
              <a:gd name="connsiteY3" fmla="*/ 275208 h 281558"/>
              <a:gd name="connsiteX4" fmla="*/ 6350 w 303403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8">
                <a:moveTo>
                  <a:pt x="6350" y="140842"/>
                </a:moveTo>
                <a:cubicBezTo>
                  <a:pt x="6350" y="66547"/>
                  <a:pt x="71501" y="6350"/>
                  <a:pt x="151765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137"/>
                  <a:pt x="232029" y="275208"/>
                  <a:pt x="151765" y="275208"/>
                </a:cubicBezTo>
                <a:cubicBezTo>
                  <a:pt x="71501" y="275208"/>
                  <a:pt x="6350" y="215137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605783" y="3839337"/>
            <a:ext cx="348234" cy="281559"/>
          </a:xfrm>
          <a:custGeom>
            <a:avLst/>
            <a:gdLst>
              <a:gd name="connsiteX0" fmla="*/ 6350 w 348234"/>
              <a:gd name="connsiteY0" fmla="*/ 6350 h 281559"/>
              <a:gd name="connsiteX1" fmla="*/ 341883 w 348234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234" h="281559">
                <a:moveTo>
                  <a:pt x="6350" y="6350"/>
                </a:moveTo>
                <a:lnTo>
                  <a:pt x="341883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074669" y="3865117"/>
            <a:ext cx="348106" cy="281686"/>
          </a:xfrm>
          <a:custGeom>
            <a:avLst/>
            <a:gdLst>
              <a:gd name="connsiteX0" fmla="*/ 341756 w 348106"/>
              <a:gd name="connsiteY0" fmla="*/ 6350 h 281686"/>
              <a:gd name="connsiteX1" fmla="*/ 6350 w 348106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106" h="281686">
                <a:moveTo>
                  <a:pt x="341756" y="6350"/>
                </a:moveTo>
                <a:lnTo>
                  <a:pt x="6350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854576" y="4123691"/>
            <a:ext cx="303530" cy="281685"/>
          </a:xfrm>
          <a:custGeom>
            <a:avLst/>
            <a:gdLst>
              <a:gd name="connsiteX0" fmla="*/ 6350 w 303530"/>
              <a:gd name="connsiteY0" fmla="*/ 140842 h 281685"/>
              <a:gd name="connsiteX1" fmla="*/ 151765 w 303530"/>
              <a:gd name="connsiteY1" fmla="*/ 6350 h 281685"/>
              <a:gd name="connsiteX2" fmla="*/ 297180 w 303530"/>
              <a:gd name="connsiteY2" fmla="*/ 140842 h 281685"/>
              <a:gd name="connsiteX3" fmla="*/ 151765 w 303530"/>
              <a:gd name="connsiteY3" fmla="*/ 275335 h 281685"/>
              <a:gd name="connsiteX4" fmla="*/ 6350 w 303530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30" h="281685">
                <a:moveTo>
                  <a:pt x="6350" y="140842"/>
                </a:moveTo>
                <a:cubicBezTo>
                  <a:pt x="6350" y="66547"/>
                  <a:pt x="71501" y="6350"/>
                  <a:pt x="151765" y="6350"/>
                </a:cubicBezTo>
                <a:cubicBezTo>
                  <a:pt x="232029" y="6350"/>
                  <a:pt x="297180" y="66547"/>
                  <a:pt x="297180" y="140842"/>
                </a:cubicBezTo>
                <a:cubicBezTo>
                  <a:pt x="297180" y="215138"/>
                  <a:pt x="232029" y="275335"/>
                  <a:pt x="151765" y="275335"/>
                </a:cubicBezTo>
                <a:cubicBezTo>
                  <a:pt x="71501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651250" y="4698861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168521" y="4660138"/>
            <a:ext cx="290829" cy="268858"/>
          </a:xfrm>
          <a:custGeom>
            <a:avLst/>
            <a:gdLst>
              <a:gd name="connsiteX0" fmla="*/ 0 w 290829"/>
              <a:gd name="connsiteY0" fmla="*/ 134492 h 268858"/>
              <a:gd name="connsiteX1" fmla="*/ 145414 w 290829"/>
              <a:gd name="connsiteY1" fmla="*/ 0 h 268858"/>
              <a:gd name="connsiteX2" fmla="*/ 290830 w 290829"/>
              <a:gd name="connsiteY2" fmla="*/ 134492 h 268858"/>
              <a:gd name="connsiteX3" fmla="*/ 145414 w 290829"/>
              <a:gd name="connsiteY3" fmla="*/ 268858 h 268858"/>
              <a:gd name="connsiteX4" fmla="*/ 0 w 290829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829" h="268858">
                <a:moveTo>
                  <a:pt x="0" y="134492"/>
                </a:moveTo>
                <a:cubicBezTo>
                  <a:pt x="0" y="60197"/>
                  <a:pt x="65151" y="0"/>
                  <a:pt x="145414" y="0"/>
                </a:cubicBezTo>
                <a:cubicBezTo>
                  <a:pt x="225679" y="0"/>
                  <a:pt x="290830" y="60197"/>
                  <a:pt x="290830" y="134492"/>
                </a:cubicBezTo>
                <a:cubicBezTo>
                  <a:pt x="290830" y="208660"/>
                  <a:pt x="225679" y="268858"/>
                  <a:pt x="145414" y="268858"/>
                </a:cubicBezTo>
                <a:cubicBezTo>
                  <a:pt x="65151" y="268858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162171" y="4653788"/>
            <a:ext cx="303529" cy="281558"/>
          </a:xfrm>
          <a:custGeom>
            <a:avLst/>
            <a:gdLst>
              <a:gd name="connsiteX0" fmla="*/ 6350 w 303529"/>
              <a:gd name="connsiteY0" fmla="*/ 140842 h 281558"/>
              <a:gd name="connsiteX1" fmla="*/ 151764 w 303529"/>
              <a:gd name="connsiteY1" fmla="*/ 6350 h 281558"/>
              <a:gd name="connsiteX2" fmla="*/ 297180 w 303529"/>
              <a:gd name="connsiteY2" fmla="*/ 140842 h 281558"/>
              <a:gd name="connsiteX3" fmla="*/ 151764 w 303529"/>
              <a:gd name="connsiteY3" fmla="*/ 275208 h 281558"/>
              <a:gd name="connsiteX4" fmla="*/ 6350 w 303529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529" h="281558">
                <a:moveTo>
                  <a:pt x="6350" y="140842"/>
                </a:moveTo>
                <a:cubicBezTo>
                  <a:pt x="6350" y="66547"/>
                  <a:pt x="71501" y="6350"/>
                  <a:pt x="151764" y="6350"/>
                </a:cubicBezTo>
                <a:cubicBezTo>
                  <a:pt x="232029" y="6350"/>
                  <a:pt x="297180" y="66547"/>
                  <a:pt x="297180" y="140842"/>
                </a:cubicBezTo>
                <a:cubicBezTo>
                  <a:pt x="297180" y="215010"/>
                  <a:pt x="232029" y="275208"/>
                  <a:pt x="151764" y="275208"/>
                </a:cubicBezTo>
                <a:cubicBezTo>
                  <a:pt x="71501" y="275208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266438" y="4711815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092321" y="4384802"/>
            <a:ext cx="180467" cy="281686"/>
          </a:xfrm>
          <a:custGeom>
            <a:avLst/>
            <a:gdLst>
              <a:gd name="connsiteX0" fmla="*/ 6350 w 180467"/>
              <a:gd name="connsiteY0" fmla="*/ 6350 h 281686"/>
              <a:gd name="connsiteX1" fmla="*/ 174117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6350" y="6350"/>
                </a:moveTo>
                <a:lnTo>
                  <a:pt x="174117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784727" y="4384802"/>
            <a:ext cx="180467" cy="281686"/>
          </a:xfrm>
          <a:custGeom>
            <a:avLst/>
            <a:gdLst>
              <a:gd name="connsiteX0" fmla="*/ 174117 w 180467"/>
              <a:gd name="connsiteY0" fmla="*/ 6350 h 281686"/>
              <a:gd name="connsiteX1" fmla="*/ 6350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174117" y="6350"/>
                </a:moveTo>
                <a:lnTo>
                  <a:pt x="6350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099817" y="4379722"/>
            <a:ext cx="180467" cy="281559"/>
          </a:xfrm>
          <a:custGeom>
            <a:avLst/>
            <a:gdLst>
              <a:gd name="connsiteX0" fmla="*/ 6350 w 180467"/>
              <a:gd name="connsiteY0" fmla="*/ 6350 h 281559"/>
              <a:gd name="connsiteX1" fmla="*/ 174116 w 180467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559">
                <a:moveTo>
                  <a:pt x="6350" y="6350"/>
                </a:moveTo>
                <a:lnTo>
                  <a:pt x="174116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792223" y="4379722"/>
            <a:ext cx="180467" cy="281559"/>
          </a:xfrm>
          <a:custGeom>
            <a:avLst/>
            <a:gdLst>
              <a:gd name="connsiteX0" fmla="*/ 174116 w 180467"/>
              <a:gd name="connsiteY0" fmla="*/ 6350 h 281559"/>
              <a:gd name="connsiteX1" fmla="*/ 6350 w 180467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559">
                <a:moveTo>
                  <a:pt x="174116" y="6350"/>
                </a:moveTo>
                <a:lnTo>
                  <a:pt x="6350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169666" y="4648581"/>
            <a:ext cx="303402" cy="281685"/>
          </a:xfrm>
          <a:custGeom>
            <a:avLst/>
            <a:gdLst>
              <a:gd name="connsiteX0" fmla="*/ 6350 w 303402"/>
              <a:gd name="connsiteY0" fmla="*/ 140842 h 281685"/>
              <a:gd name="connsiteX1" fmla="*/ 151764 w 303402"/>
              <a:gd name="connsiteY1" fmla="*/ 6350 h 281685"/>
              <a:gd name="connsiteX2" fmla="*/ 297052 w 303402"/>
              <a:gd name="connsiteY2" fmla="*/ 140842 h 281685"/>
              <a:gd name="connsiteX3" fmla="*/ 151764 w 303402"/>
              <a:gd name="connsiteY3" fmla="*/ 275335 h 281685"/>
              <a:gd name="connsiteX4" fmla="*/ 6350 w 303402"/>
              <a:gd name="connsiteY4" fmla="*/ 140842 h 28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685">
                <a:moveTo>
                  <a:pt x="6350" y="140842"/>
                </a:moveTo>
                <a:cubicBezTo>
                  <a:pt x="6350" y="66547"/>
                  <a:pt x="71501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138"/>
                  <a:pt x="232029" y="275335"/>
                  <a:pt x="151764" y="275335"/>
                </a:cubicBezTo>
                <a:cubicBezTo>
                  <a:pt x="71501" y="275335"/>
                  <a:pt x="6350" y="215138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3071876" y="4917567"/>
            <a:ext cx="180339" cy="281559"/>
          </a:xfrm>
          <a:custGeom>
            <a:avLst/>
            <a:gdLst>
              <a:gd name="connsiteX0" fmla="*/ 173990 w 180339"/>
              <a:gd name="connsiteY0" fmla="*/ 6350 h 281559"/>
              <a:gd name="connsiteX1" fmla="*/ 6350 w 180339"/>
              <a:gd name="connsiteY1" fmla="*/ 275209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339" h="281559">
                <a:moveTo>
                  <a:pt x="173990" y="6350"/>
                </a:moveTo>
                <a:lnTo>
                  <a:pt x="6350" y="275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000754" y="5192764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910458" y="5218672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784727" y="4878704"/>
            <a:ext cx="180467" cy="281686"/>
          </a:xfrm>
          <a:custGeom>
            <a:avLst/>
            <a:gdLst>
              <a:gd name="connsiteX0" fmla="*/ 6350 w 180467"/>
              <a:gd name="connsiteY0" fmla="*/ 6350 h 281686"/>
              <a:gd name="connsiteX1" fmla="*/ 174117 w 180467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281686">
                <a:moveTo>
                  <a:pt x="6350" y="6350"/>
                </a:moveTo>
                <a:lnTo>
                  <a:pt x="174117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354958" y="3625850"/>
            <a:ext cx="290702" cy="268858"/>
          </a:xfrm>
          <a:custGeom>
            <a:avLst/>
            <a:gdLst>
              <a:gd name="connsiteX0" fmla="*/ 0 w 290702"/>
              <a:gd name="connsiteY0" fmla="*/ 134492 h 268858"/>
              <a:gd name="connsiteX1" fmla="*/ 145414 w 290702"/>
              <a:gd name="connsiteY1" fmla="*/ 0 h 268858"/>
              <a:gd name="connsiteX2" fmla="*/ 290702 w 290702"/>
              <a:gd name="connsiteY2" fmla="*/ 134492 h 268858"/>
              <a:gd name="connsiteX3" fmla="*/ 145414 w 290702"/>
              <a:gd name="connsiteY3" fmla="*/ 268859 h 268858"/>
              <a:gd name="connsiteX4" fmla="*/ 0 w 290702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2" h="268858">
                <a:moveTo>
                  <a:pt x="0" y="134492"/>
                </a:moveTo>
                <a:cubicBezTo>
                  <a:pt x="0" y="60197"/>
                  <a:pt x="65023" y="0"/>
                  <a:pt x="145414" y="0"/>
                </a:cubicBezTo>
                <a:cubicBezTo>
                  <a:pt x="225679" y="0"/>
                  <a:pt x="290702" y="60197"/>
                  <a:pt x="290702" y="134492"/>
                </a:cubicBezTo>
                <a:cubicBezTo>
                  <a:pt x="290702" y="208660"/>
                  <a:pt x="225679" y="268859"/>
                  <a:pt x="145414" y="268859"/>
                </a:cubicBezTo>
                <a:cubicBezTo>
                  <a:pt x="65023" y="268859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348608" y="3619500"/>
            <a:ext cx="303402" cy="281558"/>
          </a:xfrm>
          <a:custGeom>
            <a:avLst/>
            <a:gdLst>
              <a:gd name="connsiteX0" fmla="*/ 6350 w 303402"/>
              <a:gd name="connsiteY0" fmla="*/ 140842 h 281558"/>
              <a:gd name="connsiteX1" fmla="*/ 151764 w 303402"/>
              <a:gd name="connsiteY1" fmla="*/ 6350 h 281558"/>
              <a:gd name="connsiteX2" fmla="*/ 297052 w 303402"/>
              <a:gd name="connsiteY2" fmla="*/ 140842 h 281558"/>
              <a:gd name="connsiteX3" fmla="*/ 151764 w 303402"/>
              <a:gd name="connsiteY3" fmla="*/ 275209 h 281558"/>
              <a:gd name="connsiteX4" fmla="*/ 6350 w 303402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2" h="281558">
                <a:moveTo>
                  <a:pt x="6350" y="140842"/>
                </a:moveTo>
                <a:cubicBezTo>
                  <a:pt x="6350" y="66547"/>
                  <a:pt x="71373" y="6350"/>
                  <a:pt x="151764" y="6350"/>
                </a:cubicBezTo>
                <a:cubicBezTo>
                  <a:pt x="232029" y="6350"/>
                  <a:pt x="297052" y="66547"/>
                  <a:pt x="297052" y="140842"/>
                </a:cubicBezTo>
                <a:cubicBezTo>
                  <a:pt x="297052" y="215010"/>
                  <a:pt x="232029" y="275209"/>
                  <a:pt x="151764" y="275209"/>
                </a:cubicBezTo>
                <a:cubicBezTo>
                  <a:pt x="71373" y="275209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3441573" y="3674987"/>
            <a:ext cx="136994" cy="137045"/>
          </a:xfrm>
          <a:custGeom>
            <a:avLst/>
            <a:gdLst>
              <a:gd name="connsiteX0" fmla="*/ 0 w 136994"/>
              <a:gd name="connsiteY0" fmla="*/ 137045 h 137045"/>
              <a:gd name="connsiteX1" fmla="*/ 136994 w 136994"/>
              <a:gd name="connsiteY1" fmla="*/ 137045 h 137045"/>
              <a:gd name="connsiteX2" fmla="*/ 136994 w 136994"/>
              <a:gd name="connsiteY2" fmla="*/ 0 h 137045"/>
              <a:gd name="connsiteX3" fmla="*/ 0 w 136994"/>
              <a:gd name="connsiteY3" fmla="*/ 0 h 137045"/>
              <a:gd name="connsiteX4" fmla="*/ 0 w 136994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94" h="137045">
                <a:moveTo>
                  <a:pt x="0" y="137045"/>
                </a:moveTo>
                <a:lnTo>
                  <a:pt x="136994" y="137045"/>
                </a:lnTo>
                <a:lnTo>
                  <a:pt x="136994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7300" y="2552700"/>
            <a:ext cx="241300" cy="4064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2540000"/>
            <a:ext cx="241300" cy="4064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457700"/>
            <a:ext cx="241300" cy="3302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7600" y="3886200"/>
            <a:ext cx="660400" cy="3810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4457700"/>
            <a:ext cx="228600" cy="3302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9500" y="4978400"/>
            <a:ext cx="228600" cy="3302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67600" y="3898900"/>
            <a:ext cx="660400" cy="3683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58100" y="4457700"/>
            <a:ext cx="228600" cy="330200"/>
          </a:xfrm>
          <a:prstGeom prst="rect">
            <a:avLst/>
          </a:prstGeom>
          <a:noFill/>
        </p:spPr>
      </p:pic>
      <p:pic>
        <p:nvPicPr>
          <p:cNvPr id="104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12100" y="4965700"/>
            <a:ext cx="241300" cy="3302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432800" y="4457700"/>
            <a:ext cx="241300" cy="330200"/>
          </a:xfrm>
          <a:prstGeom prst="rect">
            <a:avLst/>
          </a:prstGeom>
          <a:noFill/>
        </p:spPr>
      </p:pic>
      <p:pic>
        <p:nvPicPr>
          <p:cNvPr id="104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0" y="1282701"/>
            <a:ext cx="39201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*BinTree;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222501" y="1600201"/>
            <a:ext cx="284892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Position;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TreeNode{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3136901" y="2222500"/>
            <a:ext cx="2191497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BinTree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Right;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2222500" y="31115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7086601" y="1346201"/>
            <a:ext cx="4103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848601" y="1346201"/>
            <a:ext cx="47448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623301" y="1346201"/>
            <a:ext cx="55143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848601" y="2197101"/>
            <a:ext cx="38792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8382000" y="3060701"/>
            <a:ext cx="48891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835901" y="5295901"/>
            <a:ext cx="610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5803901" y="5295901"/>
            <a:ext cx="58830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5334001" y="4787901"/>
            <a:ext cx="59952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6578600" y="4787901"/>
            <a:ext cx="3510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7302501" y="4787901"/>
            <a:ext cx="38472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8369301" y="4787901"/>
            <a:ext cx="6347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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7073901" y="3086100"/>
            <a:ext cx="455253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8077200" y="43053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6070600" y="43053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3263900" y="47117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3949700" y="41783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2959100" y="41910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2667000" y="4699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3632200" y="46990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4305300" y="47117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3987800" y="51943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2908300" y="52197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3429000" y="3683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2019300" y="635001"/>
            <a:ext cx="128240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948462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0"/>
            <a:ext cx="4203074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3.3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二叉树的遍历</a:t>
            </a:r>
          </a:p>
        </p:txBody>
      </p:sp>
    </p:spTree>
    <p:extLst>
      <p:ext uri="{BB962C8B-B14F-4D97-AF65-F5344CB8AC3E}">
        <p14:creationId xmlns:p14="http://schemas.microsoft.com/office/powerpoint/2010/main" val="3366170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51050" y="3046477"/>
            <a:ext cx="5435600" cy="2320925"/>
          </a:xfrm>
          <a:custGeom>
            <a:avLst/>
            <a:gdLst>
              <a:gd name="connsiteX0" fmla="*/ 6350 w 5435600"/>
              <a:gd name="connsiteY0" fmla="*/ 2314575 h 2320925"/>
              <a:gd name="connsiteX1" fmla="*/ 5429250 w 5435600"/>
              <a:gd name="connsiteY1" fmla="*/ 2314575 h 2320925"/>
              <a:gd name="connsiteX2" fmla="*/ 5429250 w 5435600"/>
              <a:gd name="connsiteY2" fmla="*/ 6350 h 2320925"/>
              <a:gd name="connsiteX3" fmla="*/ 6350 w 5435600"/>
              <a:gd name="connsiteY3" fmla="*/ 6350 h 2320925"/>
              <a:gd name="connsiteX4" fmla="*/ 6350 w 54356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00" h="2320925">
                <a:moveTo>
                  <a:pt x="6350" y="2314575"/>
                </a:moveTo>
                <a:lnTo>
                  <a:pt x="5429250" y="2314575"/>
                </a:lnTo>
                <a:lnTo>
                  <a:pt x="54292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62626" y="1493900"/>
            <a:ext cx="3286125" cy="400050"/>
          </a:xfrm>
          <a:custGeom>
            <a:avLst/>
            <a:gdLst>
              <a:gd name="connsiteX0" fmla="*/ 0 w 3286125"/>
              <a:gd name="connsiteY0" fmla="*/ 400050 h 400050"/>
              <a:gd name="connsiteX1" fmla="*/ 3286125 w 3286125"/>
              <a:gd name="connsiteY1" fmla="*/ 400050 h 400050"/>
              <a:gd name="connsiteX2" fmla="*/ 3286125 w 3286125"/>
              <a:gd name="connsiteY2" fmla="*/ 0 h 400050"/>
              <a:gd name="connsiteX3" fmla="*/ 0 w 3286125"/>
              <a:gd name="connsiteY3" fmla="*/ 0 h 400050"/>
              <a:gd name="connsiteX4" fmla="*/ 0 w 3286125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6125" h="400050">
                <a:moveTo>
                  <a:pt x="0" y="400050"/>
                </a:moveTo>
                <a:lnTo>
                  <a:pt x="3286125" y="400050"/>
                </a:lnTo>
                <a:lnTo>
                  <a:pt x="3286125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09791" y="1803272"/>
            <a:ext cx="256032" cy="12192"/>
          </a:xfrm>
          <a:custGeom>
            <a:avLst/>
            <a:gdLst>
              <a:gd name="connsiteX0" fmla="*/ 0 w 256032"/>
              <a:gd name="connsiteY0" fmla="*/ 6096 h 12192"/>
              <a:gd name="connsiteX1" fmla="*/ 256032 w 256032"/>
              <a:gd name="connsiteY1" fmla="*/ 6096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6032" h="12192">
                <a:moveTo>
                  <a:pt x="0" y="6096"/>
                </a:moveTo>
                <a:lnTo>
                  <a:pt x="256032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09079" y="1803273"/>
            <a:ext cx="1139952" cy="12192"/>
          </a:xfrm>
          <a:custGeom>
            <a:avLst/>
            <a:gdLst>
              <a:gd name="connsiteX0" fmla="*/ 0 w 1139952"/>
              <a:gd name="connsiteY0" fmla="*/ 0 h 12192"/>
              <a:gd name="connsiteX1" fmla="*/ 569976 w 1139952"/>
              <a:gd name="connsiteY1" fmla="*/ 0 h 12192"/>
              <a:gd name="connsiteX2" fmla="*/ 1139952 w 1139952"/>
              <a:gd name="connsiteY2" fmla="*/ 0 h 12192"/>
              <a:gd name="connsiteX3" fmla="*/ 1139952 w 1139952"/>
              <a:gd name="connsiteY3" fmla="*/ 12191 h 12192"/>
              <a:gd name="connsiteX4" fmla="*/ 569976 w 1139952"/>
              <a:gd name="connsiteY4" fmla="*/ 12191 h 12192"/>
              <a:gd name="connsiteX5" fmla="*/ 0 w 1139952"/>
              <a:gd name="connsiteY5" fmla="*/ 12191 h 12192"/>
              <a:gd name="connsiteX6" fmla="*/ 0 w 1139952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39952" h="12192">
                <a:moveTo>
                  <a:pt x="0" y="0"/>
                </a:moveTo>
                <a:lnTo>
                  <a:pt x="569976" y="0"/>
                </a:lnTo>
                <a:lnTo>
                  <a:pt x="1139952" y="0"/>
                </a:lnTo>
                <a:lnTo>
                  <a:pt x="1139952" y="12191"/>
                </a:lnTo>
                <a:lnTo>
                  <a:pt x="56997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881621" y="1803273"/>
            <a:ext cx="873251" cy="12192"/>
          </a:xfrm>
          <a:custGeom>
            <a:avLst/>
            <a:gdLst>
              <a:gd name="connsiteX0" fmla="*/ 0 w 873251"/>
              <a:gd name="connsiteY0" fmla="*/ 0 h 12192"/>
              <a:gd name="connsiteX1" fmla="*/ 436625 w 873251"/>
              <a:gd name="connsiteY1" fmla="*/ 0 h 12192"/>
              <a:gd name="connsiteX2" fmla="*/ 873251 w 873251"/>
              <a:gd name="connsiteY2" fmla="*/ 0 h 12192"/>
              <a:gd name="connsiteX3" fmla="*/ 873251 w 873251"/>
              <a:gd name="connsiteY3" fmla="*/ 12191 h 12192"/>
              <a:gd name="connsiteX4" fmla="*/ 436625 w 873251"/>
              <a:gd name="connsiteY4" fmla="*/ 12191 h 12192"/>
              <a:gd name="connsiteX5" fmla="*/ 0 w 873251"/>
              <a:gd name="connsiteY5" fmla="*/ 12191 h 12192"/>
              <a:gd name="connsiteX6" fmla="*/ 0 w 873251"/>
              <a:gd name="connsiteY6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73251" h="12192">
                <a:moveTo>
                  <a:pt x="0" y="0"/>
                </a:moveTo>
                <a:lnTo>
                  <a:pt x="436625" y="0"/>
                </a:lnTo>
                <a:lnTo>
                  <a:pt x="873251" y="0"/>
                </a:lnTo>
                <a:lnTo>
                  <a:pt x="873251" y="12191"/>
                </a:lnTo>
                <a:lnTo>
                  <a:pt x="436625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2201" y="2198623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7800" y="2984500"/>
            <a:ext cx="2463800" cy="2603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3136900"/>
            <a:ext cx="4930837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0922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238500" y="4216401"/>
            <a:ext cx="434413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92400" y="4762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46300" y="50419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298701" y="1460500"/>
            <a:ext cx="1859483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98701" y="20701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45201" y="1549401"/>
            <a:ext cx="2832507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05500" y="22733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81900" y="22987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724900" y="3098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874000" y="43180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70900" y="44704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737600" y="46482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309100" y="3848101"/>
            <a:ext cx="51456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280400" y="3657601"/>
            <a:ext cx="243656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001000" y="4635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0045700" y="46482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144001" y="4356101"/>
            <a:ext cx="732573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3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  <a:p>
            <a:pPr>
              <a:lnSpc>
                <a:spcPts val="10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63500" algn="l"/>
                <a:tab pos="2032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29600" y="4991101"/>
            <a:ext cx="21800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966200" y="33020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981200" y="381000"/>
            <a:ext cx="2154436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01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先序遍历</a:t>
            </a:r>
          </a:p>
        </p:txBody>
      </p:sp>
    </p:spTree>
    <p:extLst>
      <p:ext uri="{BB962C8B-B14F-4D97-AF65-F5344CB8AC3E}">
        <p14:creationId xmlns:p14="http://schemas.microsoft.com/office/powerpoint/2010/main" val="33630720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62150" y="2870201"/>
            <a:ext cx="5435600" cy="2320925"/>
          </a:xfrm>
          <a:custGeom>
            <a:avLst/>
            <a:gdLst>
              <a:gd name="connsiteX0" fmla="*/ 6350 w 5435600"/>
              <a:gd name="connsiteY0" fmla="*/ 2314575 h 2320925"/>
              <a:gd name="connsiteX1" fmla="*/ 5429250 w 5435600"/>
              <a:gd name="connsiteY1" fmla="*/ 2314575 h 2320925"/>
              <a:gd name="connsiteX2" fmla="*/ 5429250 w 5435600"/>
              <a:gd name="connsiteY2" fmla="*/ 6350 h 2320925"/>
              <a:gd name="connsiteX3" fmla="*/ 6350 w 5435600"/>
              <a:gd name="connsiteY3" fmla="*/ 6350 h 2320925"/>
              <a:gd name="connsiteX4" fmla="*/ 6350 w 54356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00" h="2320925">
                <a:moveTo>
                  <a:pt x="6350" y="2314575"/>
                </a:moveTo>
                <a:lnTo>
                  <a:pt x="5429250" y="2314575"/>
                </a:lnTo>
                <a:lnTo>
                  <a:pt x="54292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84925" y="1266698"/>
            <a:ext cx="531876" cy="12191"/>
          </a:xfrm>
          <a:custGeom>
            <a:avLst/>
            <a:gdLst>
              <a:gd name="connsiteX0" fmla="*/ 0 w 531876"/>
              <a:gd name="connsiteY0" fmla="*/ 6096 h 12191"/>
              <a:gd name="connsiteX1" fmla="*/ 531876 w 531876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1876" h="12191">
                <a:moveTo>
                  <a:pt x="0" y="6096"/>
                </a:moveTo>
                <a:lnTo>
                  <a:pt x="531876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58533" y="1266698"/>
            <a:ext cx="723900" cy="12191"/>
          </a:xfrm>
          <a:custGeom>
            <a:avLst/>
            <a:gdLst>
              <a:gd name="connsiteX0" fmla="*/ 0 w 723900"/>
              <a:gd name="connsiteY0" fmla="*/ 6096 h 12191"/>
              <a:gd name="connsiteX1" fmla="*/ 723900 w 723900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900" h="12191">
                <a:moveTo>
                  <a:pt x="0" y="6096"/>
                </a:moveTo>
                <a:lnTo>
                  <a:pt x="723900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66482" y="1266698"/>
            <a:ext cx="806195" cy="12191"/>
          </a:xfrm>
          <a:custGeom>
            <a:avLst/>
            <a:gdLst>
              <a:gd name="connsiteX0" fmla="*/ 0 w 806195"/>
              <a:gd name="connsiteY0" fmla="*/ 0 h 12191"/>
              <a:gd name="connsiteX1" fmla="*/ 403097 w 806195"/>
              <a:gd name="connsiteY1" fmla="*/ 0 h 12191"/>
              <a:gd name="connsiteX2" fmla="*/ 806195 w 806195"/>
              <a:gd name="connsiteY2" fmla="*/ 0 h 12191"/>
              <a:gd name="connsiteX3" fmla="*/ 806195 w 806195"/>
              <a:gd name="connsiteY3" fmla="*/ 12191 h 12191"/>
              <a:gd name="connsiteX4" fmla="*/ 403097 w 806195"/>
              <a:gd name="connsiteY4" fmla="*/ 12191 h 12191"/>
              <a:gd name="connsiteX5" fmla="*/ 0 w 806195"/>
              <a:gd name="connsiteY5" fmla="*/ 12191 h 12191"/>
              <a:gd name="connsiteX6" fmla="*/ 0 w 806195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6195" h="12191">
                <a:moveTo>
                  <a:pt x="0" y="0"/>
                </a:moveTo>
                <a:lnTo>
                  <a:pt x="403097" y="0"/>
                </a:lnTo>
                <a:lnTo>
                  <a:pt x="806195" y="0"/>
                </a:lnTo>
                <a:lnTo>
                  <a:pt x="806195" y="12191"/>
                </a:lnTo>
                <a:lnTo>
                  <a:pt x="403097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03741" y="1266698"/>
            <a:ext cx="437388" cy="12191"/>
          </a:xfrm>
          <a:custGeom>
            <a:avLst/>
            <a:gdLst>
              <a:gd name="connsiteX0" fmla="*/ 0 w 437388"/>
              <a:gd name="connsiteY0" fmla="*/ 6096 h 12191"/>
              <a:gd name="connsiteX1" fmla="*/ 437388 w 437388"/>
              <a:gd name="connsiteY1" fmla="*/ 6096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7388" h="12191">
                <a:moveTo>
                  <a:pt x="0" y="6096"/>
                </a:moveTo>
                <a:lnTo>
                  <a:pt x="437388" y="60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70550" y="1579625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200" y="2298700"/>
            <a:ext cx="114300" cy="254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4900" y="2552700"/>
            <a:ext cx="2692400" cy="2565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042400" y="3733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57401" y="2933701"/>
            <a:ext cx="47352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03500" y="3517901"/>
            <a:ext cx="4642296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InOrderTraversal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InOrderTraversal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57400" y="3263900"/>
            <a:ext cx="137858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19301" y="762000"/>
            <a:ext cx="1782539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60601" y="15367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5438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8519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715500" y="43815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585200" y="4165601"/>
            <a:ext cx="16831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810500" y="4165600"/>
            <a:ext cx="16671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931400" y="41656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067801" y="3454401"/>
            <a:ext cx="681277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23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  <a:tab pos="419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128000" y="3479800"/>
            <a:ext cx="230832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20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889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60600" y="2159000"/>
            <a:ext cx="6783908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5532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553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75400" y="1016001"/>
            <a:ext cx="334867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11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11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867400" y="16510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07300" y="16764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491453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98650" y="2736851"/>
            <a:ext cx="5575300" cy="2320925"/>
          </a:xfrm>
          <a:custGeom>
            <a:avLst/>
            <a:gdLst>
              <a:gd name="connsiteX0" fmla="*/ 6350 w 5575300"/>
              <a:gd name="connsiteY0" fmla="*/ 2314575 h 2320925"/>
              <a:gd name="connsiteX1" fmla="*/ 5568950 w 5575300"/>
              <a:gd name="connsiteY1" fmla="*/ 2314575 h 2320925"/>
              <a:gd name="connsiteX2" fmla="*/ 5568950 w 5575300"/>
              <a:gd name="connsiteY2" fmla="*/ 6350 h 2320925"/>
              <a:gd name="connsiteX3" fmla="*/ 6350 w 5575300"/>
              <a:gd name="connsiteY3" fmla="*/ 6350 h 2320925"/>
              <a:gd name="connsiteX4" fmla="*/ 6350 w 5575300"/>
              <a:gd name="connsiteY4" fmla="*/ 2314575 h 2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2320925">
                <a:moveTo>
                  <a:pt x="6350" y="2314575"/>
                </a:moveTo>
                <a:lnTo>
                  <a:pt x="5568950" y="2314575"/>
                </a:lnTo>
                <a:lnTo>
                  <a:pt x="5568950" y="6350"/>
                </a:lnTo>
                <a:lnTo>
                  <a:pt x="6350" y="6350"/>
                </a:lnTo>
                <a:lnTo>
                  <a:pt x="6350" y="2314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24626" y="1219200"/>
            <a:ext cx="3286125" cy="400050"/>
          </a:xfrm>
          <a:custGeom>
            <a:avLst/>
            <a:gdLst>
              <a:gd name="connsiteX0" fmla="*/ 0 w 3286125"/>
              <a:gd name="connsiteY0" fmla="*/ 400050 h 400050"/>
              <a:gd name="connsiteX1" fmla="*/ 3286125 w 3286125"/>
              <a:gd name="connsiteY1" fmla="*/ 400050 h 400050"/>
              <a:gd name="connsiteX2" fmla="*/ 3286125 w 3286125"/>
              <a:gd name="connsiteY2" fmla="*/ 0 h 400050"/>
              <a:gd name="connsiteX3" fmla="*/ 0 w 3286125"/>
              <a:gd name="connsiteY3" fmla="*/ 0 h 400050"/>
              <a:gd name="connsiteX4" fmla="*/ 0 w 3286125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6125" h="400050">
                <a:moveTo>
                  <a:pt x="0" y="400050"/>
                </a:moveTo>
                <a:lnTo>
                  <a:pt x="3286125" y="400050"/>
                </a:lnTo>
                <a:lnTo>
                  <a:pt x="3286125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88911" y="1528573"/>
            <a:ext cx="827532" cy="12191"/>
          </a:xfrm>
          <a:custGeom>
            <a:avLst/>
            <a:gdLst>
              <a:gd name="connsiteX0" fmla="*/ 0 w 827532"/>
              <a:gd name="connsiteY0" fmla="*/ 0 h 12191"/>
              <a:gd name="connsiteX1" fmla="*/ 413766 w 827532"/>
              <a:gd name="connsiteY1" fmla="*/ 0 h 12191"/>
              <a:gd name="connsiteX2" fmla="*/ 827532 w 827532"/>
              <a:gd name="connsiteY2" fmla="*/ 0 h 12191"/>
              <a:gd name="connsiteX3" fmla="*/ 827532 w 827532"/>
              <a:gd name="connsiteY3" fmla="*/ 12191 h 12191"/>
              <a:gd name="connsiteX4" fmla="*/ 413766 w 827532"/>
              <a:gd name="connsiteY4" fmla="*/ 12191 h 12191"/>
              <a:gd name="connsiteX5" fmla="*/ 0 w 827532"/>
              <a:gd name="connsiteY5" fmla="*/ 12191 h 12191"/>
              <a:gd name="connsiteX6" fmla="*/ 0 w 827532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7532" h="12191">
                <a:moveTo>
                  <a:pt x="0" y="0"/>
                </a:moveTo>
                <a:lnTo>
                  <a:pt x="413766" y="0"/>
                </a:lnTo>
                <a:lnTo>
                  <a:pt x="827532" y="0"/>
                </a:lnTo>
                <a:lnTo>
                  <a:pt x="827532" y="12191"/>
                </a:lnTo>
                <a:lnTo>
                  <a:pt x="41376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759701" y="1528573"/>
            <a:ext cx="1187195" cy="12191"/>
          </a:xfrm>
          <a:custGeom>
            <a:avLst/>
            <a:gdLst>
              <a:gd name="connsiteX0" fmla="*/ 0 w 1187195"/>
              <a:gd name="connsiteY0" fmla="*/ 0 h 12191"/>
              <a:gd name="connsiteX1" fmla="*/ 593597 w 1187195"/>
              <a:gd name="connsiteY1" fmla="*/ 0 h 12191"/>
              <a:gd name="connsiteX2" fmla="*/ 1187195 w 1187195"/>
              <a:gd name="connsiteY2" fmla="*/ 0 h 12191"/>
              <a:gd name="connsiteX3" fmla="*/ 1187195 w 1187195"/>
              <a:gd name="connsiteY3" fmla="*/ 12191 h 12191"/>
              <a:gd name="connsiteX4" fmla="*/ 593597 w 1187195"/>
              <a:gd name="connsiteY4" fmla="*/ 12191 h 12191"/>
              <a:gd name="connsiteX5" fmla="*/ 0 w 1187195"/>
              <a:gd name="connsiteY5" fmla="*/ 12191 h 12191"/>
              <a:gd name="connsiteX6" fmla="*/ 0 w 1187195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7195" h="12191">
                <a:moveTo>
                  <a:pt x="0" y="0"/>
                </a:moveTo>
                <a:lnTo>
                  <a:pt x="593597" y="0"/>
                </a:lnTo>
                <a:lnTo>
                  <a:pt x="1187195" y="0"/>
                </a:lnTo>
                <a:lnTo>
                  <a:pt x="1187195" y="12191"/>
                </a:lnTo>
                <a:lnTo>
                  <a:pt x="593597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079483" y="1528573"/>
            <a:ext cx="310896" cy="12191"/>
          </a:xfrm>
          <a:custGeom>
            <a:avLst/>
            <a:gdLst>
              <a:gd name="connsiteX0" fmla="*/ 0 w 310896"/>
              <a:gd name="connsiteY0" fmla="*/ 6095 h 12191"/>
              <a:gd name="connsiteX1" fmla="*/ 310896 w 310896"/>
              <a:gd name="connsiteY1" fmla="*/ 6095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0896" h="12191">
                <a:moveTo>
                  <a:pt x="0" y="6095"/>
                </a:moveTo>
                <a:lnTo>
                  <a:pt x="310896" y="60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596001" y="1862201"/>
            <a:ext cx="4286250" cy="400050"/>
          </a:xfrm>
          <a:custGeom>
            <a:avLst/>
            <a:gdLst>
              <a:gd name="connsiteX0" fmla="*/ 0 w 4286250"/>
              <a:gd name="connsiteY0" fmla="*/ 400050 h 400050"/>
              <a:gd name="connsiteX1" fmla="*/ 4286250 w 4286250"/>
              <a:gd name="connsiteY1" fmla="*/ 400050 h 400050"/>
              <a:gd name="connsiteX2" fmla="*/ 4286250 w 4286250"/>
              <a:gd name="connsiteY2" fmla="*/ 0 h 400050"/>
              <a:gd name="connsiteX3" fmla="*/ 0 w 4286250"/>
              <a:gd name="connsiteY3" fmla="*/ 0 h 400050"/>
              <a:gd name="connsiteX4" fmla="*/ 0 w 42862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0" h="400050">
                <a:moveTo>
                  <a:pt x="0" y="400050"/>
                </a:moveTo>
                <a:lnTo>
                  <a:pt x="4286250" y="400050"/>
                </a:lnTo>
                <a:lnTo>
                  <a:pt x="42862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0" y="2425700"/>
            <a:ext cx="127000" cy="228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9700" y="2667000"/>
            <a:ext cx="2463800" cy="2438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16900" y="44577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93901" y="609601"/>
            <a:ext cx="166712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后序遍历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93901" y="2806701"/>
            <a:ext cx="501098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1" y="3390901"/>
            <a:ext cx="480259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0" y="47244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00301" y="1092200"/>
            <a:ext cx="2628925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遍历过程为：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00301" y="1981201"/>
            <a:ext cx="18594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81801" y="1282701"/>
            <a:ext cx="2896627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1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u="sng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829300" y="1930401"/>
            <a:ext cx="12824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05700" y="1968501"/>
            <a:ext cx="2261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848600" y="37719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280401" y="3467101"/>
            <a:ext cx="604333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23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431800" algn="l"/>
                <a:tab pos="482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962900" y="40894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0020300" y="41148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118601" y="3454401"/>
            <a:ext cx="918521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25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13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0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3500" algn="l"/>
                <a:tab pos="203200" algn="l"/>
                <a:tab pos="457200" algn="l"/>
                <a:tab pos="558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928100" y="2730501"/>
            <a:ext cx="45685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44242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2600" y="1790700"/>
            <a:ext cx="533400" cy="317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2501900"/>
            <a:ext cx="4953000" cy="3098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1003300"/>
            <a:ext cx="6961842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先序、中序和后序遍历过程：遍历过程中经过结点的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路线一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，只是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访问各结点的时机不同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47900" y="1816101"/>
            <a:ext cx="45990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图中在从入口到出口的曲线上用</a:t>
            </a:r>
            <a:r>
              <a:rPr lang="en-US" altLang="zh-CN" sz="2004" dirty="0">
                <a:solidFill>
                  <a:srgbClr val="0000FF"/>
                </a:solidFill>
                <a:latin typeface="Wingdings 2" pitchFamily="18" charset="0"/>
                <a:cs typeface="Wingdings 2" pitchFamily="18" charset="0"/>
              </a:rPr>
              <a:t>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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099300" y="1816101"/>
            <a:ext cx="230351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dirty="0">
                <a:solidFill>
                  <a:srgbClr val="0000FF"/>
                </a:solidFill>
                <a:latin typeface="Wingdings 3" pitchFamily="18" charset="0"/>
                <a:cs typeface="Wingdings 3" pitchFamily="18" charset="0"/>
              </a:rPr>
              <a:t>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三种符号分别标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47901" y="2133601"/>
            <a:ext cx="4873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记出了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先序、中序和后序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访问各结点的时刻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10301" y="25527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出口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80001" y="25527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入口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89500" y="49784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68900" y="42672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73900" y="37338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57700" y="37719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84600" y="42926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350000" y="42799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97800" y="42418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43700" y="49657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65800" y="32131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18433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2400300"/>
            <a:ext cx="4940300" cy="3098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94401" y="24511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出口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76801" y="2451101"/>
            <a:ext cx="4103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入口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73600" y="4876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0" y="4178301"/>
            <a:ext cx="12503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70700" y="36322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36703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81400" y="41910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34100" y="41783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594600" y="4140201"/>
            <a:ext cx="801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527800" y="4864101"/>
            <a:ext cx="1586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562600" y="31115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44700" y="469901"/>
            <a:ext cx="5373266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54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二叉树的非递归遍历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5400" algn="l"/>
                <a:tab pos="1397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54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非递归算法实现的基本思路：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使用堆栈</a:t>
            </a:r>
          </a:p>
        </p:txBody>
      </p:sp>
    </p:spTree>
    <p:extLst>
      <p:ext uri="{BB962C8B-B14F-4D97-AF65-F5344CB8AC3E}">
        <p14:creationId xmlns:p14="http://schemas.microsoft.com/office/powerpoint/2010/main" val="3667031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17713" y="1962086"/>
            <a:ext cx="8156575" cy="4259326"/>
          </a:xfrm>
          <a:custGeom>
            <a:avLst/>
            <a:gdLst>
              <a:gd name="connsiteX0" fmla="*/ 6350 w 8156575"/>
              <a:gd name="connsiteY0" fmla="*/ 4252976 h 4259326"/>
              <a:gd name="connsiteX1" fmla="*/ 8150225 w 8156575"/>
              <a:gd name="connsiteY1" fmla="*/ 4252976 h 4259326"/>
              <a:gd name="connsiteX2" fmla="*/ 8150225 w 8156575"/>
              <a:gd name="connsiteY2" fmla="*/ 6350 h 4259326"/>
              <a:gd name="connsiteX3" fmla="*/ 6350 w 8156575"/>
              <a:gd name="connsiteY3" fmla="*/ 6350 h 4259326"/>
              <a:gd name="connsiteX4" fmla="*/ 6350 w 8156575"/>
              <a:gd name="connsiteY4" fmla="*/ 4252976 h 425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6575" h="4259326">
                <a:moveTo>
                  <a:pt x="6350" y="4252976"/>
                </a:moveTo>
                <a:lnTo>
                  <a:pt x="8150225" y="4252976"/>
                </a:lnTo>
                <a:lnTo>
                  <a:pt x="8150225" y="6350"/>
                </a:lnTo>
                <a:lnTo>
                  <a:pt x="6350" y="6350"/>
                </a:lnTo>
                <a:lnTo>
                  <a:pt x="6350" y="42529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55401" y="4060028"/>
            <a:ext cx="221157" cy="221157"/>
          </a:xfrm>
          <a:custGeom>
            <a:avLst/>
            <a:gdLst>
              <a:gd name="connsiteX0" fmla="*/ 208876 w 221157"/>
              <a:gd name="connsiteY0" fmla="*/ 0 h 221157"/>
              <a:gd name="connsiteX1" fmla="*/ 12280 w 221157"/>
              <a:gd name="connsiteY1" fmla="*/ 0 h 221157"/>
              <a:gd name="connsiteX2" fmla="*/ 0 w 221157"/>
              <a:gd name="connsiteY2" fmla="*/ 12281 h 221157"/>
              <a:gd name="connsiteX3" fmla="*/ 0 w 221157"/>
              <a:gd name="connsiteY3" fmla="*/ 208876 h 221157"/>
              <a:gd name="connsiteX4" fmla="*/ 12280 w 221157"/>
              <a:gd name="connsiteY4" fmla="*/ 221157 h 221157"/>
              <a:gd name="connsiteX5" fmla="*/ 208876 w 221157"/>
              <a:gd name="connsiteY5" fmla="*/ 221157 h 221157"/>
              <a:gd name="connsiteX6" fmla="*/ 221157 w 221157"/>
              <a:gd name="connsiteY6" fmla="*/ 208876 h 221157"/>
              <a:gd name="connsiteX7" fmla="*/ 221157 w 221157"/>
              <a:gd name="connsiteY7" fmla="*/ 12281 h 221157"/>
              <a:gd name="connsiteX8" fmla="*/ 208876 w 221157"/>
              <a:gd name="connsiteY8" fmla="*/ 0 h 221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21157" h="221157">
                <a:moveTo>
                  <a:pt x="208876" y="0"/>
                </a:moveTo>
                <a:lnTo>
                  <a:pt x="12280" y="0"/>
                </a:lnTo>
                <a:cubicBezTo>
                  <a:pt x="5498" y="0"/>
                  <a:pt x="0" y="5486"/>
                  <a:pt x="0" y="12281"/>
                </a:cubicBezTo>
                <a:lnTo>
                  <a:pt x="0" y="208876"/>
                </a:lnTo>
                <a:cubicBezTo>
                  <a:pt x="0" y="215658"/>
                  <a:pt x="5498" y="221157"/>
                  <a:pt x="12280" y="221157"/>
                </a:cubicBezTo>
                <a:lnTo>
                  <a:pt x="208876" y="221157"/>
                </a:lnTo>
                <a:cubicBezTo>
                  <a:pt x="215658" y="221157"/>
                  <a:pt x="221157" y="215658"/>
                  <a:pt x="221157" y="208876"/>
                </a:cubicBezTo>
                <a:lnTo>
                  <a:pt x="221157" y="12281"/>
                </a:lnTo>
                <a:cubicBezTo>
                  <a:pt x="221157" y="5486"/>
                  <a:pt x="215658" y="0"/>
                  <a:pt x="20887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0" y="4051300"/>
            <a:ext cx="241300" cy="241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22987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14601" y="2324100"/>
            <a:ext cx="700191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T=BT;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S*/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||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!IsEmpty(S)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11500" y="3136901"/>
            <a:ext cx="12407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while(T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749801" y="3124201"/>
            <a:ext cx="37830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一直向左并将沿途结点压入堆栈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3479800"/>
            <a:ext cx="72136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Push(S,T);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T-&gt;Left;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(!IsEmpty(S)){</a:t>
            </a:r>
          </a:p>
          <a:p>
            <a:pPr>
              <a:lnSpc>
                <a:spcPts val="22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结点弹出堆栈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printf(“%5d”,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（访问）打印结点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转向右子树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57200" algn="l"/>
                <a:tab pos="1003300" algn="l"/>
                <a:tab pos="1549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44700" y="508000"/>
            <a:ext cx="6564298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  <a:tab pos="1397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</a:t>
            </a:r>
          </a:p>
          <a:p>
            <a:pPr>
              <a:lnSpc>
                <a:spcPts val="31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遇到一个结点，就把它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压栈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，并去遍历它的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4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左子树遍历结束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后，从栈顶弹出这个结点并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访问它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然后按其右指针再去中序遍历该结点的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635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05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跟空间的利用效率有关</a:t>
            </a:r>
          </a:p>
        </p:txBody>
      </p:sp>
    </p:spTree>
    <p:extLst>
      <p:ext uri="{BB962C8B-B14F-4D97-AF65-F5344CB8AC3E}">
        <p14:creationId xmlns:p14="http://schemas.microsoft.com/office/powerpoint/2010/main" val="3506309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9663" y="984250"/>
            <a:ext cx="7761223" cy="4259326"/>
          </a:xfrm>
          <a:custGeom>
            <a:avLst/>
            <a:gdLst>
              <a:gd name="connsiteX0" fmla="*/ 6350 w 7761223"/>
              <a:gd name="connsiteY0" fmla="*/ 4252976 h 4259326"/>
              <a:gd name="connsiteX1" fmla="*/ 7754873 w 7761223"/>
              <a:gd name="connsiteY1" fmla="*/ 4252976 h 4259326"/>
              <a:gd name="connsiteX2" fmla="*/ 7754873 w 7761223"/>
              <a:gd name="connsiteY2" fmla="*/ 6350 h 4259326"/>
              <a:gd name="connsiteX3" fmla="*/ 6350 w 7761223"/>
              <a:gd name="connsiteY3" fmla="*/ 6350 h 4259326"/>
              <a:gd name="connsiteX4" fmla="*/ 6350 w 7761223"/>
              <a:gd name="connsiteY4" fmla="*/ 4252976 h 425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61223" h="4259326">
                <a:moveTo>
                  <a:pt x="6350" y="4252976"/>
                </a:moveTo>
                <a:lnTo>
                  <a:pt x="7754873" y="4252976"/>
                </a:lnTo>
                <a:lnTo>
                  <a:pt x="7754873" y="6350"/>
                </a:lnTo>
                <a:lnTo>
                  <a:pt x="6350" y="6350"/>
                </a:lnTo>
                <a:lnTo>
                  <a:pt x="6350" y="42529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42667" y="2411603"/>
            <a:ext cx="1056944" cy="744473"/>
          </a:xfrm>
          <a:custGeom>
            <a:avLst/>
            <a:gdLst>
              <a:gd name="connsiteX0" fmla="*/ 1056944 w 1056944"/>
              <a:gd name="connsiteY0" fmla="*/ 112014 h 744473"/>
              <a:gd name="connsiteX1" fmla="*/ 860475 w 1056944"/>
              <a:gd name="connsiteY1" fmla="*/ 230251 h 744473"/>
              <a:gd name="connsiteX2" fmla="*/ 865682 w 1056944"/>
              <a:gd name="connsiteY2" fmla="*/ 115061 h 744473"/>
              <a:gd name="connsiteX3" fmla="*/ 0 w 1056944"/>
              <a:gd name="connsiteY3" fmla="*/ 744473 h 744473"/>
              <a:gd name="connsiteX4" fmla="*/ 865682 w 1056944"/>
              <a:gd name="connsiteY4" fmla="*/ 115061 h 744473"/>
              <a:gd name="connsiteX5" fmla="*/ 871016 w 1056944"/>
              <a:gd name="connsiteY5" fmla="*/ 0 h 744473"/>
              <a:gd name="connsiteX6" fmla="*/ 1056944 w 1056944"/>
              <a:gd name="connsiteY6" fmla="*/ 112014 h 744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56944" h="744473">
                <a:moveTo>
                  <a:pt x="1056944" y="112014"/>
                </a:moveTo>
                <a:lnTo>
                  <a:pt x="860475" y="230251"/>
                </a:lnTo>
                <a:lnTo>
                  <a:pt x="865682" y="115061"/>
                </a:lnTo>
                <a:cubicBezTo>
                  <a:pt x="378383" y="153797"/>
                  <a:pt x="14820" y="418083"/>
                  <a:pt x="0" y="744473"/>
                </a:cubicBezTo>
                <a:cubicBezTo>
                  <a:pt x="14820" y="418083"/>
                  <a:pt x="378383" y="153797"/>
                  <a:pt x="865682" y="115061"/>
                </a:cubicBezTo>
                <a:lnTo>
                  <a:pt x="871016" y="0"/>
                </a:lnTo>
                <a:lnTo>
                  <a:pt x="1056944" y="112014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42667" y="3156077"/>
            <a:ext cx="995222" cy="725677"/>
          </a:xfrm>
          <a:custGeom>
            <a:avLst/>
            <a:gdLst>
              <a:gd name="connsiteX0" fmla="*/ 0 w 995222"/>
              <a:gd name="connsiteY0" fmla="*/ 0 h 725677"/>
              <a:gd name="connsiteX1" fmla="*/ 995222 w 995222"/>
              <a:gd name="connsiteY1" fmla="*/ 725677 h 725677"/>
              <a:gd name="connsiteX2" fmla="*/ 995222 w 995222"/>
              <a:gd name="connsiteY2" fmla="*/ 725677 h 725677"/>
              <a:gd name="connsiteX3" fmla="*/ 0 w 995222"/>
              <a:gd name="connsiteY3" fmla="*/ 0 h 725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95222" h="725677">
                <a:moveTo>
                  <a:pt x="0" y="0"/>
                </a:moveTo>
                <a:cubicBezTo>
                  <a:pt x="-17030" y="375031"/>
                  <a:pt x="428548" y="699897"/>
                  <a:pt x="995222" y="725677"/>
                </a:cubicBezTo>
                <a:lnTo>
                  <a:pt x="995222" y="725677"/>
                </a:lnTo>
                <a:cubicBezTo>
                  <a:pt x="428548" y="699897"/>
                  <a:pt x="-17030" y="375031"/>
                  <a:pt x="0" y="0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29967" y="2398903"/>
            <a:ext cx="1082344" cy="1495551"/>
          </a:xfrm>
          <a:custGeom>
            <a:avLst/>
            <a:gdLst>
              <a:gd name="connsiteX0" fmla="*/ 12700 w 1082344"/>
              <a:gd name="connsiteY0" fmla="*/ 757173 h 1495551"/>
              <a:gd name="connsiteX1" fmla="*/ 1007922 w 1082344"/>
              <a:gd name="connsiteY1" fmla="*/ 1482851 h 1495551"/>
              <a:gd name="connsiteX2" fmla="*/ 1007922 w 1082344"/>
              <a:gd name="connsiteY2" fmla="*/ 1482851 h 1495551"/>
              <a:gd name="connsiteX3" fmla="*/ 12700 w 1082344"/>
              <a:gd name="connsiteY3" fmla="*/ 757173 h 1495551"/>
              <a:gd name="connsiteX4" fmla="*/ 12700 w 1082344"/>
              <a:gd name="connsiteY4" fmla="*/ 757173 h 1495551"/>
              <a:gd name="connsiteX5" fmla="*/ 878382 w 1082344"/>
              <a:gd name="connsiteY5" fmla="*/ 127761 h 1495551"/>
              <a:gd name="connsiteX6" fmla="*/ 883716 w 1082344"/>
              <a:gd name="connsiteY6" fmla="*/ 12700 h 1495551"/>
              <a:gd name="connsiteX7" fmla="*/ 1069644 w 1082344"/>
              <a:gd name="connsiteY7" fmla="*/ 124714 h 1495551"/>
              <a:gd name="connsiteX8" fmla="*/ 873175 w 1082344"/>
              <a:gd name="connsiteY8" fmla="*/ 242951 h 1495551"/>
              <a:gd name="connsiteX9" fmla="*/ 878382 w 1082344"/>
              <a:gd name="connsiteY9" fmla="*/ 127761 h 1495551"/>
              <a:gd name="connsiteX10" fmla="*/ 12700 w 1082344"/>
              <a:gd name="connsiteY10" fmla="*/ 757173 h 149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82344" h="1495551">
                <a:moveTo>
                  <a:pt x="12700" y="757173"/>
                </a:moveTo>
                <a:cubicBezTo>
                  <a:pt x="-4330" y="1132205"/>
                  <a:pt x="441248" y="1457070"/>
                  <a:pt x="1007922" y="1482851"/>
                </a:cubicBezTo>
                <a:lnTo>
                  <a:pt x="1007922" y="1482851"/>
                </a:lnTo>
                <a:cubicBezTo>
                  <a:pt x="441248" y="1457070"/>
                  <a:pt x="-4330" y="1132205"/>
                  <a:pt x="12700" y="757173"/>
                </a:cubicBezTo>
                <a:lnTo>
                  <a:pt x="12700" y="757173"/>
                </a:lnTo>
                <a:cubicBezTo>
                  <a:pt x="27520" y="430783"/>
                  <a:pt x="391083" y="166497"/>
                  <a:pt x="878382" y="127761"/>
                </a:cubicBezTo>
                <a:lnTo>
                  <a:pt x="883716" y="12700"/>
                </a:lnTo>
                <a:lnTo>
                  <a:pt x="1069644" y="124714"/>
                </a:lnTo>
                <a:lnTo>
                  <a:pt x="873175" y="242951"/>
                </a:lnTo>
                <a:lnTo>
                  <a:pt x="878382" y="127761"/>
                </a:lnTo>
                <a:cubicBezTo>
                  <a:pt x="391083" y="166497"/>
                  <a:pt x="27520" y="430783"/>
                  <a:pt x="12700" y="757173"/>
                </a:cubicBezTo>
              </a:path>
            </a:pathLst>
          </a:custGeom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622300"/>
            <a:ext cx="520976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699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遍历的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遍历算法？</a:t>
            </a:r>
          </a:p>
          <a:p>
            <a:pPr>
              <a:lnSpc>
                <a:spcPts val="27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InOrderTraversal(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76500" y="13208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33701" y="1346200"/>
            <a:ext cx="7008329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BT;</a:t>
            </a:r>
          </a:p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S*/</a:t>
            </a:r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||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!IsEmpty(S)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79800" y="2159001"/>
            <a:ext cx="12407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while(T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18101" y="2146301"/>
            <a:ext cx="37830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一直向左并将沿途结点压入堆栈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84400" y="2527300"/>
            <a:ext cx="74930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Push(S,T);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T-&gt;Left;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(!IsEmpty(S)){</a:t>
            </a:r>
          </a:p>
          <a:p>
            <a:pPr>
              <a:lnSpc>
                <a:spcPts val="22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结点弹出堆栈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printf(“%5d”,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（访问）打印结点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转向右子树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92100" algn="l"/>
                <a:tab pos="749300" algn="l"/>
                <a:tab pos="1295400" algn="l"/>
                <a:tab pos="18415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遍历算法？</a:t>
            </a:r>
          </a:p>
        </p:txBody>
      </p:sp>
    </p:spTree>
    <p:extLst>
      <p:ext uri="{BB962C8B-B14F-4D97-AF65-F5344CB8AC3E}">
        <p14:creationId xmlns:p14="http://schemas.microsoft.com/office/powerpoint/2010/main" val="30245985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406401"/>
            <a:ext cx="1641475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层序遍历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95501" y="1066801"/>
            <a:ext cx="487312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二叉树遍历的核心问题：</a:t>
            </a:r>
            <a:r>
              <a:rPr lang="en-US" altLang="zh-CN" sz="20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二维结构的线性化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32100" y="1371601"/>
            <a:ext cx="366606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从结点访问其左、右儿子结点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32101" y="1689100"/>
            <a:ext cx="515365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访问左儿子后，右儿子结点怎么办？</a:t>
            </a:r>
          </a:p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需要一个存储结构保存暂时不访问的结点</a:t>
            </a:r>
          </a:p>
          <a:p>
            <a:pPr>
              <a:lnSpc>
                <a:spcPts val="23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存储结构：堆栈、队列</a:t>
            </a:r>
          </a:p>
        </p:txBody>
      </p:sp>
    </p:spTree>
    <p:extLst>
      <p:ext uri="{BB962C8B-B14F-4D97-AF65-F5344CB8AC3E}">
        <p14:creationId xmlns:p14="http://schemas.microsoft.com/office/powerpoint/2010/main" val="28150782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57375" y="3125851"/>
            <a:ext cx="1928876" cy="400050"/>
          </a:xfrm>
          <a:custGeom>
            <a:avLst/>
            <a:gdLst>
              <a:gd name="connsiteX0" fmla="*/ 0 w 1928876"/>
              <a:gd name="connsiteY0" fmla="*/ 400050 h 400050"/>
              <a:gd name="connsiteX1" fmla="*/ 1928876 w 1928876"/>
              <a:gd name="connsiteY1" fmla="*/ 400050 h 400050"/>
              <a:gd name="connsiteX2" fmla="*/ 1928876 w 1928876"/>
              <a:gd name="connsiteY2" fmla="*/ 0 h 400050"/>
              <a:gd name="connsiteX3" fmla="*/ 0 w 1928876"/>
              <a:gd name="connsiteY3" fmla="*/ 0 h 400050"/>
              <a:gd name="connsiteX4" fmla="*/ 0 w 1928876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8876" h="400050">
                <a:moveTo>
                  <a:pt x="0" y="400050"/>
                </a:moveTo>
                <a:lnTo>
                  <a:pt x="1928876" y="400050"/>
                </a:lnTo>
                <a:lnTo>
                  <a:pt x="1928876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29452" y="3685032"/>
            <a:ext cx="251459" cy="244220"/>
          </a:xfrm>
          <a:custGeom>
            <a:avLst/>
            <a:gdLst>
              <a:gd name="connsiteX0" fmla="*/ 0 w 251459"/>
              <a:gd name="connsiteY0" fmla="*/ 122173 h 244220"/>
              <a:gd name="connsiteX1" fmla="*/ 125729 w 251459"/>
              <a:gd name="connsiteY1" fmla="*/ 0 h 244220"/>
              <a:gd name="connsiteX2" fmla="*/ 251459 w 251459"/>
              <a:gd name="connsiteY2" fmla="*/ 122173 h 244220"/>
              <a:gd name="connsiteX3" fmla="*/ 125729 w 251459"/>
              <a:gd name="connsiteY3" fmla="*/ 244221 h 244220"/>
              <a:gd name="connsiteX4" fmla="*/ 0 w 251459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220">
                <a:moveTo>
                  <a:pt x="0" y="122173"/>
                </a:moveTo>
                <a:cubicBezTo>
                  <a:pt x="0" y="54736"/>
                  <a:pt x="56260" y="0"/>
                  <a:pt x="125729" y="0"/>
                </a:cubicBezTo>
                <a:cubicBezTo>
                  <a:pt x="195198" y="0"/>
                  <a:pt x="251459" y="54736"/>
                  <a:pt x="251459" y="122173"/>
                </a:cubicBezTo>
                <a:cubicBezTo>
                  <a:pt x="251459" y="189483"/>
                  <a:pt x="195198" y="244221"/>
                  <a:pt x="125729" y="244221"/>
                </a:cubicBezTo>
                <a:cubicBezTo>
                  <a:pt x="56260" y="244221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23102" y="3678682"/>
            <a:ext cx="264159" cy="256920"/>
          </a:xfrm>
          <a:custGeom>
            <a:avLst/>
            <a:gdLst>
              <a:gd name="connsiteX0" fmla="*/ 6350 w 264159"/>
              <a:gd name="connsiteY0" fmla="*/ 128523 h 256920"/>
              <a:gd name="connsiteX1" fmla="*/ 132079 w 264159"/>
              <a:gd name="connsiteY1" fmla="*/ 6350 h 256920"/>
              <a:gd name="connsiteX2" fmla="*/ 257809 w 264159"/>
              <a:gd name="connsiteY2" fmla="*/ 128523 h 256920"/>
              <a:gd name="connsiteX3" fmla="*/ 132079 w 264159"/>
              <a:gd name="connsiteY3" fmla="*/ 250571 h 256920"/>
              <a:gd name="connsiteX4" fmla="*/ 6350 w 264159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920">
                <a:moveTo>
                  <a:pt x="6350" y="128523"/>
                </a:moveTo>
                <a:cubicBezTo>
                  <a:pt x="6350" y="61086"/>
                  <a:pt x="62610" y="6350"/>
                  <a:pt x="132079" y="6350"/>
                </a:cubicBezTo>
                <a:cubicBezTo>
                  <a:pt x="201548" y="6350"/>
                  <a:pt x="257809" y="61086"/>
                  <a:pt x="257809" y="128523"/>
                </a:cubicBezTo>
                <a:cubicBezTo>
                  <a:pt x="257809" y="195833"/>
                  <a:pt x="201548" y="250571"/>
                  <a:pt x="132079" y="250571"/>
                </a:cubicBezTo>
                <a:cubicBezTo>
                  <a:pt x="62610" y="250571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172195" y="4399535"/>
            <a:ext cx="251460" cy="244093"/>
          </a:xfrm>
          <a:custGeom>
            <a:avLst/>
            <a:gdLst>
              <a:gd name="connsiteX0" fmla="*/ 0 w 251460"/>
              <a:gd name="connsiteY0" fmla="*/ 122046 h 244093"/>
              <a:gd name="connsiteX1" fmla="*/ 125730 w 251460"/>
              <a:gd name="connsiteY1" fmla="*/ 0 h 244093"/>
              <a:gd name="connsiteX2" fmla="*/ 251460 w 251460"/>
              <a:gd name="connsiteY2" fmla="*/ 122046 h 244093"/>
              <a:gd name="connsiteX3" fmla="*/ 125730 w 251460"/>
              <a:gd name="connsiteY3" fmla="*/ 244094 h 244093"/>
              <a:gd name="connsiteX4" fmla="*/ 0 w 251460"/>
              <a:gd name="connsiteY4" fmla="*/ 122046 h 244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3">
                <a:moveTo>
                  <a:pt x="0" y="122046"/>
                </a:moveTo>
                <a:cubicBezTo>
                  <a:pt x="0" y="54609"/>
                  <a:pt x="56260" y="0"/>
                  <a:pt x="125730" y="0"/>
                </a:cubicBezTo>
                <a:cubicBezTo>
                  <a:pt x="195198" y="0"/>
                  <a:pt x="251460" y="54609"/>
                  <a:pt x="251460" y="122046"/>
                </a:cubicBezTo>
                <a:cubicBezTo>
                  <a:pt x="251460" y="189483"/>
                  <a:pt x="195198" y="244094"/>
                  <a:pt x="125730" y="244094"/>
                </a:cubicBezTo>
                <a:cubicBezTo>
                  <a:pt x="56260" y="244094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165845" y="4393185"/>
            <a:ext cx="264160" cy="256793"/>
          </a:xfrm>
          <a:custGeom>
            <a:avLst/>
            <a:gdLst>
              <a:gd name="connsiteX0" fmla="*/ 6350 w 264160"/>
              <a:gd name="connsiteY0" fmla="*/ 128396 h 256793"/>
              <a:gd name="connsiteX1" fmla="*/ 132080 w 264160"/>
              <a:gd name="connsiteY1" fmla="*/ 6350 h 256793"/>
              <a:gd name="connsiteX2" fmla="*/ 257810 w 264160"/>
              <a:gd name="connsiteY2" fmla="*/ 128396 h 256793"/>
              <a:gd name="connsiteX3" fmla="*/ 132080 w 264160"/>
              <a:gd name="connsiteY3" fmla="*/ 250444 h 256793"/>
              <a:gd name="connsiteX4" fmla="*/ 6350 w 264160"/>
              <a:gd name="connsiteY4" fmla="*/ 128396 h 256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3">
                <a:moveTo>
                  <a:pt x="6350" y="128396"/>
                </a:moveTo>
                <a:cubicBezTo>
                  <a:pt x="6350" y="60959"/>
                  <a:pt x="62610" y="6350"/>
                  <a:pt x="132080" y="6350"/>
                </a:cubicBezTo>
                <a:cubicBezTo>
                  <a:pt x="201548" y="6350"/>
                  <a:pt x="257810" y="60959"/>
                  <a:pt x="257810" y="128396"/>
                </a:cubicBezTo>
                <a:cubicBezTo>
                  <a:pt x="257810" y="195833"/>
                  <a:pt x="201548" y="250444"/>
                  <a:pt x="132080" y="250444"/>
                </a:cubicBezTo>
                <a:cubicBezTo>
                  <a:pt x="62610" y="250444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457947" y="2399029"/>
            <a:ext cx="251460" cy="244094"/>
          </a:xfrm>
          <a:custGeom>
            <a:avLst/>
            <a:gdLst>
              <a:gd name="connsiteX0" fmla="*/ 0 w 251460"/>
              <a:gd name="connsiteY0" fmla="*/ 122047 h 244094"/>
              <a:gd name="connsiteX1" fmla="*/ 125730 w 251460"/>
              <a:gd name="connsiteY1" fmla="*/ 0 h 244094"/>
              <a:gd name="connsiteX2" fmla="*/ 251460 w 251460"/>
              <a:gd name="connsiteY2" fmla="*/ 122047 h 244094"/>
              <a:gd name="connsiteX3" fmla="*/ 125730 w 251460"/>
              <a:gd name="connsiteY3" fmla="*/ 244094 h 244094"/>
              <a:gd name="connsiteX4" fmla="*/ 0 w 251460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4">
                <a:moveTo>
                  <a:pt x="0" y="122047"/>
                </a:moveTo>
                <a:cubicBezTo>
                  <a:pt x="0" y="54610"/>
                  <a:pt x="56261" y="0"/>
                  <a:pt x="125730" y="0"/>
                </a:cubicBezTo>
                <a:cubicBezTo>
                  <a:pt x="195198" y="0"/>
                  <a:pt x="251460" y="54610"/>
                  <a:pt x="251460" y="122047"/>
                </a:cubicBezTo>
                <a:cubicBezTo>
                  <a:pt x="251460" y="189484"/>
                  <a:pt x="195198" y="244094"/>
                  <a:pt x="125730" y="244094"/>
                </a:cubicBezTo>
                <a:cubicBezTo>
                  <a:pt x="56261" y="244094"/>
                  <a:pt x="0" y="189484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451597" y="2392679"/>
            <a:ext cx="264160" cy="256794"/>
          </a:xfrm>
          <a:custGeom>
            <a:avLst/>
            <a:gdLst>
              <a:gd name="connsiteX0" fmla="*/ 6350 w 264160"/>
              <a:gd name="connsiteY0" fmla="*/ 128397 h 256794"/>
              <a:gd name="connsiteX1" fmla="*/ 132080 w 264160"/>
              <a:gd name="connsiteY1" fmla="*/ 6350 h 256794"/>
              <a:gd name="connsiteX2" fmla="*/ 257810 w 264160"/>
              <a:gd name="connsiteY2" fmla="*/ 128397 h 256794"/>
              <a:gd name="connsiteX3" fmla="*/ 132080 w 264160"/>
              <a:gd name="connsiteY3" fmla="*/ 250444 h 256794"/>
              <a:gd name="connsiteX4" fmla="*/ 6350 w 264160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4">
                <a:moveTo>
                  <a:pt x="6350" y="128397"/>
                </a:moveTo>
                <a:cubicBezTo>
                  <a:pt x="6350" y="60960"/>
                  <a:pt x="62611" y="6350"/>
                  <a:pt x="132080" y="6350"/>
                </a:cubicBezTo>
                <a:cubicBezTo>
                  <a:pt x="201548" y="6350"/>
                  <a:pt x="257810" y="60960"/>
                  <a:pt x="257810" y="128397"/>
                </a:cubicBezTo>
                <a:cubicBezTo>
                  <a:pt x="257810" y="195834"/>
                  <a:pt x="201548" y="250444"/>
                  <a:pt x="132080" y="250444"/>
                </a:cubicBezTo>
                <a:cubicBezTo>
                  <a:pt x="62611" y="250444"/>
                  <a:pt x="6350" y="195834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00821" y="2970657"/>
            <a:ext cx="251460" cy="244094"/>
          </a:xfrm>
          <a:custGeom>
            <a:avLst/>
            <a:gdLst>
              <a:gd name="connsiteX0" fmla="*/ 0 w 251460"/>
              <a:gd name="connsiteY0" fmla="*/ 122047 h 244094"/>
              <a:gd name="connsiteX1" fmla="*/ 125730 w 251460"/>
              <a:gd name="connsiteY1" fmla="*/ 0 h 244094"/>
              <a:gd name="connsiteX2" fmla="*/ 251459 w 251460"/>
              <a:gd name="connsiteY2" fmla="*/ 122047 h 244094"/>
              <a:gd name="connsiteX3" fmla="*/ 125730 w 251460"/>
              <a:gd name="connsiteY3" fmla="*/ 244094 h 244094"/>
              <a:gd name="connsiteX4" fmla="*/ 0 w 251460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094">
                <a:moveTo>
                  <a:pt x="0" y="122047"/>
                </a:moveTo>
                <a:cubicBezTo>
                  <a:pt x="0" y="54610"/>
                  <a:pt x="56260" y="0"/>
                  <a:pt x="125730" y="0"/>
                </a:cubicBezTo>
                <a:cubicBezTo>
                  <a:pt x="195198" y="0"/>
                  <a:pt x="251459" y="54610"/>
                  <a:pt x="251459" y="122047"/>
                </a:cubicBezTo>
                <a:cubicBezTo>
                  <a:pt x="251459" y="189483"/>
                  <a:pt x="195198" y="244094"/>
                  <a:pt x="125730" y="244094"/>
                </a:cubicBezTo>
                <a:cubicBezTo>
                  <a:pt x="56260" y="244094"/>
                  <a:pt x="0" y="189483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94471" y="2964307"/>
            <a:ext cx="264160" cy="256794"/>
          </a:xfrm>
          <a:custGeom>
            <a:avLst/>
            <a:gdLst>
              <a:gd name="connsiteX0" fmla="*/ 6350 w 264160"/>
              <a:gd name="connsiteY0" fmla="*/ 128397 h 256794"/>
              <a:gd name="connsiteX1" fmla="*/ 132080 w 264160"/>
              <a:gd name="connsiteY1" fmla="*/ 6350 h 256794"/>
              <a:gd name="connsiteX2" fmla="*/ 257809 w 264160"/>
              <a:gd name="connsiteY2" fmla="*/ 128397 h 256794"/>
              <a:gd name="connsiteX3" fmla="*/ 132080 w 264160"/>
              <a:gd name="connsiteY3" fmla="*/ 250444 h 256794"/>
              <a:gd name="connsiteX4" fmla="*/ 6350 w 264160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794">
                <a:moveTo>
                  <a:pt x="6350" y="128397"/>
                </a:moveTo>
                <a:cubicBezTo>
                  <a:pt x="6350" y="60960"/>
                  <a:pt x="62610" y="6350"/>
                  <a:pt x="132080" y="6350"/>
                </a:cubicBezTo>
                <a:cubicBezTo>
                  <a:pt x="201548" y="6350"/>
                  <a:pt x="257809" y="60960"/>
                  <a:pt x="257809" y="128397"/>
                </a:cubicBezTo>
                <a:cubicBezTo>
                  <a:pt x="257809" y="195833"/>
                  <a:pt x="201548" y="250444"/>
                  <a:pt x="132080" y="250444"/>
                </a:cubicBezTo>
                <a:cubicBezTo>
                  <a:pt x="62610" y="250444"/>
                  <a:pt x="6350" y="195833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86576" y="2970657"/>
            <a:ext cx="251459" cy="244094"/>
          </a:xfrm>
          <a:custGeom>
            <a:avLst/>
            <a:gdLst>
              <a:gd name="connsiteX0" fmla="*/ 0 w 251459"/>
              <a:gd name="connsiteY0" fmla="*/ 122047 h 244094"/>
              <a:gd name="connsiteX1" fmla="*/ 125729 w 251459"/>
              <a:gd name="connsiteY1" fmla="*/ 0 h 244094"/>
              <a:gd name="connsiteX2" fmla="*/ 251459 w 251459"/>
              <a:gd name="connsiteY2" fmla="*/ 122047 h 244094"/>
              <a:gd name="connsiteX3" fmla="*/ 125729 w 251459"/>
              <a:gd name="connsiteY3" fmla="*/ 244094 h 244094"/>
              <a:gd name="connsiteX4" fmla="*/ 0 w 251459"/>
              <a:gd name="connsiteY4" fmla="*/ 122047 h 244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094">
                <a:moveTo>
                  <a:pt x="0" y="122047"/>
                </a:moveTo>
                <a:cubicBezTo>
                  <a:pt x="0" y="54610"/>
                  <a:pt x="56260" y="0"/>
                  <a:pt x="125729" y="0"/>
                </a:cubicBezTo>
                <a:cubicBezTo>
                  <a:pt x="195198" y="0"/>
                  <a:pt x="251459" y="54610"/>
                  <a:pt x="251459" y="122047"/>
                </a:cubicBezTo>
                <a:cubicBezTo>
                  <a:pt x="251459" y="189483"/>
                  <a:pt x="195198" y="244094"/>
                  <a:pt x="125729" y="244094"/>
                </a:cubicBezTo>
                <a:cubicBezTo>
                  <a:pt x="56260" y="244094"/>
                  <a:pt x="0" y="189483"/>
                  <a:pt x="0" y="12204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80226" y="2964307"/>
            <a:ext cx="264159" cy="256794"/>
          </a:xfrm>
          <a:custGeom>
            <a:avLst/>
            <a:gdLst>
              <a:gd name="connsiteX0" fmla="*/ 6350 w 264159"/>
              <a:gd name="connsiteY0" fmla="*/ 128397 h 256794"/>
              <a:gd name="connsiteX1" fmla="*/ 132079 w 264159"/>
              <a:gd name="connsiteY1" fmla="*/ 6350 h 256794"/>
              <a:gd name="connsiteX2" fmla="*/ 257809 w 264159"/>
              <a:gd name="connsiteY2" fmla="*/ 128397 h 256794"/>
              <a:gd name="connsiteX3" fmla="*/ 132079 w 264159"/>
              <a:gd name="connsiteY3" fmla="*/ 250444 h 256794"/>
              <a:gd name="connsiteX4" fmla="*/ 6350 w 264159"/>
              <a:gd name="connsiteY4" fmla="*/ 128397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794">
                <a:moveTo>
                  <a:pt x="6350" y="128397"/>
                </a:moveTo>
                <a:cubicBezTo>
                  <a:pt x="6350" y="60960"/>
                  <a:pt x="62610" y="6350"/>
                  <a:pt x="132079" y="6350"/>
                </a:cubicBezTo>
                <a:cubicBezTo>
                  <a:pt x="201548" y="6350"/>
                  <a:pt x="257809" y="60960"/>
                  <a:pt x="257809" y="128397"/>
                </a:cubicBezTo>
                <a:cubicBezTo>
                  <a:pt x="257809" y="195833"/>
                  <a:pt x="201548" y="250444"/>
                  <a:pt x="132079" y="250444"/>
                </a:cubicBezTo>
                <a:cubicBezTo>
                  <a:pt x="62610" y="250444"/>
                  <a:pt x="6350" y="195833"/>
                  <a:pt x="6350" y="1283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886576" y="4399535"/>
            <a:ext cx="251459" cy="244093"/>
          </a:xfrm>
          <a:custGeom>
            <a:avLst/>
            <a:gdLst>
              <a:gd name="connsiteX0" fmla="*/ 0 w 251459"/>
              <a:gd name="connsiteY0" fmla="*/ 122046 h 244093"/>
              <a:gd name="connsiteX1" fmla="*/ 125729 w 251459"/>
              <a:gd name="connsiteY1" fmla="*/ 0 h 244093"/>
              <a:gd name="connsiteX2" fmla="*/ 251459 w 251459"/>
              <a:gd name="connsiteY2" fmla="*/ 122046 h 244093"/>
              <a:gd name="connsiteX3" fmla="*/ 125729 w 251459"/>
              <a:gd name="connsiteY3" fmla="*/ 244094 h 244093"/>
              <a:gd name="connsiteX4" fmla="*/ 0 w 251459"/>
              <a:gd name="connsiteY4" fmla="*/ 122046 h 244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59" h="244093">
                <a:moveTo>
                  <a:pt x="0" y="122046"/>
                </a:moveTo>
                <a:cubicBezTo>
                  <a:pt x="0" y="54609"/>
                  <a:pt x="56260" y="0"/>
                  <a:pt x="125729" y="0"/>
                </a:cubicBezTo>
                <a:cubicBezTo>
                  <a:pt x="195198" y="0"/>
                  <a:pt x="251459" y="54609"/>
                  <a:pt x="251459" y="122046"/>
                </a:cubicBezTo>
                <a:cubicBezTo>
                  <a:pt x="251459" y="189483"/>
                  <a:pt x="195198" y="244094"/>
                  <a:pt x="125729" y="244094"/>
                </a:cubicBezTo>
                <a:cubicBezTo>
                  <a:pt x="56260" y="244094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80226" y="4393185"/>
            <a:ext cx="264159" cy="256793"/>
          </a:xfrm>
          <a:custGeom>
            <a:avLst/>
            <a:gdLst>
              <a:gd name="connsiteX0" fmla="*/ 6350 w 264159"/>
              <a:gd name="connsiteY0" fmla="*/ 128396 h 256793"/>
              <a:gd name="connsiteX1" fmla="*/ 132079 w 264159"/>
              <a:gd name="connsiteY1" fmla="*/ 6350 h 256793"/>
              <a:gd name="connsiteX2" fmla="*/ 257809 w 264159"/>
              <a:gd name="connsiteY2" fmla="*/ 128396 h 256793"/>
              <a:gd name="connsiteX3" fmla="*/ 132079 w 264159"/>
              <a:gd name="connsiteY3" fmla="*/ 250444 h 256793"/>
              <a:gd name="connsiteX4" fmla="*/ 6350 w 264159"/>
              <a:gd name="connsiteY4" fmla="*/ 128396 h 256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59" h="256793">
                <a:moveTo>
                  <a:pt x="6350" y="128396"/>
                </a:moveTo>
                <a:cubicBezTo>
                  <a:pt x="6350" y="60959"/>
                  <a:pt x="62610" y="6350"/>
                  <a:pt x="132079" y="6350"/>
                </a:cubicBezTo>
                <a:cubicBezTo>
                  <a:pt x="201548" y="6350"/>
                  <a:pt x="257809" y="60959"/>
                  <a:pt x="257809" y="128396"/>
                </a:cubicBezTo>
                <a:cubicBezTo>
                  <a:pt x="257809" y="195833"/>
                  <a:pt x="201548" y="250444"/>
                  <a:pt x="132079" y="250444"/>
                </a:cubicBezTo>
                <a:cubicBezTo>
                  <a:pt x="62610" y="250444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012938" y="3543808"/>
            <a:ext cx="251460" cy="244220"/>
          </a:xfrm>
          <a:custGeom>
            <a:avLst/>
            <a:gdLst>
              <a:gd name="connsiteX0" fmla="*/ 0 w 251460"/>
              <a:gd name="connsiteY0" fmla="*/ 122046 h 244220"/>
              <a:gd name="connsiteX1" fmla="*/ 125730 w 251460"/>
              <a:gd name="connsiteY1" fmla="*/ 0 h 244220"/>
              <a:gd name="connsiteX2" fmla="*/ 251459 w 251460"/>
              <a:gd name="connsiteY2" fmla="*/ 122046 h 244220"/>
              <a:gd name="connsiteX3" fmla="*/ 125730 w 251460"/>
              <a:gd name="connsiteY3" fmla="*/ 244220 h 244220"/>
              <a:gd name="connsiteX4" fmla="*/ 0 w 251460"/>
              <a:gd name="connsiteY4" fmla="*/ 122046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220">
                <a:moveTo>
                  <a:pt x="0" y="122046"/>
                </a:moveTo>
                <a:cubicBezTo>
                  <a:pt x="0" y="54736"/>
                  <a:pt x="56260" y="0"/>
                  <a:pt x="125730" y="0"/>
                </a:cubicBezTo>
                <a:cubicBezTo>
                  <a:pt x="195198" y="0"/>
                  <a:pt x="251459" y="54736"/>
                  <a:pt x="251459" y="122046"/>
                </a:cubicBezTo>
                <a:cubicBezTo>
                  <a:pt x="251459" y="189483"/>
                  <a:pt x="195198" y="244220"/>
                  <a:pt x="125730" y="244220"/>
                </a:cubicBezTo>
                <a:cubicBezTo>
                  <a:pt x="56260" y="244220"/>
                  <a:pt x="0" y="189483"/>
                  <a:pt x="0" y="122046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006588" y="3537458"/>
            <a:ext cx="264160" cy="256920"/>
          </a:xfrm>
          <a:custGeom>
            <a:avLst/>
            <a:gdLst>
              <a:gd name="connsiteX0" fmla="*/ 6350 w 264160"/>
              <a:gd name="connsiteY0" fmla="*/ 128396 h 256920"/>
              <a:gd name="connsiteX1" fmla="*/ 132080 w 264160"/>
              <a:gd name="connsiteY1" fmla="*/ 6350 h 256920"/>
              <a:gd name="connsiteX2" fmla="*/ 257809 w 264160"/>
              <a:gd name="connsiteY2" fmla="*/ 128396 h 256920"/>
              <a:gd name="connsiteX3" fmla="*/ 132080 w 264160"/>
              <a:gd name="connsiteY3" fmla="*/ 250570 h 256920"/>
              <a:gd name="connsiteX4" fmla="*/ 6350 w 264160"/>
              <a:gd name="connsiteY4" fmla="*/ 128396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920">
                <a:moveTo>
                  <a:pt x="6350" y="128396"/>
                </a:moveTo>
                <a:cubicBezTo>
                  <a:pt x="6350" y="61086"/>
                  <a:pt x="62610" y="6350"/>
                  <a:pt x="132080" y="6350"/>
                </a:cubicBezTo>
                <a:cubicBezTo>
                  <a:pt x="201548" y="6350"/>
                  <a:pt x="257809" y="61086"/>
                  <a:pt x="257809" y="128396"/>
                </a:cubicBezTo>
                <a:cubicBezTo>
                  <a:pt x="257809" y="195833"/>
                  <a:pt x="201548" y="250570"/>
                  <a:pt x="132080" y="250570"/>
                </a:cubicBezTo>
                <a:cubicBezTo>
                  <a:pt x="62610" y="250570"/>
                  <a:pt x="6350" y="195833"/>
                  <a:pt x="6350" y="1283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315072" y="3685032"/>
            <a:ext cx="251460" cy="244220"/>
          </a:xfrm>
          <a:custGeom>
            <a:avLst/>
            <a:gdLst>
              <a:gd name="connsiteX0" fmla="*/ 0 w 251460"/>
              <a:gd name="connsiteY0" fmla="*/ 122173 h 244220"/>
              <a:gd name="connsiteX1" fmla="*/ 125730 w 251460"/>
              <a:gd name="connsiteY1" fmla="*/ 0 h 244220"/>
              <a:gd name="connsiteX2" fmla="*/ 251460 w 251460"/>
              <a:gd name="connsiteY2" fmla="*/ 122173 h 244220"/>
              <a:gd name="connsiteX3" fmla="*/ 125730 w 251460"/>
              <a:gd name="connsiteY3" fmla="*/ 244221 h 244220"/>
              <a:gd name="connsiteX4" fmla="*/ 0 w 251460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460" h="244220">
                <a:moveTo>
                  <a:pt x="0" y="122173"/>
                </a:moveTo>
                <a:cubicBezTo>
                  <a:pt x="0" y="54736"/>
                  <a:pt x="56261" y="0"/>
                  <a:pt x="125730" y="0"/>
                </a:cubicBezTo>
                <a:cubicBezTo>
                  <a:pt x="195198" y="0"/>
                  <a:pt x="251460" y="54736"/>
                  <a:pt x="251460" y="122173"/>
                </a:cubicBezTo>
                <a:cubicBezTo>
                  <a:pt x="251460" y="189483"/>
                  <a:pt x="195198" y="244221"/>
                  <a:pt x="125730" y="244221"/>
                </a:cubicBezTo>
                <a:cubicBezTo>
                  <a:pt x="56261" y="244221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308722" y="3678682"/>
            <a:ext cx="264160" cy="256920"/>
          </a:xfrm>
          <a:custGeom>
            <a:avLst/>
            <a:gdLst>
              <a:gd name="connsiteX0" fmla="*/ 6350 w 264160"/>
              <a:gd name="connsiteY0" fmla="*/ 128523 h 256920"/>
              <a:gd name="connsiteX1" fmla="*/ 132080 w 264160"/>
              <a:gd name="connsiteY1" fmla="*/ 6350 h 256920"/>
              <a:gd name="connsiteX2" fmla="*/ 257810 w 264160"/>
              <a:gd name="connsiteY2" fmla="*/ 128523 h 256920"/>
              <a:gd name="connsiteX3" fmla="*/ 132080 w 264160"/>
              <a:gd name="connsiteY3" fmla="*/ 250571 h 256920"/>
              <a:gd name="connsiteX4" fmla="*/ 6350 w 264160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160" h="256920">
                <a:moveTo>
                  <a:pt x="6350" y="128523"/>
                </a:moveTo>
                <a:cubicBezTo>
                  <a:pt x="6350" y="61086"/>
                  <a:pt x="62611" y="6350"/>
                  <a:pt x="132080" y="6350"/>
                </a:cubicBezTo>
                <a:cubicBezTo>
                  <a:pt x="201548" y="6350"/>
                  <a:pt x="257810" y="61086"/>
                  <a:pt x="257810" y="128523"/>
                </a:cubicBezTo>
                <a:cubicBezTo>
                  <a:pt x="257810" y="195833"/>
                  <a:pt x="201548" y="250571"/>
                  <a:pt x="132080" y="250571"/>
                </a:cubicBezTo>
                <a:cubicBezTo>
                  <a:pt x="62611" y="250571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75547" y="3714115"/>
            <a:ext cx="251586" cy="244220"/>
          </a:xfrm>
          <a:custGeom>
            <a:avLst/>
            <a:gdLst>
              <a:gd name="connsiteX0" fmla="*/ 0 w 251586"/>
              <a:gd name="connsiteY0" fmla="*/ 122173 h 244220"/>
              <a:gd name="connsiteX1" fmla="*/ 125730 w 251586"/>
              <a:gd name="connsiteY1" fmla="*/ 0 h 244220"/>
              <a:gd name="connsiteX2" fmla="*/ 251586 w 251586"/>
              <a:gd name="connsiteY2" fmla="*/ 122173 h 244220"/>
              <a:gd name="connsiteX3" fmla="*/ 125730 w 251586"/>
              <a:gd name="connsiteY3" fmla="*/ 244220 h 244220"/>
              <a:gd name="connsiteX4" fmla="*/ 0 w 251586"/>
              <a:gd name="connsiteY4" fmla="*/ 122173 h 24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586" h="244220">
                <a:moveTo>
                  <a:pt x="0" y="122173"/>
                </a:moveTo>
                <a:cubicBezTo>
                  <a:pt x="0" y="54736"/>
                  <a:pt x="56388" y="0"/>
                  <a:pt x="125730" y="0"/>
                </a:cubicBezTo>
                <a:cubicBezTo>
                  <a:pt x="195198" y="0"/>
                  <a:pt x="251586" y="54736"/>
                  <a:pt x="251586" y="122173"/>
                </a:cubicBezTo>
                <a:cubicBezTo>
                  <a:pt x="251586" y="189483"/>
                  <a:pt x="195198" y="244220"/>
                  <a:pt x="125730" y="244220"/>
                </a:cubicBezTo>
                <a:cubicBezTo>
                  <a:pt x="56388" y="244220"/>
                  <a:pt x="0" y="189483"/>
                  <a:pt x="0" y="12217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569197" y="3707765"/>
            <a:ext cx="264286" cy="256920"/>
          </a:xfrm>
          <a:custGeom>
            <a:avLst/>
            <a:gdLst>
              <a:gd name="connsiteX0" fmla="*/ 6350 w 264286"/>
              <a:gd name="connsiteY0" fmla="*/ 128523 h 256920"/>
              <a:gd name="connsiteX1" fmla="*/ 132080 w 264286"/>
              <a:gd name="connsiteY1" fmla="*/ 6350 h 256920"/>
              <a:gd name="connsiteX2" fmla="*/ 257936 w 264286"/>
              <a:gd name="connsiteY2" fmla="*/ 128523 h 256920"/>
              <a:gd name="connsiteX3" fmla="*/ 132080 w 264286"/>
              <a:gd name="connsiteY3" fmla="*/ 250570 h 256920"/>
              <a:gd name="connsiteX4" fmla="*/ 6350 w 264286"/>
              <a:gd name="connsiteY4" fmla="*/ 128523 h 2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286" h="256920">
                <a:moveTo>
                  <a:pt x="6350" y="128523"/>
                </a:moveTo>
                <a:cubicBezTo>
                  <a:pt x="6350" y="61086"/>
                  <a:pt x="62738" y="6350"/>
                  <a:pt x="132080" y="6350"/>
                </a:cubicBezTo>
                <a:cubicBezTo>
                  <a:pt x="201548" y="6350"/>
                  <a:pt x="257936" y="61086"/>
                  <a:pt x="257936" y="128523"/>
                </a:cubicBezTo>
                <a:cubicBezTo>
                  <a:pt x="257936" y="195833"/>
                  <a:pt x="201548" y="250570"/>
                  <a:pt x="132080" y="250570"/>
                </a:cubicBezTo>
                <a:cubicBezTo>
                  <a:pt x="62738" y="250570"/>
                  <a:pt x="6350" y="195833"/>
                  <a:pt x="6350" y="1285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342759" y="2971647"/>
            <a:ext cx="259702" cy="262280"/>
          </a:xfrm>
          <a:custGeom>
            <a:avLst/>
            <a:gdLst>
              <a:gd name="connsiteX0" fmla="*/ 0 w 259702"/>
              <a:gd name="connsiteY0" fmla="*/ 262280 h 262280"/>
              <a:gd name="connsiteX1" fmla="*/ 259701 w 259702"/>
              <a:gd name="connsiteY1" fmla="*/ 262280 h 262280"/>
              <a:gd name="connsiteX2" fmla="*/ 259701 w 259702"/>
              <a:gd name="connsiteY2" fmla="*/ 0 h 262280"/>
              <a:gd name="connsiteX3" fmla="*/ 0 w 259702"/>
              <a:gd name="connsiteY3" fmla="*/ 0 h 262280"/>
              <a:gd name="connsiteX4" fmla="*/ 0 w 259702"/>
              <a:gd name="connsiteY4" fmla="*/ 262280 h 262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9702" h="262280">
                <a:moveTo>
                  <a:pt x="0" y="262280"/>
                </a:moveTo>
                <a:lnTo>
                  <a:pt x="259701" y="262280"/>
                </a:lnTo>
                <a:lnTo>
                  <a:pt x="259701" y="0"/>
                </a:lnTo>
                <a:lnTo>
                  <a:pt x="0" y="0"/>
                </a:lnTo>
                <a:lnTo>
                  <a:pt x="0" y="262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91859" y="3639311"/>
            <a:ext cx="210565" cy="303148"/>
          </a:xfrm>
          <a:custGeom>
            <a:avLst/>
            <a:gdLst>
              <a:gd name="connsiteX0" fmla="*/ 0 w 210565"/>
              <a:gd name="connsiteY0" fmla="*/ 303148 h 303148"/>
              <a:gd name="connsiteX1" fmla="*/ 210565 w 210565"/>
              <a:gd name="connsiteY1" fmla="*/ 303148 h 303148"/>
              <a:gd name="connsiteX2" fmla="*/ 210565 w 210565"/>
              <a:gd name="connsiteY2" fmla="*/ 0 h 303148"/>
              <a:gd name="connsiteX3" fmla="*/ 0 w 210565"/>
              <a:gd name="connsiteY3" fmla="*/ 0 h 303148"/>
              <a:gd name="connsiteX4" fmla="*/ 0 w 210565"/>
              <a:gd name="connsiteY4" fmla="*/ 303148 h 303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565" h="303148">
                <a:moveTo>
                  <a:pt x="0" y="303148"/>
                </a:moveTo>
                <a:lnTo>
                  <a:pt x="210565" y="303148"/>
                </a:lnTo>
                <a:lnTo>
                  <a:pt x="210565" y="0"/>
                </a:lnTo>
                <a:lnTo>
                  <a:pt x="0" y="0"/>
                </a:lnTo>
                <a:lnTo>
                  <a:pt x="0" y="3031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571104" y="4211574"/>
            <a:ext cx="364997" cy="354203"/>
          </a:xfrm>
          <a:custGeom>
            <a:avLst/>
            <a:gdLst>
              <a:gd name="connsiteX0" fmla="*/ 0 w 364997"/>
              <a:gd name="connsiteY0" fmla="*/ 177038 h 354203"/>
              <a:gd name="connsiteX1" fmla="*/ 182498 w 364997"/>
              <a:gd name="connsiteY1" fmla="*/ 0 h 354203"/>
              <a:gd name="connsiteX2" fmla="*/ 364997 w 364997"/>
              <a:gd name="connsiteY2" fmla="*/ 177038 h 354203"/>
              <a:gd name="connsiteX3" fmla="*/ 182498 w 364997"/>
              <a:gd name="connsiteY3" fmla="*/ 354203 h 354203"/>
              <a:gd name="connsiteX4" fmla="*/ 0 w 364997"/>
              <a:gd name="connsiteY4" fmla="*/ 177038 h 35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203">
                <a:moveTo>
                  <a:pt x="0" y="177038"/>
                </a:moveTo>
                <a:cubicBezTo>
                  <a:pt x="0" y="79247"/>
                  <a:pt x="81660" y="0"/>
                  <a:pt x="182498" y="0"/>
                </a:cubicBezTo>
                <a:cubicBezTo>
                  <a:pt x="283336" y="0"/>
                  <a:pt x="364997" y="79247"/>
                  <a:pt x="364997" y="177038"/>
                </a:cubicBezTo>
                <a:cubicBezTo>
                  <a:pt x="364997" y="274954"/>
                  <a:pt x="283336" y="354203"/>
                  <a:pt x="182498" y="354203"/>
                </a:cubicBezTo>
                <a:cubicBezTo>
                  <a:pt x="81660" y="354203"/>
                  <a:pt x="0" y="274954"/>
                  <a:pt x="0" y="17703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64754" y="4205224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3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010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304"/>
                  <a:pt x="289686" y="360553"/>
                  <a:pt x="188848" y="360553"/>
                </a:cubicBezTo>
                <a:cubicBezTo>
                  <a:pt x="88010" y="360553"/>
                  <a:pt x="6350" y="281304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13601" y="4273297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7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138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4"/>
                  <a:pt x="289686" y="360679"/>
                  <a:pt x="188848" y="360679"/>
                </a:cubicBezTo>
                <a:cubicBezTo>
                  <a:pt x="88138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880226" y="3564891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2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010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177"/>
                  <a:pt x="289686" y="360552"/>
                  <a:pt x="188848" y="360552"/>
                </a:cubicBezTo>
                <a:cubicBezTo>
                  <a:pt x="88010" y="360552"/>
                  <a:pt x="6350" y="281177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283831" y="2890392"/>
            <a:ext cx="377697" cy="366902"/>
          </a:xfrm>
          <a:custGeom>
            <a:avLst/>
            <a:gdLst>
              <a:gd name="connsiteX0" fmla="*/ 6350 w 377697"/>
              <a:gd name="connsiteY0" fmla="*/ 183514 h 366902"/>
              <a:gd name="connsiteX1" fmla="*/ 188848 w 377697"/>
              <a:gd name="connsiteY1" fmla="*/ 6350 h 366902"/>
              <a:gd name="connsiteX2" fmla="*/ 371347 w 377697"/>
              <a:gd name="connsiteY2" fmla="*/ 183514 h 366902"/>
              <a:gd name="connsiteX3" fmla="*/ 188848 w 377697"/>
              <a:gd name="connsiteY3" fmla="*/ 360552 h 366902"/>
              <a:gd name="connsiteX4" fmla="*/ 6350 w 377697"/>
              <a:gd name="connsiteY4" fmla="*/ 183514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2">
                <a:moveTo>
                  <a:pt x="6350" y="183514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559" y="6350"/>
                  <a:pt x="371347" y="85725"/>
                  <a:pt x="371347" y="183514"/>
                </a:cubicBezTo>
                <a:cubicBezTo>
                  <a:pt x="371347" y="281305"/>
                  <a:pt x="289559" y="360552"/>
                  <a:pt x="188848" y="360552"/>
                </a:cubicBezTo>
                <a:cubicBezTo>
                  <a:pt x="88010" y="360552"/>
                  <a:pt x="6350" y="281305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132445" y="3577972"/>
            <a:ext cx="364997" cy="354329"/>
          </a:xfrm>
          <a:custGeom>
            <a:avLst/>
            <a:gdLst>
              <a:gd name="connsiteX0" fmla="*/ 0 w 364997"/>
              <a:gd name="connsiteY0" fmla="*/ 177164 h 354329"/>
              <a:gd name="connsiteX1" fmla="*/ 182498 w 364997"/>
              <a:gd name="connsiteY1" fmla="*/ 0 h 354329"/>
              <a:gd name="connsiteX2" fmla="*/ 364998 w 364997"/>
              <a:gd name="connsiteY2" fmla="*/ 177164 h 354329"/>
              <a:gd name="connsiteX3" fmla="*/ 182498 w 364997"/>
              <a:gd name="connsiteY3" fmla="*/ 354329 h 354329"/>
              <a:gd name="connsiteX4" fmla="*/ 0 w 364997"/>
              <a:gd name="connsiteY4" fmla="*/ 177164 h 35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29">
                <a:moveTo>
                  <a:pt x="0" y="177164"/>
                </a:moveTo>
                <a:cubicBezTo>
                  <a:pt x="0" y="79375"/>
                  <a:pt x="81661" y="0"/>
                  <a:pt x="182498" y="0"/>
                </a:cubicBezTo>
                <a:cubicBezTo>
                  <a:pt x="283210" y="0"/>
                  <a:pt x="364998" y="79375"/>
                  <a:pt x="364998" y="177164"/>
                </a:cubicBezTo>
                <a:cubicBezTo>
                  <a:pt x="364998" y="274954"/>
                  <a:pt x="283210" y="354329"/>
                  <a:pt x="182498" y="354329"/>
                </a:cubicBezTo>
                <a:cubicBezTo>
                  <a:pt x="81661" y="354329"/>
                  <a:pt x="0" y="274954"/>
                  <a:pt x="0" y="1771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126095" y="3571622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8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011" y="6350"/>
                  <a:pt x="188848" y="6350"/>
                </a:cubicBezTo>
                <a:cubicBezTo>
                  <a:pt x="289560" y="6350"/>
                  <a:pt x="371348" y="85725"/>
                  <a:pt x="371348" y="183514"/>
                </a:cubicBezTo>
                <a:cubicBezTo>
                  <a:pt x="371348" y="281304"/>
                  <a:pt x="289560" y="360679"/>
                  <a:pt x="188848" y="360679"/>
                </a:cubicBezTo>
                <a:cubicBezTo>
                  <a:pt x="88011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182230" y="2515742"/>
            <a:ext cx="433831" cy="366902"/>
          </a:xfrm>
          <a:custGeom>
            <a:avLst/>
            <a:gdLst>
              <a:gd name="connsiteX0" fmla="*/ 6350 w 433831"/>
              <a:gd name="connsiteY0" fmla="*/ 6350 h 366902"/>
              <a:gd name="connsiteX1" fmla="*/ 427481 w 433831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366902">
                <a:moveTo>
                  <a:pt x="6350" y="6350"/>
                </a:moveTo>
                <a:lnTo>
                  <a:pt x="427481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515479" y="2549779"/>
            <a:ext cx="433831" cy="366902"/>
          </a:xfrm>
          <a:custGeom>
            <a:avLst/>
            <a:gdLst>
              <a:gd name="connsiteX0" fmla="*/ 427482 w 433831"/>
              <a:gd name="connsiteY0" fmla="*/ 6350 h 366902"/>
              <a:gd name="connsiteX1" fmla="*/ 6350 w 433831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831" h="366902">
                <a:moveTo>
                  <a:pt x="427482" y="6350"/>
                </a:moveTo>
                <a:lnTo>
                  <a:pt x="6350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94522" y="2890392"/>
            <a:ext cx="377697" cy="366902"/>
          </a:xfrm>
          <a:custGeom>
            <a:avLst/>
            <a:gdLst>
              <a:gd name="connsiteX0" fmla="*/ 6350 w 377697"/>
              <a:gd name="connsiteY0" fmla="*/ 183514 h 366902"/>
              <a:gd name="connsiteX1" fmla="*/ 188848 w 377697"/>
              <a:gd name="connsiteY1" fmla="*/ 6350 h 366902"/>
              <a:gd name="connsiteX2" fmla="*/ 371347 w 377697"/>
              <a:gd name="connsiteY2" fmla="*/ 183514 h 366902"/>
              <a:gd name="connsiteX3" fmla="*/ 188848 w 377697"/>
              <a:gd name="connsiteY3" fmla="*/ 360552 h 366902"/>
              <a:gd name="connsiteX4" fmla="*/ 6350 w 377697"/>
              <a:gd name="connsiteY4" fmla="*/ 183514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2">
                <a:moveTo>
                  <a:pt x="6350" y="183514"/>
                </a:moveTo>
                <a:cubicBezTo>
                  <a:pt x="6350" y="85725"/>
                  <a:pt x="88138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5"/>
                  <a:pt x="289686" y="360552"/>
                  <a:pt x="188848" y="360552"/>
                </a:cubicBezTo>
                <a:cubicBezTo>
                  <a:pt x="88138" y="360552"/>
                  <a:pt x="6350" y="281305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886953" y="3594990"/>
            <a:ext cx="364997" cy="354329"/>
          </a:xfrm>
          <a:custGeom>
            <a:avLst/>
            <a:gdLst>
              <a:gd name="connsiteX0" fmla="*/ 0 w 364997"/>
              <a:gd name="connsiteY0" fmla="*/ 177164 h 354329"/>
              <a:gd name="connsiteX1" fmla="*/ 182498 w 364997"/>
              <a:gd name="connsiteY1" fmla="*/ 0 h 354329"/>
              <a:gd name="connsiteX2" fmla="*/ 364997 w 364997"/>
              <a:gd name="connsiteY2" fmla="*/ 177164 h 354329"/>
              <a:gd name="connsiteX3" fmla="*/ 182498 w 364997"/>
              <a:gd name="connsiteY3" fmla="*/ 354329 h 354329"/>
              <a:gd name="connsiteX4" fmla="*/ 0 w 364997"/>
              <a:gd name="connsiteY4" fmla="*/ 177164 h 354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29">
                <a:moveTo>
                  <a:pt x="0" y="177164"/>
                </a:moveTo>
                <a:cubicBezTo>
                  <a:pt x="0" y="79375"/>
                  <a:pt x="81660" y="0"/>
                  <a:pt x="182498" y="0"/>
                </a:cubicBezTo>
                <a:cubicBezTo>
                  <a:pt x="283336" y="0"/>
                  <a:pt x="364997" y="79375"/>
                  <a:pt x="364997" y="177164"/>
                </a:cubicBezTo>
                <a:cubicBezTo>
                  <a:pt x="364997" y="274954"/>
                  <a:pt x="283336" y="354329"/>
                  <a:pt x="182498" y="354329"/>
                </a:cubicBezTo>
                <a:cubicBezTo>
                  <a:pt x="81660" y="354329"/>
                  <a:pt x="0" y="274954"/>
                  <a:pt x="0" y="1771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880603" y="3588640"/>
            <a:ext cx="377697" cy="367029"/>
          </a:xfrm>
          <a:custGeom>
            <a:avLst/>
            <a:gdLst>
              <a:gd name="connsiteX0" fmla="*/ 6350 w 377697"/>
              <a:gd name="connsiteY0" fmla="*/ 183514 h 367029"/>
              <a:gd name="connsiteX1" fmla="*/ 188848 w 377697"/>
              <a:gd name="connsiteY1" fmla="*/ 6350 h 367029"/>
              <a:gd name="connsiteX2" fmla="*/ 371347 w 377697"/>
              <a:gd name="connsiteY2" fmla="*/ 183514 h 367029"/>
              <a:gd name="connsiteX3" fmla="*/ 188848 w 377697"/>
              <a:gd name="connsiteY3" fmla="*/ 360679 h 367029"/>
              <a:gd name="connsiteX4" fmla="*/ 6350 w 377697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29">
                <a:moveTo>
                  <a:pt x="6350" y="183514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686" y="6350"/>
                  <a:pt x="371347" y="85725"/>
                  <a:pt x="371347" y="183514"/>
                </a:cubicBezTo>
                <a:cubicBezTo>
                  <a:pt x="371347" y="281304"/>
                  <a:pt x="289686" y="360679"/>
                  <a:pt x="188848" y="360679"/>
                </a:cubicBezTo>
                <a:cubicBezTo>
                  <a:pt x="88010" y="360679"/>
                  <a:pt x="6350" y="281304"/>
                  <a:pt x="6350" y="18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9009761" y="3663124"/>
            <a:ext cx="171957" cy="180530"/>
          </a:xfrm>
          <a:custGeom>
            <a:avLst/>
            <a:gdLst>
              <a:gd name="connsiteX0" fmla="*/ 0 w 171957"/>
              <a:gd name="connsiteY0" fmla="*/ 180530 h 180530"/>
              <a:gd name="connsiteX1" fmla="*/ 171957 w 171957"/>
              <a:gd name="connsiteY1" fmla="*/ 180530 h 180530"/>
              <a:gd name="connsiteX2" fmla="*/ 171957 w 171957"/>
              <a:gd name="connsiteY2" fmla="*/ 0 h 180530"/>
              <a:gd name="connsiteX3" fmla="*/ 0 w 171957"/>
              <a:gd name="connsiteY3" fmla="*/ 0 h 180530"/>
              <a:gd name="connsiteX4" fmla="*/ 0 w 171957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7" h="180530">
                <a:moveTo>
                  <a:pt x="0" y="180530"/>
                </a:moveTo>
                <a:lnTo>
                  <a:pt x="171957" y="180530"/>
                </a:lnTo>
                <a:lnTo>
                  <a:pt x="171957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92845" y="3234435"/>
            <a:ext cx="223265" cy="366902"/>
          </a:xfrm>
          <a:custGeom>
            <a:avLst/>
            <a:gdLst>
              <a:gd name="connsiteX0" fmla="*/ 6350 w 223265"/>
              <a:gd name="connsiteY0" fmla="*/ 6350 h 366902"/>
              <a:gd name="connsiteX1" fmla="*/ 216916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6350" y="6350"/>
                </a:moveTo>
                <a:lnTo>
                  <a:pt x="216916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406893" y="3234435"/>
            <a:ext cx="223265" cy="366902"/>
          </a:xfrm>
          <a:custGeom>
            <a:avLst/>
            <a:gdLst>
              <a:gd name="connsiteX0" fmla="*/ 216915 w 223265"/>
              <a:gd name="connsiteY0" fmla="*/ 6350 h 366902"/>
              <a:gd name="connsiteX1" fmla="*/ 6350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216915" y="6350"/>
                </a:moveTo>
                <a:lnTo>
                  <a:pt x="6350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546976" y="3227578"/>
            <a:ext cx="223265" cy="367029"/>
          </a:xfrm>
          <a:custGeom>
            <a:avLst/>
            <a:gdLst>
              <a:gd name="connsiteX0" fmla="*/ 6350 w 223265"/>
              <a:gd name="connsiteY0" fmla="*/ 6350 h 367029"/>
              <a:gd name="connsiteX1" fmla="*/ 216915 w 223265"/>
              <a:gd name="connsiteY1" fmla="*/ 360680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7029">
                <a:moveTo>
                  <a:pt x="6350" y="6350"/>
                </a:moveTo>
                <a:lnTo>
                  <a:pt x="216915" y="360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61022" y="3227578"/>
            <a:ext cx="223265" cy="367029"/>
          </a:xfrm>
          <a:custGeom>
            <a:avLst/>
            <a:gdLst>
              <a:gd name="connsiteX0" fmla="*/ 216916 w 223265"/>
              <a:gd name="connsiteY0" fmla="*/ 6350 h 367029"/>
              <a:gd name="connsiteX1" fmla="*/ 6350 w 223265"/>
              <a:gd name="connsiteY1" fmla="*/ 360680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7029">
                <a:moveTo>
                  <a:pt x="216916" y="6350"/>
                </a:moveTo>
                <a:lnTo>
                  <a:pt x="6350" y="360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634733" y="3581909"/>
            <a:ext cx="377697" cy="366903"/>
          </a:xfrm>
          <a:custGeom>
            <a:avLst/>
            <a:gdLst>
              <a:gd name="connsiteX0" fmla="*/ 6350 w 377697"/>
              <a:gd name="connsiteY0" fmla="*/ 183388 h 366903"/>
              <a:gd name="connsiteX1" fmla="*/ 188848 w 377697"/>
              <a:gd name="connsiteY1" fmla="*/ 6350 h 366903"/>
              <a:gd name="connsiteX2" fmla="*/ 371347 w 377697"/>
              <a:gd name="connsiteY2" fmla="*/ 183388 h 366903"/>
              <a:gd name="connsiteX3" fmla="*/ 188848 w 377697"/>
              <a:gd name="connsiteY3" fmla="*/ 360552 h 366903"/>
              <a:gd name="connsiteX4" fmla="*/ 6350 w 377697"/>
              <a:gd name="connsiteY4" fmla="*/ 183388 h 36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6903">
                <a:moveTo>
                  <a:pt x="6350" y="183388"/>
                </a:moveTo>
                <a:cubicBezTo>
                  <a:pt x="6350" y="85597"/>
                  <a:pt x="88138" y="6350"/>
                  <a:pt x="188848" y="6350"/>
                </a:cubicBezTo>
                <a:cubicBezTo>
                  <a:pt x="289686" y="6350"/>
                  <a:pt x="371347" y="85597"/>
                  <a:pt x="371347" y="183388"/>
                </a:cubicBezTo>
                <a:cubicBezTo>
                  <a:pt x="371347" y="281304"/>
                  <a:pt x="289686" y="360552"/>
                  <a:pt x="188848" y="360552"/>
                </a:cubicBezTo>
                <a:cubicBezTo>
                  <a:pt x="88138" y="360552"/>
                  <a:pt x="6350" y="281304"/>
                  <a:pt x="6350" y="1833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511923" y="3936110"/>
            <a:ext cx="223265" cy="366902"/>
          </a:xfrm>
          <a:custGeom>
            <a:avLst/>
            <a:gdLst>
              <a:gd name="connsiteX0" fmla="*/ 216916 w 223265"/>
              <a:gd name="connsiteY0" fmla="*/ 6350 h 366902"/>
              <a:gd name="connsiteX1" fmla="*/ 6350 w 223265"/>
              <a:gd name="connsiteY1" fmla="*/ 360553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216916" y="6350"/>
                </a:moveTo>
                <a:lnTo>
                  <a:pt x="6350" y="3605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676386" y="4296727"/>
            <a:ext cx="171957" cy="180530"/>
          </a:xfrm>
          <a:custGeom>
            <a:avLst/>
            <a:gdLst>
              <a:gd name="connsiteX0" fmla="*/ 0 w 171957"/>
              <a:gd name="connsiteY0" fmla="*/ 180530 h 180530"/>
              <a:gd name="connsiteX1" fmla="*/ 171957 w 171957"/>
              <a:gd name="connsiteY1" fmla="*/ 180530 h 180530"/>
              <a:gd name="connsiteX2" fmla="*/ 171957 w 171957"/>
              <a:gd name="connsiteY2" fmla="*/ 0 h 180530"/>
              <a:gd name="connsiteX3" fmla="*/ 0 w 171957"/>
              <a:gd name="connsiteY3" fmla="*/ 0 h 180530"/>
              <a:gd name="connsiteX4" fmla="*/ 0 w 171957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7" h="180530">
                <a:moveTo>
                  <a:pt x="0" y="180530"/>
                </a:moveTo>
                <a:lnTo>
                  <a:pt x="171957" y="180530"/>
                </a:lnTo>
                <a:lnTo>
                  <a:pt x="171957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406893" y="3885057"/>
            <a:ext cx="223265" cy="366902"/>
          </a:xfrm>
          <a:custGeom>
            <a:avLst/>
            <a:gdLst>
              <a:gd name="connsiteX0" fmla="*/ 6350 w 223265"/>
              <a:gd name="connsiteY0" fmla="*/ 6350 h 366902"/>
              <a:gd name="connsiteX1" fmla="*/ 216915 w 223265"/>
              <a:gd name="connsiteY1" fmla="*/ 360552 h 366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265" h="366902">
                <a:moveTo>
                  <a:pt x="6350" y="6350"/>
                </a:moveTo>
                <a:lnTo>
                  <a:pt x="216915" y="360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7865746" y="2232532"/>
            <a:ext cx="364997" cy="354330"/>
          </a:xfrm>
          <a:custGeom>
            <a:avLst/>
            <a:gdLst>
              <a:gd name="connsiteX0" fmla="*/ 0 w 364997"/>
              <a:gd name="connsiteY0" fmla="*/ 177165 h 354330"/>
              <a:gd name="connsiteX1" fmla="*/ 182498 w 364997"/>
              <a:gd name="connsiteY1" fmla="*/ 0 h 354330"/>
              <a:gd name="connsiteX2" fmla="*/ 364998 w 364997"/>
              <a:gd name="connsiteY2" fmla="*/ 177165 h 354330"/>
              <a:gd name="connsiteX3" fmla="*/ 182498 w 364997"/>
              <a:gd name="connsiteY3" fmla="*/ 354330 h 354330"/>
              <a:gd name="connsiteX4" fmla="*/ 0 w 364997"/>
              <a:gd name="connsiteY4" fmla="*/ 177165 h 354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997" h="354330">
                <a:moveTo>
                  <a:pt x="0" y="177165"/>
                </a:moveTo>
                <a:cubicBezTo>
                  <a:pt x="0" y="79375"/>
                  <a:pt x="81660" y="0"/>
                  <a:pt x="182498" y="0"/>
                </a:cubicBezTo>
                <a:cubicBezTo>
                  <a:pt x="283210" y="0"/>
                  <a:pt x="364998" y="79375"/>
                  <a:pt x="364998" y="177165"/>
                </a:cubicBezTo>
                <a:cubicBezTo>
                  <a:pt x="364998" y="274955"/>
                  <a:pt x="283210" y="354330"/>
                  <a:pt x="182498" y="354330"/>
                </a:cubicBezTo>
                <a:cubicBezTo>
                  <a:pt x="81660" y="354330"/>
                  <a:pt x="0" y="274955"/>
                  <a:pt x="0" y="1771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7859396" y="2226182"/>
            <a:ext cx="377697" cy="367030"/>
          </a:xfrm>
          <a:custGeom>
            <a:avLst/>
            <a:gdLst>
              <a:gd name="connsiteX0" fmla="*/ 6350 w 377697"/>
              <a:gd name="connsiteY0" fmla="*/ 183515 h 367030"/>
              <a:gd name="connsiteX1" fmla="*/ 188848 w 377697"/>
              <a:gd name="connsiteY1" fmla="*/ 6350 h 367030"/>
              <a:gd name="connsiteX2" fmla="*/ 371348 w 377697"/>
              <a:gd name="connsiteY2" fmla="*/ 183515 h 367030"/>
              <a:gd name="connsiteX3" fmla="*/ 188848 w 377697"/>
              <a:gd name="connsiteY3" fmla="*/ 360680 h 367030"/>
              <a:gd name="connsiteX4" fmla="*/ 6350 w 377697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7697" h="367030">
                <a:moveTo>
                  <a:pt x="6350" y="183515"/>
                </a:moveTo>
                <a:cubicBezTo>
                  <a:pt x="6350" y="85725"/>
                  <a:pt x="88010" y="6350"/>
                  <a:pt x="188848" y="6350"/>
                </a:cubicBezTo>
                <a:cubicBezTo>
                  <a:pt x="289560" y="6350"/>
                  <a:pt x="371348" y="85725"/>
                  <a:pt x="371348" y="183515"/>
                </a:cubicBezTo>
                <a:cubicBezTo>
                  <a:pt x="371348" y="281305"/>
                  <a:pt x="289560" y="360680"/>
                  <a:pt x="188848" y="360680"/>
                </a:cubicBezTo>
                <a:cubicBezTo>
                  <a:pt x="88010" y="360680"/>
                  <a:pt x="6350" y="281305"/>
                  <a:pt x="6350" y="1835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7974457" y="2297239"/>
            <a:ext cx="171958" cy="180530"/>
          </a:xfrm>
          <a:custGeom>
            <a:avLst/>
            <a:gdLst>
              <a:gd name="connsiteX0" fmla="*/ 0 w 171958"/>
              <a:gd name="connsiteY0" fmla="*/ 180530 h 180530"/>
              <a:gd name="connsiteX1" fmla="*/ 171958 w 171958"/>
              <a:gd name="connsiteY1" fmla="*/ 180530 h 180530"/>
              <a:gd name="connsiteX2" fmla="*/ 171958 w 171958"/>
              <a:gd name="connsiteY2" fmla="*/ 0 h 180530"/>
              <a:gd name="connsiteX3" fmla="*/ 0 w 171958"/>
              <a:gd name="connsiteY3" fmla="*/ 0 h 180530"/>
              <a:gd name="connsiteX4" fmla="*/ 0 w 171958"/>
              <a:gd name="connsiteY4" fmla="*/ 180530 h 180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8" h="180530">
                <a:moveTo>
                  <a:pt x="0" y="180530"/>
                </a:moveTo>
                <a:lnTo>
                  <a:pt x="171958" y="180530"/>
                </a:lnTo>
                <a:lnTo>
                  <a:pt x="171958" y="0"/>
                </a:lnTo>
                <a:lnTo>
                  <a:pt x="0" y="0"/>
                </a:lnTo>
                <a:lnTo>
                  <a:pt x="0" y="1805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552700" y="2312988"/>
            <a:ext cx="2500376" cy="71437"/>
          </a:xfrm>
          <a:custGeom>
            <a:avLst/>
            <a:gdLst>
              <a:gd name="connsiteX0" fmla="*/ 0 w 2500376"/>
              <a:gd name="connsiteY0" fmla="*/ 71437 h 71437"/>
              <a:gd name="connsiteX1" fmla="*/ 2500376 w 2500376"/>
              <a:gd name="connsiteY1" fmla="*/ 71437 h 71437"/>
              <a:gd name="connsiteX2" fmla="*/ 2500376 w 2500376"/>
              <a:gd name="connsiteY2" fmla="*/ 0 h 71437"/>
              <a:gd name="connsiteX3" fmla="*/ 0 w 2500376"/>
              <a:gd name="connsiteY3" fmla="*/ 0 h 71437"/>
              <a:gd name="connsiteX4" fmla="*/ 0 w 2500376"/>
              <a:gd name="connsiteY4" fmla="*/ 71437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0376" h="71437">
                <a:moveTo>
                  <a:pt x="0" y="71437"/>
                </a:moveTo>
                <a:lnTo>
                  <a:pt x="2500376" y="71437"/>
                </a:lnTo>
                <a:lnTo>
                  <a:pt x="2500376" y="0"/>
                </a:lnTo>
                <a:lnTo>
                  <a:pt x="0" y="0"/>
                </a:lnTo>
                <a:lnTo>
                  <a:pt x="0" y="71437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546350" y="2306638"/>
            <a:ext cx="2513076" cy="84137"/>
          </a:xfrm>
          <a:custGeom>
            <a:avLst/>
            <a:gdLst>
              <a:gd name="connsiteX0" fmla="*/ 6350 w 2513076"/>
              <a:gd name="connsiteY0" fmla="*/ 77787 h 84137"/>
              <a:gd name="connsiteX1" fmla="*/ 2506726 w 2513076"/>
              <a:gd name="connsiteY1" fmla="*/ 77787 h 84137"/>
              <a:gd name="connsiteX2" fmla="*/ 2506726 w 2513076"/>
              <a:gd name="connsiteY2" fmla="*/ 6350 h 84137"/>
              <a:gd name="connsiteX3" fmla="*/ 6350 w 2513076"/>
              <a:gd name="connsiteY3" fmla="*/ 6350 h 84137"/>
              <a:gd name="connsiteX4" fmla="*/ 6350 w 2513076"/>
              <a:gd name="connsiteY4" fmla="*/ 77787 h 84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3076" h="84137">
                <a:moveTo>
                  <a:pt x="6350" y="77787"/>
                </a:moveTo>
                <a:lnTo>
                  <a:pt x="2506726" y="77787"/>
                </a:lnTo>
                <a:lnTo>
                  <a:pt x="2506726" y="6350"/>
                </a:lnTo>
                <a:lnTo>
                  <a:pt x="6350" y="6350"/>
                </a:lnTo>
                <a:lnTo>
                  <a:pt x="6350" y="77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552700" y="2703513"/>
            <a:ext cx="2500376" cy="71437"/>
          </a:xfrm>
          <a:custGeom>
            <a:avLst/>
            <a:gdLst>
              <a:gd name="connsiteX0" fmla="*/ 0 w 2500376"/>
              <a:gd name="connsiteY0" fmla="*/ 71437 h 71437"/>
              <a:gd name="connsiteX1" fmla="*/ 2500376 w 2500376"/>
              <a:gd name="connsiteY1" fmla="*/ 71437 h 71437"/>
              <a:gd name="connsiteX2" fmla="*/ 2500376 w 2500376"/>
              <a:gd name="connsiteY2" fmla="*/ 0 h 71437"/>
              <a:gd name="connsiteX3" fmla="*/ 0 w 2500376"/>
              <a:gd name="connsiteY3" fmla="*/ 0 h 71437"/>
              <a:gd name="connsiteX4" fmla="*/ 0 w 2500376"/>
              <a:gd name="connsiteY4" fmla="*/ 71437 h 7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0376" h="71437">
                <a:moveTo>
                  <a:pt x="0" y="71437"/>
                </a:moveTo>
                <a:lnTo>
                  <a:pt x="2500376" y="71437"/>
                </a:lnTo>
                <a:lnTo>
                  <a:pt x="2500376" y="0"/>
                </a:lnTo>
                <a:lnTo>
                  <a:pt x="0" y="0"/>
                </a:lnTo>
                <a:lnTo>
                  <a:pt x="0" y="71437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546350" y="2697163"/>
            <a:ext cx="2513076" cy="84137"/>
          </a:xfrm>
          <a:custGeom>
            <a:avLst/>
            <a:gdLst>
              <a:gd name="connsiteX0" fmla="*/ 6350 w 2513076"/>
              <a:gd name="connsiteY0" fmla="*/ 77787 h 84137"/>
              <a:gd name="connsiteX1" fmla="*/ 2506726 w 2513076"/>
              <a:gd name="connsiteY1" fmla="*/ 77787 h 84137"/>
              <a:gd name="connsiteX2" fmla="*/ 2506726 w 2513076"/>
              <a:gd name="connsiteY2" fmla="*/ 6350 h 84137"/>
              <a:gd name="connsiteX3" fmla="*/ 6350 w 2513076"/>
              <a:gd name="connsiteY3" fmla="*/ 6350 h 84137"/>
              <a:gd name="connsiteX4" fmla="*/ 6350 w 2513076"/>
              <a:gd name="connsiteY4" fmla="*/ 77787 h 84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3076" h="84137">
                <a:moveTo>
                  <a:pt x="6350" y="77787"/>
                </a:moveTo>
                <a:lnTo>
                  <a:pt x="2506726" y="77787"/>
                </a:lnTo>
                <a:lnTo>
                  <a:pt x="2506726" y="6350"/>
                </a:lnTo>
                <a:lnTo>
                  <a:pt x="6350" y="6350"/>
                </a:lnTo>
                <a:lnTo>
                  <a:pt x="6350" y="77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0" y="1981200"/>
            <a:ext cx="114300" cy="228600"/>
          </a:xfrm>
          <a:prstGeom prst="rect">
            <a:avLst/>
          </a:prstGeom>
          <a:noFill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444501"/>
            <a:ext cx="7513275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队列实现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：遍历从根结点开始，首先将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根结点入队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，然后开始执</a:t>
            </a:r>
          </a:p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行循环：结点出队、访问该结点、其左右儿子入队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146300" y="3200401"/>
            <a:ext cx="134652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层序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=&gt;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591300" y="36830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518400" y="24003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1661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946900" y="2971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759700" y="36576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8623300" y="2959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7391400" y="29718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946901" y="3670300"/>
            <a:ext cx="578685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600"/>
              </a:lnSpc>
              <a:tabLst>
                <a:tab pos="63500" algn="l"/>
                <a:tab pos="3683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077200" y="3568700"/>
            <a:ext cx="296556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651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055100" y="3670301"/>
            <a:ext cx="8976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636000" y="3733800"/>
            <a:ext cx="218008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975600" y="22987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679701" y="2438401"/>
            <a:ext cx="206761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771901" y="3225801"/>
            <a:ext cx="213173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02055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14551" y="2355850"/>
            <a:ext cx="7227951" cy="3429000"/>
          </a:xfrm>
          <a:custGeom>
            <a:avLst/>
            <a:gdLst>
              <a:gd name="connsiteX0" fmla="*/ 6350 w 7227951"/>
              <a:gd name="connsiteY0" fmla="*/ 3422650 h 3429000"/>
              <a:gd name="connsiteX1" fmla="*/ 7221601 w 7227951"/>
              <a:gd name="connsiteY1" fmla="*/ 3422650 h 3429000"/>
              <a:gd name="connsiteX2" fmla="*/ 7221601 w 7227951"/>
              <a:gd name="connsiteY2" fmla="*/ 6350 h 3429000"/>
              <a:gd name="connsiteX3" fmla="*/ 6350 w 7227951"/>
              <a:gd name="connsiteY3" fmla="*/ 6350 h 3429000"/>
              <a:gd name="connsiteX4" fmla="*/ 6350 w 7227951"/>
              <a:gd name="connsiteY4" fmla="*/ 3422650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7951" h="3429000">
                <a:moveTo>
                  <a:pt x="6350" y="3422650"/>
                </a:moveTo>
                <a:lnTo>
                  <a:pt x="7221601" y="3422650"/>
                </a:lnTo>
                <a:lnTo>
                  <a:pt x="7221601" y="6350"/>
                </a:lnTo>
                <a:lnTo>
                  <a:pt x="6350" y="6350"/>
                </a:lnTo>
                <a:lnTo>
                  <a:pt x="6350" y="3422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28800" y="533400"/>
            <a:ext cx="4887976" cy="400050"/>
          </a:xfrm>
          <a:custGeom>
            <a:avLst/>
            <a:gdLst>
              <a:gd name="connsiteX0" fmla="*/ 0 w 4887976"/>
              <a:gd name="connsiteY0" fmla="*/ 400050 h 400050"/>
              <a:gd name="connsiteX1" fmla="*/ 4887976 w 4887976"/>
              <a:gd name="connsiteY1" fmla="*/ 400050 h 400050"/>
              <a:gd name="connsiteX2" fmla="*/ 4887976 w 4887976"/>
              <a:gd name="connsiteY2" fmla="*/ 0 h 400050"/>
              <a:gd name="connsiteX3" fmla="*/ 0 w 4887976"/>
              <a:gd name="connsiteY3" fmla="*/ 0 h 400050"/>
              <a:gd name="connsiteX4" fmla="*/ 0 w 4887976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7976" h="400050">
                <a:moveTo>
                  <a:pt x="0" y="400050"/>
                </a:moveTo>
                <a:lnTo>
                  <a:pt x="4887976" y="400050"/>
                </a:lnTo>
                <a:lnTo>
                  <a:pt x="4887976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26924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5900" y="2692401"/>
            <a:ext cx="108042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14800" y="2692401"/>
            <a:ext cx="13561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67000" y="3022601"/>
            <a:ext cx="6492162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若是空树则直接返回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CreatQueue(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创建并初始化队列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Q*/</a:t>
            </a:r>
          </a:p>
          <a:p>
            <a:pPr>
              <a:lnSpc>
                <a:spcPts val="20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57200" algn="l"/>
                <a:tab pos="546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200"/>
              </a:lnSpc>
              <a:tabLst>
                <a:tab pos="457200" algn="l"/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T-&gt;Data);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访问取出队列的结点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24200" y="4622801"/>
            <a:ext cx="200054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308601" y="4622801"/>
            <a:ext cx="288861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0" y="51689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09800" y="54356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95500" y="673100"/>
            <a:ext cx="5437386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sz="20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层序基本过程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：先根结点入队，然后：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从队列中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取出一个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元素；</a:t>
            </a:r>
          </a:p>
          <a:p>
            <a:pPr>
              <a:lnSpc>
                <a:spcPts val="24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该元素所指结点；</a:t>
            </a:r>
          </a:p>
          <a:p>
            <a:pPr>
              <a:lnSpc>
                <a:spcPts val="24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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若该元素所指结点的左、右孩子结点非空，</a:t>
            </a:r>
          </a:p>
          <a:p>
            <a:pPr>
              <a:lnSpc>
                <a:spcPts val="22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则将其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左、右孩子的指针顺序入队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  <a:tab pos="1524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LevelOrderTraversal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799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93962" y="1974851"/>
            <a:ext cx="6870700" cy="2598801"/>
          </a:xfrm>
          <a:custGeom>
            <a:avLst/>
            <a:gdLst>
              <a:gd name="connsiteX0" fmla="*/ 6350 w 6870700"/>
              <a:gd name="connsiteY0" fmla="*/ 2592451 h 2598801"/>
              <a:gd name="connsiteX1" fmla="*/ 6864350 w 6870700"/>
              <a:gd name="connsiteY1" fmla="*/ 2592451 h 2598801"/>
              <a:gd name="connsiteX2" fmla="*/ 6864350 w 6870700"/>
              <a:gd name="connsiteY2" fmla="*/ 6350 h 2598801"/>
              <a:gd name="connsiteX3" fmla="*/ 6350 w 6870700"/>
              <a:gd name="connsiteY3" fmla="*/ 6350 h 2598801"/>
              <a:gd name="connsiteX4" fmla="*/ 6350 w 6870700"/>
              <a:gd name="connsiteY4" fmla="*/ 2592451 h 2598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0700" h="2598801">
                <a:moveTo>
                  <a:pt x="6350" y="2592451"/>
                </a:moveTo>
                <a:lnTo>
                  <a:pt x="6864350" y="2592451"/>
                </a:lnTo>
                <a:lnTo>
                  <a:pt x="6864350" y="6350"/>
                </a:lnTo>
                <a:lnTo>
                  <a:pt x="6350" y="6350"/>
                </a:lnTo>
                <a:lnTo>
                  <a:pt x="6350" y="25924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0" y="660401"/>
            <a:ext cx="738663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遍历二叉树的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应用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：输出二叉树中的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叶子结点。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90801" y="2044701"/>
            <a:ext cx="514884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6901" y="2590801"/>
            <a:ext cx="13689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83001" y="2857501"/>
            <a:ext cx="394338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!BT-Left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!BT-&gt;Right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29100" y="3136901"/>
            <a:ext cx="32989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printf(“%d”,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BT-&gt;Data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83001" y="3416301"/>
            <a:ext cx="467756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PreOrderPrintLeaves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90801" y="3975101"/>
            <a:ext cx="68929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59001" y="1371601"/>
            <a:ext cx="751006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在二叉树的遍历算法中增加检测结点的“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左右子树是否都为空”。</a:t>
            </a:r>
          </a:p>
        </p:txBody>
      </p:sp>
    </p:spTree>
    <p:extLst>
      <p:ext uri="{BB962C8B-B14F-4D97-AF65-F5344CB8AC3E}">
        <p14:creationId xmlns:p14="http://schemas.microsoft.com/office/powerpoint/2010/main" val="2217789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22450" y="2889186"/>
            <a:ext cx="8585200" cy="2875026"/>
          </a:xfrm>
          <a:custGeom>
            <a:avLst/>
            <a:gdLst>
              <a:gd name="connsiteX0" fmla="*/ 6350 w 8585200"/>
              <a:gd name="connsiteY0" fmla="*/ 2868676 h 2875026"/>
              <a:gd name="connsiteX1" fmla="*/ 8578850 w 8585200"/>
              <a:gd name="connsiteY1" fmla="*/ 2868676 h 2875026"/>
              <a:gd name="connsiteX2" fmla="*/ 8578850 w 8585200"/>
              <a:gd name="connsiteY2" fmla="*/ 6350 h 2875026"/>
              <a:gd name="connsiteX3" fmla="*/ 6350 w 8585200"/>
              <a:gd name="connsiteY3" fmla="*/ 6350 h 2875026"/>
              <a:gd name="connsiteX4" fmla="*/ 6350 w 8585200"/>
              <a:gd name="connsiteY4" fmla="*/ 2868676 h 2875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85200" h="2875026">
                <a:moveTo>
                  <a:pt x="6350" y="2868676"/>
                </a:moveTo>
                <a:lnTo>
                  <a:pt x="8578850" y="2868676"/>
                </a:lnTo>
                <a:lnTo>
                  <a:pt x="8578850" y="6350"/>
                </a:lnTo>
                <a:lnTo>
                  <a:pt x="6350" y="6350"/>
                </a:lnTo>
                <a:lnTo>
                  <a:pt x="6350" y="28686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97248" y="1120776"/>
            <a:ext cx="397510" cy="316229"/>
          </a:xfrm>
          <a:custGeom>
            <a:avLst/>
            <a:gdLst>
              <a:gd name="connsiteX0" fmla="*/ 0 w 397510"/>
              <a:gd name="connsiteY0" fmla="*/ 158114 h 316229"/>
              <a:gd name="connsiteX1" fmla="*/ 198755 w 397510"/>
              <a:gd name="connsiteY1" fmla="*/ 0 h 316229"/>
              <a:gd name="connsiteX2" fmla="*/ 397510 w 397510"/>
              <a:gd name="connsiteY2" fmla="*/ 158114 h 316229"/>
              <a:gd name="connsiteX3" fmla="*/ 198755 w 397510"/>
              <a:gd name="connsiteY3" fmla="*/ 316230 h 316229"/>
              <a:gd name="connsiteX4" fmla="*/ 0 w 397510"/>
              <a:gd name="connsiteY4" fmla="*/ 158114 h 316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510" h="316229">
                <a:moveTo>
                  <a:pt x="0" y="158114"/>
                </a:moveTo>
                <a:cubicBezTo>
                  <a:pt x="0" y="70738"/>
                  <a:pt x="88900" y="0"/>
                  <a:pt x="198755" y="0"/>
                </a:cubicBezTo>
                <a:cubicBezTo>
                  <a:pt x="308483" y="0"/>
                  <a:pt x="397510" y="70738"/>
                  <a:pt x="397510" y="158114"/>
                </a:cubicBezTo>
                <a:cubicBezTo>
                  <a:pt x="397510" y="245491"/>
                  <a:pt x="308483" y="316230"/>
                  <a:pt x="198755" y="316230"/>
                </a:cubicBezTo>
                <a:cubicBezTo>
                  <a:pt x="88900" y="316230"/>
                  <a:pt x="0" y="245491"/>
                  <a:pt x="0" y="1581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90898" y="1114426"/>
            <a:ext cx="410210" cy="328929"/>
          </a:xfrm>
          <a:custGeom>
            <a:avLst/>
            <a:gdLst>
              <a:gd name="connsiteX0" fmla="*/ 6350 w 410210"/>
              <a:gd name="connsiteY0" fmla="*/ 164464 h 328929"/>
              <a:gd name="connsiteX1" fmla="*/ 205105 w 410210"/>
              <a:gd name="connsiteY1" fmla="*/ 6350 h 328929"/>
              <a:gd name="connsiteX2" fmla="*/ 403860 w 410210"/>
              <a:gd name="connsiteY2" fmla="*/ 164464 h 328929"/>
              <a:gd name="connsiteX3" fmla="*/ 205105 w 410210"/>
              <a:gd name="connsiteY3" fmla="*/ 322580 h 328929"/>
              <a:gd name="connsiteX4" fmla="*/ 6350 w 410210"/>
              <a:gd name="connsiteY4" fmla="*/ 164464 h 3289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0210" h="328929">
                <a:moveTo>
                  <a:pt x="6350" y="164464"/>
                </a:moveTo>
                <a:cubicBezTo>
                  <a:pt x="6350" y="77088"/>
                  <a:pt x="95250" y="6350"/>
                  <a:pt x="205105" y="6350"/>
                </a:cubicBezTo>
                <a:cubicBezTo>
                  <a:pt x="314833" y="6350"/>
                  <a:pt x="403860" y="77088"/>
                  <a:pt x="403860" y="164464"/>
                </a:cubicBezTo>
                <a:cubicBezTo>
                  <a:pt x="403860" y="251841"/>
                  <a:pt x="314833" y="322580"/>
                  <a:pt x="205105" y="322580"/>
                </a:cubicBezTo>
                <a:cubicBezTo>
                  <a:pt x="95250" y="322580"/>
                  <a:pt x="6350" y="251841"/>
                  <a:pt x="6350" y="1644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03396" y="1399032"/>
            <a:ext cx="190245" cy="487044"/>
          </a:xfrm>
          <a:custGeom>
            <a:avLst/>
            <a:gdLst>
              <a:gd name="connsiteX0" fmla="*/ 183896 w 190245"/>
              <a:gd name="connsiteY0" fmla="*/ 6350 h 487044"/>
              <a:gd name="connsiteX1" fmla="*/ 6350 w 190245"/>
              <a:gd name="connsiteY1" fmla="*/ 480694 h 487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245" h="487044">
                <a:moveTo>
                  <a:pt x="183896" y="6350"/>
                </a:moveTo>
                <a:lnTo>
                  <a:pt x="6350" y="4806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79698" y="1399032"/>
            <a:ext cx="190245" cy="487044"/>
          </a:xfrm>
          <a:custGeom>
            <a:avLst/>
            <a:gdLst>
              <a:gd name="connsiteX0" fmla="*/ 6350 w 190245"/>
              <a:gd name="connsiteY0" fmla="*/ 6350 h 487044"/>
              <a:gd name="connsiteX1" fmla="*/ 183895 w 190245"/>
              <a:gd name="connsiteY1" fmla="*/ 480694 h 487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245" h="487044">
                <a:moveTo>
                  <a:pt x="6350" y="6350"/>
                </a:moveTo>
                <a:lnTo>
                  <a:pt x="183895" y="4806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81755" y="1892401"/>
            <a:ext cx="447840" cy="756818"/>
          </a:xfrm>
          <a:custGeom>
            <a:avLst/>
            <a:gdLst>
              <a:gd name="connsiteX0" fmla="*/ 0 w 447840"/>
              <a:gd name="connsiteY0" fmla="*/ 756818 h 756818"/>
              <a:gd name="connsiteX1" fmla="*/ 447840 w 447840"/>
              <a:gd name="connsiteY1" fmla="*/ 756818 h 756818"/>
              <a:gd name="connsiteX2" fmla="*/ 447840 w 447840"/>
              <a:gd name="connsiteY2" fmla="*/ 0 h 756818"/>
              <a:gd name="connsiteX3" fmla="*/ 0 w 447840"/>
              <a:gd name="connsiteY3" fmla="*/ 0 h 756818"/>
              <a:gd name="connsiteX4" fmla="*/ 0 w 447840"/>
              <a:gd name="connsiteY4" fmla="*/ 756818 h 756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840" h="756818">
                <a:moveTo>
                  <a:pt x="0" y="756818"/>
                </a:moveTo>
                <a:lnTo>
                  <a:pt x="447840" y="756818"/>
                </a:lnTo>
                <a:lnTo>
                  <a:pt x="447840" y="0"/>
                </a:lnTo>
                <a:lnTo>
                  <a:pt x="0" y="0"/>
                </a:lnTo>
                <a:lnTo>
                  <a:pt x="0" y="7568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375405" y="1886051"/>
            <a:ext cx="460540" cy="769518"/>
          </a:xfrm>
          <a:custGeom>
            <a:avLst/>
            <a:gdLst>
              <a:gd name="connsiteX0" fmla="*/ 6350 w 460540"/>
              <a:gd name="connsiteY0" fmla="*/ 763168 h 769518"/>
              <a:gd name="connsiteX1" fmla="*/ 454190 w 460540"/>
              <a:gd name="connsiteY1" fmla="*/ 763168 h 769518"/>
              <a:gd name="connsiteX2" fmla="*/ 454190 w 460540"/>
              <a:gd name="connsiteY2" fmla="*/ 6350 h 769518"/>
              <a:gd name="connsiteX3" fmla="*/ 6350 w 460540"/>
              <a:gd name="connsiteY3" fmla="*/ 6350 h 769518"/>
              <a:gd name="connsiteX4" fmla="*/ 6350 w 460540"/>
              <a:gd name="connsiteY4" fmla="*/ 763168 h 769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540" h="769518">
                <a:moveTo>
                  <a:pt x="6350" y="763168"/>
                </a:moveTo>
                <a:lnTo>
                  <a:pt x="454190" y="763168"/>
                </a:lnTo>
                <a:lnTo>
                  <a:pt x="454190" y="6350"/>
                </a:lnTo>
                <a:lnTo>
                  <a:pt x="6350" y="6350"/>
                </a:lnTo>
                <a:lnTo>
                  <a:pt x="6350" y="7631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63593" y="1879701"/>
            <a:ext cx="467715" cy="756818"/>
          </a:xfrm>
          <a:custGeom>
            <a:avLst/>
            <a:gdLst>
              <a:gd name="connsiteX0" fmla="*/ 0 w 467715"/>
              <a:gd name="connsiteY0" fmla="*/ 756818 h 756818"/>
              <a:gd name="connsiteX1" fmla="*/ 467715 w 467715"/>
              <a:gd name="connsiteY1" fmla="*/ 756818 h 756818"/>
              <a:gd name="connsiteX2" fmla="*/ 467715 w 467715"/>
              <a:gd name="connsiteY2" fmla="*/ 0 h 756818"/>
              <a:gd name="connsiteX3" fmla="*/ 0 w 467715"/>
              <a:gd name="connsiteY3" fmla="*/ 0 h 756818"/>
              <a:gd name="connsiteX4" fmla="*/ 0 w 467715"/>
              <a:gd name="connsiteY4" fmla="*/ 756818 h 756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7715" h="756818">
                <a:moveTo>
                  <a:pt x="0" y="756818"/>
                </a:moveTo>
                <a:lnTo>
                  <a:pt x="467715" y="756818"/>
                </a:lnTo>
                <a:lnTo>
                  <a:pt x="467715" y="0"/>
                </a:lnTo>
                <a:lnTo>
                  <a:pt x="0" y="0"/>
                </a:lnTo>
                <a:lnTo>
                  <a:pt x="0" y="7568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57243" y="1873351"/>
            <a:ext cx="480415" cy="769518"/>
          </a:xfrm>
          <a:custGeom>
            <a:avLst/>
            <a:gdLst>
              <a:gd name="connsiteX0" fmla="*/ 6350 w 480415"/>
              <a:gd name="connsiteY0" fmla="*/ 763168 h 769518"/>
              <a:gd name="connsiteX1" fmla="*/ 474065 w 480415"/>
              <a:gd name="connsiteY1" fmla="*/ 763168 h 769518"/>
              <a:gd name="connsiteX2" fmla="*/ 474065 w 480415"/>
              <a:gd name="connsiteY2" fmla="*/ 6350 h 769518"/>
              <a:gd name="connsiteX3" fmla="*/ 6350 w 480415"/>
              <a:gd name="connsiteY3" fmla="*/ 6350 h 769518"/>
              <a:gd name="connsiteX4" fmla="*/ 6350 w 480415"/>
              <a:gd name="connsiteY4" fmla="*/ 763168 h 769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415" h="769518">
                <a:moveTo>
                  <a:pt x="6350" y="763168"/>
                </a:moveTo>
                <a:lnTo>
                  <a:pt x="474065" y="763168"/>
                </a:lnTo>
                <a:lnTo>
                  <a:pt x="474065" y="6350"/>
                </a:lnTo>
                <a:lnTo>
                  <a:pt x="6350" y="6350"/>
                </a:lnTo>
                <a:lnTo>
                  <a:pt x="6350" y="7631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983988" y="1885951"/>
            <a:ext cx="194182" cy="796925"/>
          </a:xfrm>
          <a:custGeom>
            <a:avLst/>
            <a:gdLst>
              <a:gd name="connsiteX0" fmla="*/ 6350 w 194182"/>
              <a:gd name="connsiteY0" fmla="*/ 6350 h 796925"/>
              <a:gd name="connsiteX1" fmla="*/ 97027 w 194182"/>
              <a:gd name="connsiteY1" fmla="*/ 88519 h 796925"/>
              <a:gd name="connsiteX2" fmla="*/ 97027 w 194182"/>
              <a:gd name="connsiteY2" fmla="*/ 316357 h 796925"/>
              <a:gd name="connsiteX3" fmla="*/ 187833 w 194182"/>
              <a:gd name="connsiteY3" fmla="*/ 398526 h 796925"/>
              <a:gd name="connsiteX4" fmla="*/ 97027 w 194182"/>
              <a:gd name="connsiteY4" fmla="*/ 480695 h 796925"/>
              <a:gd name="connsiteX5" fmla="*/ 97027 w 194182"/>
              <a:gd name="connsiteY5" fmla="*/ 708405 h 796925"/>
              <a:gd name="connsiteX6" fmla="*/ 6350 w 194182"/>
              <a:gd name="connsiteY6" fmla="*/ 790575 h 796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182" h="796925">
                <a:moveTo>
                  <a:pt x="6350" y="6350"/>
                </a:moveTo>
                <a:cubicBezTo>
                  <a:pt x="56388" y="6350"/>
                  <a:pt x="97027" y="43179"/>
                  <a:pt x="97027" y="88519"/>
                </a:cubicBezTo>
                <a:lnTo>
                  <a:pt x="97027" y="316357"/>
                </a:lnTo>
                <a:cubicBezTo>
                  <a:pt x="97027" y="361695"/>
                  <a:pt x="137667" y="398526"/>
                  <a:pt x="187833" y="398526"/>
                </a:cubicBezTo>
                <a:cubicBezTo>
                  <a:pt x="137667" y="398526"/>
                  <a:pt x="97027" y="435229"/>
                  <a:pt x="97027" y="480695"/>
                </a:cubicBezTo>
                <a:lnTo>
                  <a:pt x="97027" y="708405"/>
                </a:lnTo>
                <a:cubicBezTo>
                  <a:pt x="97027" y="753872"/>
                  <a:pt x="56388" y="790575"/>
                  <a:pt x="6350" y="7905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328159" y="2020990"/>
            <a:ext cx="317995" cy="646137"/>
          </a:xfrm>
          <a:custGeom>
            <a:avLst/>
            <a:gdLst>
              <a:gd name="connsiteX0" fmla="*/ 0 w 317995"/>
              <a:gd name="connsiteY0" fmla="*/ 646137 h 646137"/>
              <a:gd name="connsiteX1" fmla="*/ 317995 w 317995"/>
              <a:gd name="connsiteY1" fmla="*/ 646137 h 646137"/>
              <a:gd name="connsiteX2" fmla="*/ 317995 w 317995"/>
              <a:gd name="connsiteY2" fmla="*/ 0 h 646137"/>
              <a:gd name="connsiteX3" fmla="*/ 0 w 317995"/>
              <a:gd name="connsiteY3" fmla="*/ 0 h 646137"/>
              <a:gd name="connsiteX4" fmla="*/ 0 w 317995"/>
              <a:gd name="connsiteY4" fmla="*/ 646137 h 64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995" h="646137">
                <a:moveTo>
                  <a:pt x="0" y="646137"/>
                </a:moveTo>
                <a:lnTo>
                  <a:pt x="317995" y="646137"/>
                </a:lnTo>
                <a:lnTo>
                  <a:pt x="317995" y="0"/>
                </a:lnTo>
                <a:lnTo>
                  <a:pt x="0" y="0"/>
                </a:lnTo>
                <a:lnTo>
                  <a:pt x="0" y="646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3650" y="1885951"/>
            <a:ext cx="194183" cy="796925"/>
          </a:xfrm>
          <a:custGeom>
            <a:avLst/>
            <a:gdLst>
              <a:gd name="connsiteX0" fmla="*/ 187833 w 194183"/>
              <a:gd name="connsiteY0" fmla="*/ 6350 h 796925"/>
              <a:gd name="connsiteX1" fmla="*/ 97027 w 194183"/>
              <a:gd name="connsiteY1" fmla="*/ 88519 h 796925"/>
              <a:gd name="connsiteX2" fmla="*/ 97027 w 194183"/>
              <a:gd name="connsiteY2" fmla="*/ 316357 h 796925"/>
              <a:gd name="connsiteX3" fmla="*/ 6350 w 194183"/>
              <a:gd name="connsiteY3" fmla="*/ 398526 h 796925"/>
              <a:gd name="connsiteX4" fmla="*/ 97027 w 194183"/>
              <a:gd name="connsiteY4" fmla="*/ 480695 h 796925"/>
              <a:gd name="connsiteX5" fmla="*/ 97027 w 194183"/>
              <a:gd name="connsiteY5" fmla="*/ 708405 h 796925"/>
              <a:gd name="connsiteX6" fmla="*/ 187833 w 194183"/>
              <a:gd name="connsiteY6" fmla="*/ 790575 h 796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183" h="796925">
                <a:moveTo>
                  <a:pt x="187833" y="6350"/>
                </a:moveTo>
                <a:cubicBezTo>
                  <a:pt x="137668" y="6350"/>
                  <a:pt x="97027" y="43179"/>
                  <a:pt x="97027" y="88519"/>
                </a:cubicBezTo>
                <a:lnTo>
                  <a:pt x="97027" y="316357"/>
                </a:lnTo>
                <a:cubicBezTo>
                  <a:pt x="97027" y="361695"/>
                  <a:pt x="56387" y="398526"/>
                  <a:pt x="6350" y="398526"/>
                </a:cubicBezTo>
                <a:cubicBezTo>
                  <a:pt x="56387" y="398526"/>
                  <a:pt x="97027" y="435229"/>
                  <a:pt x="97027" y="480695"/>
                </a:cubicBezTo>
                <a:lnTo>
                  <a:pt x="97027" y="708405"/>
                </a:lnTo>
                <a:cubicBezTo>
                  <a:pt x="97027" y="753872"/>
                  <a:pt x="137668" y="790575"/>
                  <a:pt x="187833" y="7905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90801" y="2039913"/>
            <a:ext cx="317995" cy="646137"/>
          </a:xfrm>
          <a:custGeom>
            <a:avLst/>
            <a:gdLst>
              <a:gd name="connsiteX0" fmla="*/ 0 w 317995"/>
              <a:gd name="connsiteY0" fmla="*/ 646137 h 646137"/>
              <a:gd name="connsiteX1" fmla="*/ 317995 w 317995"/>
              <a:gd name="connsiteY1" fmla="*/ 646137 h 646137"/>
              <a:gd name="connsiteX2" fmla="*/ 317995 w 317995"/>
              <a:gd name="connsiteY2" fmla="*/ 0 h 646137"/>
              <a:gd name="connsiteX3" fmla="*/ 0 w 317995"/>
              <a:gd name="connsiteY3" fmla="*/ 0 h 646137"/>
              <a:gd name="connsiteX4" fmla="*/ 0 w 317995"/>
              <a:gd name="connsiteY4" fmla="*/ 646137 h 64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995" h="646137">
                <a:moveTo>
                  <a:pt x="0" y="646137"/>
                </a:moveTo>
                <a:lnTo>
                  <a:pt x="317995" y="646137"/>
                </a:lnTo>
                <a:lnTo>
                  <a:pt x="317995" y="0"/>
                </a:lnTo>
                <a:lnTo>
                  <a:pt x="0" y="0"/>
                </a:lnTo>
                <a:lnTo>
                  <a:pt x="0" y="646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10071" y="1207136"/>
            <a:ext cx="194310" cy="1475739"/>
          </a:xfrm>
          <a:custGeom>
            <a:avLst/>
            <a:gdLst>
              <a:gd name="connsiteX0" fmla="*/ 6350 w 194310"/>
              <a:gd name="connsiteY0" fmla="*/ 6350 h 1475739"/>
              <a:gd name="connsiteX1" fmla="*/ 97155 w 194310"/>
              <a:gd name="connsiteY1" fmla="*/ 159638 h 1475739"/>
              <a:gd name="connsiteX2" fmla="*/ 97155 w 194310"/>
              <a:gd name="connsiteY2" fmla="*/ 584707 h 1475739"/>
              <a:gd name="connsiteX3" fmla="*/ 187960 w 194310"/>
              <a:gd name="connsiteY3" fmla="*/ 737869 h 1475739"/>
              <a:gd name="connsiteX4" fmla="*/ 97155 w 194310"/>
              <a:gd name="connsiteY4" fmla="*/ 891158 h 1475739"/>
              <a:gd name="connsiteX5" fmla="*/ 97155 w 194310"/>
              <a:gd name="connsiteY5" fmla="*/ 1316227 h 1475739"/>
              <a:gd name="connsiteX6" fmla="*/ 6350 w 194310"/>
              <a:gd name="connsiteY6" fmla="*/ 1469389 h 147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4310" h="1475739">
                <a:moveTo>
                  <a:pt x="6350" y="6350"/>
                </a:moveTo>
                <a:cubicBezTo>
                  <a:pt x="56515" y="6350"/>
                  <a:pt x="97155" y="75056"/>
                  <a:pt x="97155" y="159638"/>
                </a:cubicBezTo>
                <a:lnTo>
                  <a:pt x="97155" y="584707"/>
                </a:lnTo>
                <a:cubicBezTo>
                  <a:pt x="97155" y="669289"/>
                  <a:pt x="137795" y="737869"/>
                  <a:pt x="187960" y="737869"/>
                </a:cubicBezTo>
                <a:cubicBezTo>
                  <a:pt x="137795" y="737869"/>
                  <a:pt x="97155" y="806576"/>
                  <a:pt x="97155" y="891158"/>
                </a:cubicBezTo>
                <a:lnTo>
                  <a:pt x="97155" y="1316227"/>
                </a:lnTo>
                <a:cubicBezTo>
                  <a:pt x="97155" y="1400810"/>
                  <a:pt x="56515" y="1469389"/>
                  <a:pt x="6350" y="146938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267577" y="1684667"/>
            <a:ext cx="2323972" cy="368922"/>
          </a:xfrm>
          <a:custGeom>
            <a:avLst/>
            <a:gdLst>
              <a:gd name="connsiteX0" fmla="*/ 0 w 2323972"/>
              <a:gd name="connsiteY0" fmla="*/ 368922 h 368922"/>
              <a:gd name="connsiteX1" fmla="*/ 2323972 w 2323972"/>
              <a:gd name="connsiteY1" fmla="*/ 368922 h 368922"/>
              <a:gd name="connsiteX2" fmla="*/ 2323972 w 2323972"/>
              <a:gd name="connsiteY2" fmla="*/ 0 h 368922"/>
              <a:gd name="connsiteX3" fmla="*/ 0 w 2323972"/>
              <a:gd name="connsiteY3" fmla="*/ 0 h 368922"/>
              <a:gd name="connsiteX4" fmla="*/ 0 w 2323972"/>
              <a:gd name="connsiteY4" fmla="*/ 368922 h 368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3972" h="368922">
                <a:moveTo>
                  <a:pt x="0" y="368922"/>
                </a:moveTo>
                <a:lnTo>
                  <a:pt x="2323972" y="368922"/>
                </a:lnTo>
                <a:lnTo>
                  <a:pt x="2323972" y="0"/>
                </a:lnTo>
                <a:lnTo>
                  <a:pt x="0" y="0"/>
                </a:lnTo>
                <a:lnTo>
                  <a:pt x="0" y="3689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5461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求二叉树的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高度。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917701" y="2959101"/>
            <a:ext cx="493083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917700" y="32258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463800" y="3238501"/>
            <a:ext cx="229870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009901" y="3784601"/>
            <a:ext cx="47000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PostOrderGetHeight(BT-&gt;Left);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924800" y="3784601"/>
            <a:ext cx="216726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求左子树的深度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463800" y="4089400"/>
            <a:ext cx="767197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PostOrderGetHeight(BT-&gt;Right);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求右子树的深度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HR;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取左右子树较大的深度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返回树的深度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63801" y="5156201"/>
            <a:ext cx="551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276600" y="5156201"/>
            <a:ext cx="346569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空树深度为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17700" y="54356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429000" y="1943100"/>
            <a:ext cx="2308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左</a:t>
            </a:r>
          </a:p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子</a:t>
            </a:r>
          </a:p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树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406900" y="1930400"/>
            <a:ext cx="23083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右</a:t>
            </a:r>
          </a:p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子</a:t>
            </a:r>
          </a:p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321300" y="2133601"/>
            <a:ext cx="29014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90801" y="2159001"/>
            <a:ext cx="2821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261100" y="1778001"/>
            <a:ext cx="221272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Height=max(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)+1</a:t>
            </a:r>
          </a:p>
        </p:txBody>
      </p:sp>
    </p:spTree>
    <p:extLst>
      <p:ext uri="{BB962C8B-B14F-4D97-AF65-F5344CB8AC3E}">
        <p14:creationId xmlns:p14="http://schemas.microsoft.com/office/powerpoint/2010/main" val="29837512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200" y="1155700"/>
            <a:ext cx="7962900" cy="3911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4292601"/>
            <a:ext cx="5762796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三种遍历可以得到三种不同的访问结果：</a:t>
            </a:r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先序遍历得到前缀表达式：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中序遍历得到中缀表达式：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后序遍历得到后缀表达式：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87700" y="1917701"/>
            <a:ext cx="1458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44701" y="571500"/>
            <a:ext cx="4693593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60600" algn="l"/>
              </a:tabLst>
            </a:pP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二元运算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表达式树及其遍历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67000" y="2540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87800" y="2628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79800" y="33147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72000" y="3213101"/>
            <a:ext cx="1138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04000" y="1866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8700" y="2463801"/>
            <a:ext cx="14587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13400" y="3098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70600" y="3721101"/>
            <a:ext cx="1138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31000" y="2984501"/>
            <a:ext cx="8496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168900" y="37719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37400" y="2349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785100" y="3441701"/>
            <a:ext cx="207749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中缀表达式会受到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运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算符优先级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的影响</a:t>
            </a:r>
          </a:p>
        </p:txBody>
      </p:sp>
    </p:spTree>
    <p:extLst>
      <p:ext uri="{BB962C8B-B14F-4D97-AF65-F5344CB8AC3E}">
        <p14:creationId xmlns:p14="http://schemas.microsoft.com/office/powerpoint/2010/main" val="39195813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42878" y="1713553"/>
            <a:ext cx="5876519" cy="1656425"/>
          </a:xfrm>
          <a:custGeom>
            <a:avLst/>
            <a:gdLst>
              <a:gd name="connsiteX0" fmla="*/ 538951 w 5876519"/>
              <a:gd name="connsiteY0" fmla="*/ 547555 h 1656425"/>
              <a:gd name="connsiteX1" fmla="*/ 1322795 w 5876519"/>
              <a:gd name="connsiteY1" fmla="*/ 153982 h 1656425"/>
              <a:gd name="connsiteX2" fmla="*/ 1909154 w 5876519"/>
              <a:gd name="connsiteY2" fmla="*/ 198813 h 1656425"/>
              <a:gd name="connsiteX3" fmla="*/ 2887054 w 5876519"/>
              <a:gd name="connsiteY3" fmla="*/ 84386 h 1656425"/>
              <a:gd name="connsiteX4" fmla="*/ 3055075 w 5876519"/>
              <a:gd name="connsiteY4" fmla="*/ 131503 h 1656425"/>
              <a:gd name="connsiteX5" fmla="*/ 3848952 w 5876519"/>
              <a:gd name="connsiteY5" fmla="*/ 30030 h 1656425"/>
              <a:gd name="connsiteX6" fmla="*/ 4055327 w 5876519"/>
              <a:gd name="connsiteY6" fmla="*/ 95308 h 1656425"/>
              <a:gd name="connsiteX7" fmla="*/ 4983570 w 5876519"/>
              <a:gd name="connsiteY7" fmla="*/ 66098 h 1656425"/>
              <a:gd name="connsiteX8" fmla="*/ 5205947 w 5876519"/>
              <a:gd name="connsiteY8" fmla="*/ 213037 h 1656425"/>
              <a:gd name="connsiteX9" fmla="*/ 5713693 w 5876519"/>
              <a:gd name="connsiteY9" fmla="*/ 552635 h 1656425"/>
              <a:gd name="connsiteX10" fmla="*/ 5680546 w 5876519"/>
              <a:gd name="connsiteY10" fmla="*/ 588957 h 1656425"/>
              <a:gd name="connsiteX11" fmla="*/ 5511636 w 5876519"/>
              <a:gd name="connsiteY11" fmla="*/ 1080701 h 1656425"/>
              <a:gd name="connsiteX12" fmla="*/ 5081995 w 5876519"/>
              <a:gd name="connsiteY12" fmla="*/ 1149662 h 1656425"/>
              <a:gd name="connsiteX13" fmla="*/ 4291293 w 5876519"/>
              <a:gd name="connsiteY13" fmla="*/ 1446461 h 1656425"/>
              <a:gd name="connsiteX14" fmla="*/ 3882226 w 5876519"/>
              <a:gd name="connsiteY14" fmla="*/ 1401122 h 1656425"/>
              <a:gd name="connsiteX15" fmla="*/ 2740623 w 5876519"/>
              <a:gd name="connsiteY15" fmla="*/ 1634929 h 1656425"/>
              <a:gd name="connsiteX16" fmla="*/ 2244815 w 5876519"/>
              <a:gd name="connsiteY16" fmla="*/ 1494340 h 1656425"/>
              <a:gd name="connsiteX17" fmla="*/ 808318 w 5876519"/>
              <a:gd name="connsiteY17" fmla="*/ 1357180 h 1656425"/>
              <a:gd name="connsiteX18" fmla="*/ 797142 w 5876519"/>
              <a:gd name="connsiteY18" fmla="*/ 1350068 h 1656425"/>
              <a:gd name="connsiteX19" fmla="*/ 141060 w 5876519"/>
              <a:gd name="connsiteY19" fmla="*/ 1152710 h 1656425"/>
              <a:gd name="connsiteX20" fmla="*/ 296635 w 5876519"/>
              <a:gd name="connsiteY20" fmla="*/ 972624 h 1656425"/>
              <a:gd name="connsiteX21" fmla="*/ 85942 w 5876519"/>
              <a:gd name="connsiteY21" fmla="*/ 663252 h 1656425"/>
              <a:gd name="connsiteX22" fmla="*/ 533998 w 5876519"/>
              <a:gd name="connsiteY22" fmla="*/ 552635 h 1656425"/>
              <a:gd name="connsiteX23" fmla="*/ 538951 w 5876519"/>
              <a:gd name="connsiteY23" fmla="*/ 547555 h 1656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5876519" h="1656425">
                <a:moveTo>
                  <a:pt x="538951" y="547555"/>
                </a:moveTo>
                <a:cubicBezTo>
                  <a:pt x="470752" y="356166"/>
                  <a:pt x="821653" y="180017"/>
                  <a:pt x="1322795" y="153982"/>
                </a:cubicBezTo>
                <a:cubicBezTo>
                  <a:pt x="1525868" y="143441"/>
                  <a:pt x="1732370" y="159316"/>
                  <a:pt x="1909154" y="198813"/>
                </a:cubicBezTo>
                <a:cubicBezTo>
                  <a:pt x="2096479" y="63939"/>
                  <a:pt x="2534248" y="12758"/>
                  <a:pt x="2887054" y="84386"/>
                </a:cubicBezTo>
                <a:cubicBezTo>
                  <a:pt x="2948649" y="96832"/>
                  <a:pt x="3005291" y="112707"/>
                  <a:pt x="3055075" y="131503"/>
                </a:cubicBezTo>
                <a:cubicBezTo>
                  <a:pt x="3200998" y="19743"/>
                  <a:pt x="3556471" y="-25722"/>
                  <a:pt x="3848952" y="30030"/>
                </a:cubicBezTo>
                <a:cubicBezTo>
                  <a:pt x="3929851" y="45524"/>
                  <a:pt x="4000463" y="67876"/>
                  <a:pt x="4055327" y="95308"/>
                </a:cubicBezTo>
                <a:cubicBezTo>
                  <a:pt x="4290531" y="-10355"/>
                  <a:pt x="4706202" y="-23436"/>
                  <a:pt x="4983570" y="66098"/>
                </a:cubicBezTo>
                <a:cubicBezTo>
                  <a:pt x="5100283" y="103817"/>
                  <a:pt x="5178896" y="155760"/>
                  <a:pt x="5205947" y="213037"/>
                </a:cubicBezTo>
                <a:cubicBezTo>
                  <a:pt x="5591265" y="253169"/>
                  <a:pt x="5818595" y="405188"/>
                  <a:pt x="5713693" y="552635"/>
                </a:cubicBezTo>
                <a:cubicBezTo>
                  <a:pt x="5704930" y="564954"/>
                  <a:pt x="5693881" y="577146"/>
                  <a:pt x="5680546" y="588957"/>
                </a:cubicBezTo>
                <a:cubicBezTo>
                  <a:pt x="5989664" y="742500"/>
                  <a:pt x="5913972" y="962718"/>
                  <a:pt x="5511636" y="1080701"/>
                </a:cubicBezTo>
                <a:cubicBezTo>
                  <a:pt x="5386287" y="1117404"/>
                  <a:pt x="5238459" y="1141153"/>
                  <a:pt x="5081995" y="1149662"/>
                </a:cubicBezTo>
                <a:cubicBezTo>
                  <a:pt x="5078566" y="1314889"/>
                  <a:pt x="4724617" y="1447858"/>
                  <a:pt x="4291293" y="1446461"/>
                </a:cubicBezTo>
                <a:cubicBezTo>
                  <a:pt x="4146640" y="1446080"/>
                  <a:pt x="4005035" y="1430332"/>
                  <a:pt x="3882226" y="1401122"/>
                </a:cubicBezTo>
                <a:cubicBezTo>
                  <a:pt x="3735668" y="1586415"/>
                  <a:pt x="3224620" y="1691063"/>
                  <a:pt x="2740623" y="1634929"/>
                </a:cubicBezTo>
                <a:cubicBezTo>
                  <a:pt x="2537804" y="1611434"/>
                  <a:pt x="2362544" y="1561777"/>
                  <a:pt x="2244815" y="1494340"/>
                </a:cubicBezTo>
                <a:cubicBezTo>
                  <a:pt x="1749261" y="1608386"/>
                  <a:pt x="1106133" y="1547045"/>
                  <a:pt x="808318" y="1357180"/>
                </a:cubicBezTo>
                <a:cubicBezTo>
                  <a:pt x="804508" y="1354894"/>
                  <a:pt x="800825" y="1352481"/>
                  <a:pt x="797142" y="1350068"/>
                </a:cubicBezTo>
                <a:cubicBezTo>
                  <a:pt x="472911" y="1364546"/>
                  <a:pt x="179160" y="1276154"/>
                  <a:pt x="141060" y="1152710"/>
                </a:cubicBezTo>
                <a:cubicBezTo>
                  <a:pt x="120867" y="1086924"/>
                  <a:pt x="177763" y="1021011"/>
                  <a:pt x="296635" y="972624"/>
                </a:cubicBezTo>
                <a:cubicBezTo>
                  <a:pt x="15838" y="909505"/>
                  <a:pt x="-78395" y="771075"/>
                  <a:pt x="85942" y="663252"/>
                </a:cubicBezTo>
                <a:cubicBezTo>
                  <a:pt x="180811" y="601149"/>
                  <a:pt x="347181" y="560001"/>
                  <a:pt x="533998" y="552635"/>
                </a:cubicBezTo>
                <a:lnTo>
                  <a:pt x="538951" y="5475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78933" y="873886"/>
            <a:ext cx="104012" cy="103886"/>
          </a:xfrm>
          <a:custGeom>
            <a:avLst/>
            <a:gdLst>
              <a:gd name="connsiteX0" fmla="*/ 97662 w 104012"/>
              <a:gd name="connsiteY0" fmla="*/ 51943 h 103886"/>
              <a:gd name="connsiteX1" fmla="*/ 51942 w 104012"/>
              <a:gd name="connsiteY1" fmla="*/ 97536 h 103886"/>
              <a:gd name="connsiteX2" fmla="*/ 6350 w 104012"/>
              <a:gd name="connsiteY2" fmla="*/ 51943 h 103886"/>
              <a:gd name="connsiteX3" fmla="*/ 51942 w 104012"/>
              <a:gd name="connsiteY3" fmla="*/ 6350 h 103886"/>
              <a:gd name="connsiteX4" fmla="*/ 97662 w 104012"/>
              <a:gd name="connsiteY4" fmla="*/ 51943 h 1038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12" h="103886">
                <a:moveTo>
                  <a:pt x="97662" y="51943"/>
                </a:moveTo>
                <a:cubicBezTo>
                  <a:pt x="97662" y="77088"/>
                  <a:pt x="77216" y="97536"/>
                  <a:pt x="51942" y="97536"/>
                </a:cubicBezTo>
                <a:cubicBezTo>
                  <a:pt x="26797" y="97536"/>
                  <a:pt x="6350" y="77088"/>
                  <a:pt x="6350" y="51943"/>
                </a:cubicBezTo>
                <a:cubicBezTo>
                  <a:pt x="6350" y="26797"/>
                  <a:pt x="26797" y="6350"/>
                  <a:pt x="51942" y="6350"/>
                </a:cubicBezTo>
                <a:cubicBezTo>
                  <a:pt x="77216" y="6350"/>
                  <a:pt x="97662" y="26797"/>
                  <a:pt x="97662" y="519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81651" y="1100582"/>
            <a:ext cx="195198" cy="195198"/>
          </a:xfrm>
          <a:custGeom>
            <a:avLst/>
            <a:gdLst>
              <a:gd name="connsiteX0" fmla="*/ 188848 w 195198"/>
              <a:gd name="connsiteY0" fmla="*/ 97535 h 195198"/>
              <a:gd name="connsiteX1" fmla="*/ 97535 w 195198"/>
              <a:gd name="connsiteY1" fmla="*/ 188848 h 195198"/>
              <a:gd name="connsiteX2" fmla="*/ 6350 w 195198"/>
              <a:gd name="connsiteY2" fmla="*/ 97535 h 195198"/>
              <a:gd name="connsiteX3" fmla="*/ 97535 w 195198"/>
              <a:gd name="connsiteY3" fmla="*/ 6350 h 195198"/>
              <a:gd name="connsiteX4" fmla="*/ 188848 w 195198"/>
              <a:gd name="connsiteY4" fmla="*/ 97535 h 195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5198" h="195198">
                <a:moveTo>
                  <a:pt x="188848" y="97535"/>
                </a:moveTo>
                <a:cubicBezTo>
                  <a:pt x="188848" y="147954"/>
                  <a:pt x="147954" y="188848"/>
                  <a:pt x="97535" y="188848"/>
                </a:cubicBezTo>
                <a:cubicBezTo>
                  <a:pt x="47116" y="188848"/>
                  <a:pt x="6350" y="147954"/>
                  <a:pt x="6350" y="97535"/>
                </a:cubicBezTo>
                <a:cubicBezTo>
                  <a:pt x="6350" y="47116"/>
                  <a:pt x="47116" y="6350"/>
                  <a:pt x="97535" y="6350"/>
                </a:cubicBezTo>
                <a:cubicBezTo>
                  <a:pt x="147954" y="6350"/>
                  <a:pt x="188848" y="47116"/>
                  <a:pt x="188848" y="9753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62347" y="1374647"/>
            <a:ext cx="286511" cy="286512"/>
          </a:xfrm>
          <a:custGeom>
            <a:avLst/>
            <a:gdLst>
              <a:gd name="connsiteX0" fmla="*/ 280161 w 286511"/>
              <a:gd name="connsiteY0" fmla="*/ 143255 h 286512"/>
              <a:gd name="connsiteX1" fmla="*/ 143255 w 286511"/>
              <a:gd name="connsiteY1" fmla="*/ 280162 h 286512"/>
              <a:gd name="connsiteX2" fmla="*/ 6350 w 286511"/>
              <a:gd name="connsiteY2" fmla="*/ 143255 h 286512"/>
              <a:gd name="connsiteX3" fmla="*/ 143255 w 286511"/>
              <a:gd name="connsiteY3" fmla="*/ 6350 h 286512"/>
              <a:gd name="connsiteX4" fmla="*/ 280161 w 286511"/>
              <a:gd name="connsiteY4" fmla="*/ 143255 h 286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6511" h="286512">
                <a:moveTo>
                  <a:pt x="280161" y="143255"/>
                </a:moveTo>
                <a:cubicBezTo>
                  <a:pt x="280161" y="218821"/>
                  <a:pt x="218820" y="280162"/>
                  <a:pt x="143255" y="280162"/>
                </a:cubicBezTo>
                <a:cubicBezTo>
                  <a:pt x="67690" y="280162"/>
                  <a:pt x="6350" y="218821"/>
                  <a:pt x="6350" y="143255"/>
                </a:cubicBezTo>
                <a:cubicBezTo>
                  <a:pt x="6350" y="67563"/>
                  <a:pt x="67690" y="6350"/>
                  <a:pt x="143255" y="6350"/>
                </a:cubicBezTo>
                <a:cubicBezTo>
                  <a:pt x="218820" y="6350"/>
                  <a:pt x="280161" y="67563"/>
                  <a:pt x="280161" y="14325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39513" y="2673477"/>
            <a:ext cx="356108" cy="43637"/>
          </a:xfrm>
          <a:custGeom>
            <a:avLst/>
            <a:gdLst>
              <a:gd name="connsiteX0" fmla="*/ 349758 w 356108"/>
              <a:gd name="connsiteY0" fmla="*/ 36576 h 43637"/>
              <a:gd name="connsiteX1" fmla="*/ 6350 w 356108"/>
              <a:gd name="connsiteY1" fmla="*/ 6350 h 43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6108" h="43637">
                <a:moveTo>
                  <a:pt x="349758" y="36576"/>
                </a:moveTo>
                <a:cubicBezTo>
                  <a:pt x="229870" y="40258"/>
                  <a:pt x="110108" y="29591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35702" y="3035555"/>
            <a:ext cx="163068" cy="27177"/>
          </a:xfrm>
          <a:custGeom>
            <a:avLst/>
            <a:gdLst>
              <a:gd name="connsiteX0" fmla="*/ 156717 w 163068"/>
              <a:gd name="connsiteY0" fmla="*/ 6350 h 27177"/>
              <a:gd name="connsiteX1" fmla="*/ 6350 w 163068"/>
              <a:gd name="connsiteY1" fmla="*/ 20827 h 271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068" h="27177">
                <a:moveTo>
                  <a:pt x="156717" y="6350"/>
                </a:moveTo>
                <a:cubicBezTo>
                  <a:pt x="108457" y="13588"/>
                  <a:pt x="57911" y="18541"/>
                  <a:pt x="6350" y="2082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90411" y="3128773"/>
            <a:ext cx="103251" cy="78867"/>
          </a:xfrm>
          <a:custGeom>
            <a:avLst/>
            <a:gdLst>
              <a:gd name="connsiteX0" fmla="*/ 96901 w 103251"/>
              <a:gd name="connsiteY0" fmla="*/ 72517 h 78867"/>
              <a:gd name="connsiteX1" fmla="*/ 6350 w 103251"/>
              <a:gd name="connsiteY1" fmla="*/ 6350 h 78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251" h="78867">
                <a:moveTo>
                  <a:pt x="96901" y="72517"/>
                </a:moveTo>
                <a:cubicBezTo>
                  <a:pt x="60705" y="51688"/>
                  <a:pt x="30353" y="29463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319390" y="3029840"/>
            <a:ext cx="48767" cy="85343"/>
          </a:xfrm>
          <a:custGeom>
            <a:avLst/>
            <a:gdLst>
              <a:gd name="connsiteX0" fmla="*/ 42417 w 48767"/>
              <a:gd name="connsiteY0" fmla="*/ 6350 h 85343"/>
              <a:gd name="connsiteX1" fmla="*/ 6350 w 48767"/>
              <a:gd name="connsiteY1" fmla="*/ 78993 h 85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67" h="85343">
                <a:moveTo>
                  <a:pt x="42417" y="6350"/>
                </a:moveTo>
                <a:cubicBezTo>
                  <a:pt x="37083" y="30987"/>
                  <a:pt x="25018" y="55371"/>
                  <a:pt x="6350" y="7899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074404" y="2581149"/>
            <a:ext cx="453644" cy="284099"/>
          </a:xfrm>
          <a:custGeom>
            <a:avLst/>
            <a:gdLst>
              <a:gd name="connsiteX0" fmla="*/ 6350 w 453644"/>
              <a:gd name="connsiteY0" fmla="*/ 6350 h 284099"/>
              <a:gd name="connsiteX1" fmla="*/ 447293 w 453644"/>
              <a:gd name="connsiteY1" fmla="*/ 277748 h 28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3644" h="284099">
                <a:moveTo>
                  <a:pt x="6350" y="6350"/>
                </a:moveTo>
                <a:cubicBezTo>
                  <a:pt x="278129" y="56895"/>
                  <a:pt x="449706" y="162432"/>
                  <a:pt x="447293" y="27774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918066" y="2292095"/>
            <a:ext cx="209041" cy="114554"/>
          </a:xfrm>
          <a:custGeom>
            <a:avLst/>
            <a:gdLst>
              <a:gd name="connsiteX0" fmla="*/ 202691 w 209041"/>
              <a:gd name="connsiteY0" fmla="*/ 6350 h 114554"/>
              <a:gd name="connsiteX1" fmla="*/ 6350 w 209041"/>
              <a:gd name="connsiteY1" fmla="*/ 108204 h 114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9041" h="114554">
                <a:moveTo>
                  <a:pt x="202691" y="6350"/>
                </a:moveTo>
                <a:cubicBezTo>
                  <a:pt x="158622" y="45593"/>
                  <a:pt x="91440" y="80518"/>
                  <a:pt x="6350" y="10820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643237" y="1914526"/>
            <a:ext cx="23113" cy="60705"/>
          </a:xfrm>
          <a:custGeom>
            <a:avLst/>
            <a:gdLst>
              <a:gd name="connsiteX0" fmla="*/ 6350 w 23113"/>
              <a:gd name="connsiteY0" fmla="*/ 6350 h 60705"/>
              <a:gd name="connsiteX1" fmla="*/ 16764 w 23113"/>
              <a:gd name="connsiteY1" fmla="*/ 54355 h 60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3" h="60705">
                <a:moveTo>
                  <a:pt x="6350" y="6350"/>
                </a:moveTo>
                <a:cubicBezTo>
                  <a:pt x="13843" y="22225"/>
                  <a:pt x="17398" y="38354"/>
                  <a:pt x="16764" y="5435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89493" y="1797176"/>
            <a:ext cx="113284" cy="74040"/>
          </a:xfrm>
          <a:custGeom>
            <a:avLst/>
            <a:gdLst>
              <a:gd name="connsiteX0" fmla="*/ 6350 w 113284"/>
              <a:gd name="connsiteY0" fmla="*/ 67691 h 74040"/>
              <a:gd name="connsiteX1" fmla="*/ 106933 w 113284"/>
              <a:gd name="connsiteY1" fmla="*/ 6350 h 74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284" h="74040">
                <a:moveTo>
                  <a:pt x="6350" y="67691"/>
                </a:moveTo>
                <a:cubicBezTo>
                  <a:pt x="32003" y="45466"/>
                  <a:pt x="65785" y="24765"/>
                  <a:pt x="1069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448930" y="1834770"/>
            <a:ext cx="61340" cy="65659"/>
          </a:xfrm>
          <a:custGeom>
            <a:avLst/>
            <a:gdLst>
              <a:gd name="connsiteX0" fmla="*/ 6350 w 61340"/>
              <a:gd name="connsiteY0" fmla="*/ 59308 h 65659"/>
              <a:gd name="connsiteX1" fmla="*/ 54990 w 61340"/>
              <a:gd name="connsiteY1" fmla="*/ 6350 h 65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340" h="65659">
                <a:moveTo>
                  <a:pt x="6350" y="59308"/>
                </a:moveTo>
                <a:cubicBezTo>
                  <a:pt x="16764" y="40894"/>
                  <a:pt x="33147" y="23113"/>
                  <a:pt x="549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344920" y="1905636"/>
            <a:ext cx="188976" cy="64007"/>
          </a:xfrm>
          <a:custGeom>
            <a:avLst/>
            <a:gdLst>
              <a:gd name="connsiteX0" fmla="*/ 6350 w 188976"/>
              <a:gd name="connsiteY0" fmla="*/ 6350 h 64007"/>
              <a:gd name="connsiteX1" fmla="*/ 182626 w 188976"/>
              <a:gd name="connsiteY1" fmla="*/ 57657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8976" h="64007">
                <a:moveTo>
                  <a:pt x="6350" y="6350"/>
                </a:moveTo>
                <a:cubicBezTo>
                  <a:pt x="70358" y="20700"/>
                  <a:pt x="129539" y="37845"/>
                  <a:pt x="182626" y="5765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75478" y="2254758"/>
            <a:ext cx="43434" cy="66547"/>
          </a:xfrm>
          <a:custGeom>
            <a:avLst/>
            <a:gdLst>
              <a:gd name="connsiteX0" fmla="*/ 37084 w 43434"/>
              <a:gd name="connsiteY0" fmla="*/ 60198 h 66547"/>
              <a:gd name="connsiteX1" fmla="*/ 6350 w 43434"/>
              <a:gd name="connsiteY1" fmla="*/ 6350 h 66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34" h="66547">
                <a:moveTo>
                  <a:pt x="37084" y="60198"/>
                </a:moveTo>
                <a:cubicBezTo>
                  <a:pt x="23114" y="42672"/>
                  <a:pt x="12827" y="24511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505877" y="1568007"/>
            <a:ext cx="3754332" cy="803478"/>
          </a:xfrm>
          <a:custGeom>
            <a:avLst/>
            <a:gdLst>
              <a:gd name="connsiteX0" fmla="*/ 346288 w 3754332"/>
              <a:gd name="connsiteY0" fmla="*/ 266634 h 803478"/>
              <a:gd name="connsiteX1" fmla="*/ 846541 w 3754332"/>
              <a:gd name="connsiteY1" fmla="*/ 77277 h 803478"/>
              <a:gd name="connsiteX2" fmla="*/ 1220683 w 3754332"/>
              <a:gd name="connsiteY2" fmla="*/ 98867 h 803478"/>
              <a:gd name="connsiteX3" fmla="*/ 1844888 w 3754332"/>
              <a:gd name="connsiteY3" fmla="*/ 43749 h 803478"/>
              <a:gd name="connsiteX4" fmla="*/ 1952076 w 3754332"/>
              <a:gd name="connsiteY4" fmla="*/ 66482 h 803478"/>
              <a:gd name="connsiteX5" fmla="*/ 2458679 w 3754332"/>
              <a:gd name="connsiteY5" fmla="*/ 17587 h 803478"/>
              <a:gd name="connsiteX6" fmla="*/ 2590505 w 3754332"/>
              <a:gd name="connsiteY6" fmla="*/ 48956 h 803478"/>
              <a:gd name="connsiteX7" fmla="*/ 3182960 w 3754332"/>
              <a:gd name="connsiteY7" fmla="*/ 34986 h 803478"/>
              <a:gd name="connsiteX8" fmla="*/ 3324819 w 3754332"/>
              <a:gd name="connsiteY8" fmla="*/ 105598 h 803478"/>
              <a:gd name="connsiteX9" fmla="*/ 3648796 w 3754332"/>
              <a:gd name="connsiteY9" fmla="*/ 269047 h 803478"/>
              <a:gd name="connsiteX10" fmla="*/ 3627714 w 3754332"/>
              <a:gd name="connsiteY10" fmla="*/ 286573 h 803478"/>
              <a:gd name="connsiteX11" fmla="*/ 3519891 w 3754332"/>
              <a:gd name="connsiteY11" fmla="*/ 523174 h 803478"/>
              <a:gd name="connsiteX12" fmla="*/ 3245698 w 3754332"/>
              <a:gd name="connsiteY12" fmla="*/ 556321 h 803478"/>
              <a:gd name="connsiteX13" fmla="*/ 2741127 w 3754332"/>
              <a:gd name="connsiteY13" fmla="*/ 699196 h 803478"/>
              <a:gd name="connsiteX14" fmla="*/ 2480015 w 3754332"/>
              <a:gd name="connsiteY14" fmla="*/ 677352 h 803478"/>
              <a:gd name="connsiteX15" fmla="*/ 1751416 w 3754332"/>
              <a:gd name="connsiteY15" fmla="*/ 789874 h 803478"/>
              <a:gd name="connsiteX16" fmla="*/ 1434932 w 3754332"/>
              <a:gd name="connsiteY16" fmla="*/ 722183 h 803478"/>
              <a:gd name="connsiteX17" fmla="*/ 518119 w 3754332"/>
              <a:gd name="connsiteY17" fmla="*/ 656143 h 803478"/>
              <a:gd name="connsiteX18" fmla="*/ 511134 w 3754332"/>
              <a:gd name="connsiteY18" fmla="*/ 652714 h 803478"/>
              <a:gd name="connsiteX19" fmla="*/ 92352 w 3754332"/>
              <a:gd name="connsiteY19" fmla="*/ 557845 h 803478"/>
              <a:gd name="connsiteX20" fmla="*/ 191628 w 3754332"/>
              <a:gd name="connsiteY20" fmla="*/ 471104 h 803478"/>
              <a:gd name="connsiteX21" fmla="*/ 57173 w 3754332"/>
              <a:gd name="connsiteY21" fmla="*/ 322260 h 803478"/>
              <a:gd name="connsiteX22" fmla="*/ 343113 w 3754332"/>
              <a:gd name="connsiteY22" fmla="*/ 269047 h 803478"/>
              <a:gd name="connsiteX23" fmla="*/ 346288 w 3754332"/>
              <a:gd name="connsiteY23" fmla="*/ 266634 h 8034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754332" h="803478">
                <a:moveTo>
                  <a:pt x="346288" y="266634"/>
                </a:moveTo>
                <a:cubicBezTo>
                  <a:pt x="302727" y="174559"/>
                  <a:pt x="526755" y="89850"/>
                  <a:pt x="846541" y="77277"/>
                </a:cubicBezTo>
                <a:cubicBezTo>
                  <a:pt x="976081" y="72197"/>
                  <a:pt x="1107907" y="79817"/>
                  <a:pt x="1220683" y="98867"/>
                </a:cubicBezTo>
                <a:cubicBezTo>
                  <a:pt x="1340317" y="33970"/>
                  <a:pt x="1619717" y="9332"/>
                  <a:pt x="1844888" y="43749"/>
                </a:cubicBezTo>
                <a:cubicBezTo>
                  <a:pt x="1884131" y="49718"/>
                  <a:pt x="1920326" y="57465"/>
                  <a:pt x="1952076" y="66482"/>
                </a:cubicBezTo>
                <a:cubicBezTo>
                  <a:pt x="2045167" y="12634"/>
                  <a:pt x="2271989" y="-9209"/>
                  <a:pt x="2458679" y="17587"/>
                </a:cubicBezTo>
                <a:cubicBezTo>
                  <a:pt x="2510368" y="25080"/>
                  <a:pt x="2555453" y="35748"/>
                  <a:pt x="2590505" y="48956"/>
                </a:cubicBezTo>
                <a:cubicBezTo>
                  <a:pt x="2740619" y="-1843"/>
                  <a:pt x="3005795" y="-8066"/>
                  <a:pt x="3182960" y="34986"/>
                </a:cubicBezTo>
                <a:cubicBezTo>
                  <a:pt x="3257382" y="53147"/>
                  <a:pt x="3307547" y="78039"/>
                  <a:pt x="3324819" y="105598"/>
                </a:cubicBezTo>
                <a:cubicBezTo>
                  <a:pt x="3570691" y="125029"/>
                  <a:pt x="3715852" y="198181"/>
                  <a:pt x="3648796" y="269047"/>
                </a:cubicBezTo>
                <a:cubicBezTo>
                  <a:pt x="3643208" y="275016"/>
                  <a:pt x="3636223" y="280858"/>
                  <a:pt x="3627714" y="286573"/>
                </a:cubicBezTo>
                <a:cubicBezTo>
                  <a:pt x="3824945" y="360487"/>
                  <a:pt x="3776685" y="466405"/>
                  <a:pt x="3519891" y="523174"/>
                </a:cubicBezTo>
                <a:cubicBezTo>
                  <a:pt x="3439881" y="540827"/>
                  <a:pt x="3345520" y="552257"/>
                  <a:pt x="3245698" y="556321"/>
                </a:cubicBezTo>
                <a:cubicBezTo>
                  <a:pt x="3243539" y="635823"/>
                  <a:pt x="3017606" y="699831"/>
                  <a:pt x="2741127" y="699196"/>
                </a:cubicBezTo>
                <a:cubicBezTo>
                  <a:pt x="2648671" y="698942"/>
                  <a:pt x="2558374" y="691322"/>
                  <a:pt x="2480015" y="677352"/>
                </a:cubicBezTo>
                <a:cubicBezTo>
                  <a:pt x="2386416" y="766506"/>
                  <a:pt x="2060280" y="816798"/>
                  <a:pt x="1751416" y="789874"/>
                </a:cubicBezTo>
                <a:cubicBezTo>
                  <a:pt x="1622003" y="778571"/>
                  <a:pt x="1510116" y="754568"/>
                  <a:pt x="1434932" y="722183"/>
                </a:cubicBezTo>
                <a:cubicBezTo>
                  <a:pt x="1118702" y="777047"/>
                  <a:pt x="708238" y="747583"/>
                  <a:pt x="518119" y="656143"/>
                </a:cubicBezTo>
                <a:cubicBezTo>
                  <a:pt x="515706" y="655000"/>
                  <a:pt x="513420" y="653857"/>
                  <a:pt x="511134" y="652714"/>
                </a:cubicBezTo>
                <a:cubicBezTo>
                  <a:pt x="304124" y="659699"/>
                  <a:pt x="116647" y="617154"/>
                  <a:pt x="92352" y="557845"/>
                </a:cubicBezTo>
                <a:cubicBezTo>
                  <a:pt x="79410" y="526095"/>
                  <a:pt x="115732" y="494472"/>
                  <a:pt x="191628" y="471104"/>
                </a:cubicBezTo>
                <a:cubicBezTo>
                  <a:pt x="12431" y="440751"/>
                  <a:pt x="-47766" y="374203"/>
                  <a:pt x="57173" y="322260"/>
                </a:cubicBezTo>
                <a:cubicBezTo>
                  <a:pt x="117714" y="292415"/>
                  <a:pt x="223911" y="272603"/>
                  <a:pt x="343113" y="269047"/>
                </a:cubicBezTo>
                <a:lnTo>
                  <a:pt x="346288" y="2666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03167" y="1347217"/>
            <a:ext cx="56641" cy="56641"/>
          </a:xfrm>
          <a:custGeom>
            <a:avLst/>
            <a:gdLst>
              <a:gd name="connsiteX0" fmla="*/ 50291 w 56641"/>
              <a:gd name="connsiteY0" fmla="*/ 28320 h 56641"/>
              <a:gd name="connsiteX1" fmla="*/ 28320 w 56641"/>
              <a:gd name="connsiteY1" fmla="*/ 50291 h 56641"/>
              <a:gd name="connsiteX2" fmla="*/ 6350 w 56641"/>
              <a:gd name="connsiteY2" fmla="*/ 28320 h 56641"/>
              <a:gd name="connsiteX3" fmla="*/ 28320 w 56641"/>
              <a:gd name="connsiteY3" fmla="*/ 6350 h 56641"/>
              <a:gd name="connsiteX4" fmla="*/ 50291 w 56641"/>
              <a:gd name="connsiteY4" fmla="*/ 28320 h 56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641" h="56641">
                <a:moveTo>
                  <a:pt x="50291" y="28320"/>
                </a:moveTo>
                <a:cubicBezTo>
                  <a:pt x="50291" y="40386"/>
                  <a:pt x="40513" y="50291"/>
                  <a:pt x="28320" y="50291"/>
                </a:cubicBezTo>
                <a:cubicBezTo>
                  <a:pt x="16255" y="50291"/>
                  <a:pt x="6350" y="40386"/>
                  <a:pt x="6350" y="28320"/>
                </a:cubicBezTo>
                <a:cubicBezTo>
                  <a:pt x="6350" y="16128"/>
                  <a:pt x="16255" y="6350"/>
                  <a:pt x="28320" y="6350"/>
                </a:cubicBezTo>
                <a:cubicBezTo>
                  <a:pt x="40513" y="6350"/>
                  <a:pt x="50291" y="16128"/>
                  <a:pt x="50291" y="2832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68367" y="1376553"/>
            <a:ext cx="100584" cy="100583"/>
          </a:xfrm>
          <a:custGeom>
            <a:avLst/>
            <a:gdLst>
              <a:gd name="connsiteX0" fmla="*/ 94233 w 100584"/>
              <a:gd name="connsiteY0" fmla="*/ 50291 h 100583"/>
              <a:gd name="connsiteX1" fmla="*/ 50292 w 100584"/>
              <a:gd name="connsiteY1" fmla="*/ 94233 h 100583"/>
              <a:gd name="connsiteX2" fmla="*/ 6350 w 100584"/>
              <a:gd name="connsiteY2" fmla="*/ 50291 h 100583"/>
              <a:gd name="connsiteX3" fmla="*/ 50292 w 100584"/>
              <a:gd name="connsiteY3" fmla="*/ 6350 h 100583"/>
              <a:gd name="connsiteX4" fmla="*/ 94233 w 100584"/>
              <a:gd name="connsiteY4" fmla="*/ 50291 h 100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584" h="100583">
                <a:moveTo>
                  <a:pt x="94233" y="50291"/>
                </a:moveTo>
                <a:cubicBezTo>
                  <a:pt x="94233" y="74549"/>
                  <a:pt x="74549" y="94233"/>
                  <a:pt x="50292" y="94233"/>
                </a:cubicBezTo>
                <a:cubicBezTo>
                  <a:pt x="26035" y="94233"/>
                  <a:pt x="6350" y="74549"/>
                  <a:pt x="6350" y="50291"/>
                </a:cubicBezTo>
                <a:cubicBezTo>
                  <a:pt x="6350" y="26035"/>
                  <a:pt x="26035" y="6350"/>
                  <a:pt x="50292" y="6350"/>
                </a:cubicBezTo>
                <a:cubicBezTo>
                  <a:pt x="74549" y="6350"/>
                  <a:pt x="94233" y="26035"/>
                  <a:pt x="94233" y="502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23029" y="1448561"/>
            <a:ext cx="144398" cy="144526"/>
          </a:xfrm>
          <a:custGeom>
            <a:avLst/>
            <a:gdLst>
              <a:gd name="connsiteX0" fmla="*/ 138048 w 144398"/>
              <a:gd name="connsiteY0" fmla="*/ 72263 h 144526"/>
              <a:gd name="connsiteX1" fmla="*/ 72263 w 144398"/>
              <a:gd name="connsiteY1" fmla="*/ 138176 h 144526"/>
              <a:gd name="connsiteX2" fmla="*/ 6350 w 144398"/>
              <a:gd name="connsiteY2" fmla="*/ 72263 h 144526"/>
              <a:gd name="connsiteX3" fmla="*/ 72263 w 144398"/>
              <a:gd name="connsiteY3" fmla="*/ 6350 h 144526"/>
              <a:gd name="connsiteX4" fmla="*/ 138048 w 144398"/>
              <a:gd name="connsiteY4" fmla="*/ 72263 h 144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8" h="144526">
                <a:moveTo>
                  <a:pt x="138048" y="72263"/>
                </a:moveTo>
                <a:cubicBezTo>
                  <a:pt x="138048" y="108712"/>
                  <a:pt x="108585" y="138176"/>
                  <a:pt x="72263" y="138176"/>
                </a:cubicBezTo>
                <a:cubicBezTo>
                  <a:pt x="35813" y="138176"/>
                  <a:pt x="6350" y="108712"/>
                  <a:pt x="6350" y="72263"/>
                </a:cubicBezTo>
                <a:cubicBezTo>
                  <a:pt x="6350" y="35941"/>
                  <a:pt x="35813" y="6350"/>
                  <a:pt x="72263" y="6350"/>
                </a:cubicBezTo>
                <a:cubicBezTo>
                  <a:pt x="108585" y="6350"/>
                  <a:pt x="138048" y="35941"/>
                  <a:pt x="138048" y="722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695169" y="2029714"/>
            <a:ext cx="231927" cy="27362"/>
          </a:xfrm>
          <a:custGeom>
            <a:avLst/>
            <a:gdLst>
              <a:gd name="connsiteX0" fmla="*/ 225577 w 231927"/>
              <a:gd name="connsiteY0" fmla="*/ 20954 h 27362"/>
              <a:gd name="connsiteX1" fmla="*/ 6350 w 231927"/>
              <a:gd name="connsiteY1" fmla="*/ 6350 h 27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927" h="27362">
                <a:moveTo>
                  <a:pt x="225577" y="20954"/>
                </a:moveTo>
                <a:cubicBezTo>
                  <a:pt x="149123" y="22732"/>
                  <a:pt x="72567" y="17652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011933" y="2203957"/>
            <a:ext cx="108585" cy="19684"/>
          </a:xfrm>
          <a:custGeom>
            <a:avLst/>
            <a:gdLst>
              <a:gd name="connsiteX0" fmla="*/ 102234 w 108585"/>
              <a:gd name="connsiteY0" fmla="*/ 6350 h 19684"/>
              <a:gd name="connsiteX1" fmla="*/ 6350 w 108585"/>
              <a:gd name="connsiteY1" fmla="*/ 13335 h 19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585" h="19684">
                <a:moveTo>
                  <a:pt x="102234" y="6350"/>
                </a:moveTo>
                <a:cubicBezTo>
                  <a:pt x="71500" y="9906"/>
                  <a:pt x="39242" y="12192"/>
                  <a:pt x="6350" y="133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876421" y="2248789"/>
            <a:ext cx="70485" cy="44576"/>
          </a:xfrm>
          <a:custGeom>
            <a:avLst/>
            <a:gdLst>
              <a:gd name="connsiteX0" fmla="*/ 64135 w 70485"/>
              <a:gd name="connsiteY0" fmla="*/ 38226 h 44576"/>
              <a:gd name="connsiteX1" fmla="*/ 6350 w 70485"/>
              <a:gd name="connsiteY1" fmla="*/ 6350 h 44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485" h="44576">
                <a:moveTo>
                  <a:pt x="64135" y="38226"/>
                </a:moveTo>
                <a:cubicBezTo>
                  <a:pt x="41021" y="28193"/>
                  <a:pt x="21717" y="17525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79923" y="2201292"/>
            <a:ext cx="35686" cy="47625"/>
          </a:xfrm>
          <a:custGeom>
            <a:avLst/>
            <a:gdLst>
              <a:gd name="connsiteX0" fmla="*/ 29336 w 35686"/>
              <a:gd name="connsiteY0" fmla="*/ 6350 h 47625"/>
              <a:gd name="connsiteX1" fmla="*/ 6350 w 35686"/>
              <a:gd name="connsiteY1" fmla="*/ 41275 h 47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686" h="47625">
                <a:moveTo>
                  <a:pt x="29336" y="6350"/>
                </a:moveTo>
                <a:cubicBezTo>
                  <a:pt x="26035" y="18160"/>
                  <a:pt x="18288" y="29844"/>
                  <a:pt x="6350" y="412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61762" y="1985392"/>
            <a:ext cx="294131" cy="143255"/>
          </a:xfrm>
          <a:custGeom>
            <a:avLst/>
            <a:gdLst>
              <a:gd name="connsiteX0" fmla="*/ 6350 w 294131"/>
              <a:gd name="connsiteY0" fmla="*/ 6350 h 143255"/>
              <a:gd name="connsiteX1" fmla="*/ 287782 w 294131"/>
              <a:gd name="connsiteY1" fmla="*/ 136905 h 14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4131" h="143255">
                <a:moveTo>
                  <a:pt x="6350" y="6350"/>
                </a:moveTo>
                <a:cubicBezTo>
                  <a:pt x="179832" y="30607"/>
                  <a:pt x="289305" y="81407"/>
                  <a:pt x="287782" y="13690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000242" y="1846199"/>
            <a:ext cx="137921" cy="61721"/>
          </a:xfrm>
          <a:custGeom>
            <a:avLst/>
            <a:gdLst>
              <a:gd name="connsiteX0" fmla="*/ 131572 w 137921"/>
              <a:gd name="connsiteY0" fmla="*/ 6350 h 61721"/>
              <a:gd name="connsiteX1" fmla="*/ 6350 w 137921"/>
              <a:gd name="connsiteY1" fmla="*/ 55372 h 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921" h="61721">
                <a:moveTo>
                  <a:pt x="131572" y="6350"/>
                </a:moveTo>
                <a:cubicBezTo>
                  <a:pt x="103504" y="25273"/>
                  <a:pt x="60579" y="42036"/>
                  <a:pt x="6350" y="5537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824855" y="1664589"/>
            <a:ext cx="19303" cy="35814"/>
          </a:xfrm>
          <a:custGeom>
            <a:avLst/>
            <a:gdLst>
              <a:gd name="connsiteX0" fmla="*/ 6350 w 19303"/>
              <a:gd name="connsiteY0" fmla="*/ 6350 h 35814"/>
              <a:gd name="connsiteX1" fmla="*/ 12954 w 19303"/>
              <a:gd name="connsiteY1" fmla="*/ 29463 h 35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303" h="35814">
                <a:moveTo>
                  <a:pt x="6350" y="6350"/>
                </a:moveTo>
                <a:cubicBezTo>
                  <a:pt x="11176" y="13969"/>
                  <a:pt x="13335" y="21716"/>
                  <a:pt x="12954" y="2946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024629" y="1608075"/>
            <a:ext cx="76961" cy="42163"/>
          </a:xfrm>
          <a:custGeom>
            <a:avLst/>
            <a:gdLst>
              <a:gd name="connsiteX0" fmla="*/ 6350 w 76961"/>
              <a:gd name="connsiteY0" fmla="*/ 35813 h 42163"/>
              <a:gd name="connsiteX1" fmla="*/ 70611 w 76961"/>
              <a:gd name="connsiteY1" fmla="*/ 6350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961" h="42163">
                <a:moveTo>
                  <a:pt x="6350" y="35813"/>
                </a:moveTo>
                <a:cubicBezTo>
                  <a:pt x="22732" y="25146"/>
                  <a:pt x="44322" y="15239"/>
                  <a:pt x="70611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424299" y="1626235"/>
            <a:ext cx="43815" cy="38100"/>
          </a:xfrm>
          <a:custGeom>
            <a:avLst/>
            <a:gdLst>
              <a:gd name="connsiteX0" fmla="*/ 6350 w 43815"/>
              <a:gd name="connsiteY0" fmla="*/ 31750 h 38100"/>
              <a:gd name="connsiteX1" fmla="*/ 37465 w 43815"/>
              <a:gd name="connsiteY1" fmla="*/ 6350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15" h="38100">
                <a:moveTo>
                  <a:pt x="6350" y="31750"/>
                </a:moveTo>
                <a:cubicBezTo>
                  <a:pt x="13080" y="22986"/>
                  <a:pt x="23495" y="14350"/>
                  <a:pt x="3746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719830" y="1660270"/>
            <a:ext cx="125221" cy="37338"/>
          </a:xfrm>
          <a:custGeom>
            <a:avLst/>
            <a:gdLst>
              <a:gd name="connsiteX0" fmla="*/ 6350 w 125221"/>
              <a:gd name="connsiteY0" fmla="*/ 6350 h 37338"/>
              <a:gd name="connsiteX1" fmla="*/ 118872 w 125221"/>
              <a:gd name="connsiteY1" fmla="*/ 30988 h 3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221" h="37338">
                <a:moveTo>
                  <a:pt x="6350" y="6350"/>
                </a:moveTo>
                <a:cubicBezTo>
                  <a:pt x="47117" y="13208"/>
                  <a:pt x="84963" y="21589"/>
                  <a:pt x="118872" y="3098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845817" y="1828293"/>
            <a:ext cx="32257" cy="38607"/>
          </a:xfrm>
          <a:custGeom>
            <a:avLst/>
            <a:gdLst>
              <a:gd name="connsiteX0" fmla="*/ 25908 w 32257"/>
              <a:gd name="connsiteY0" fmla="*/ 32257 h 38607"/>
              <a:gd name="connsiteX1" fmla="*/ 6350 w 32257"/>
              <a:gd name="connsiteY1" fmla="*/ 6350 h 38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257" h="38607">
                <a:moveTo>
                  <a:pt x="25908" y="32257"/>
                </a:moveTo>
                <a:cubicBezTo>
                  <a:pt x="17017" y="23748"/>
                  <a:pt x="10413" y="15112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015101" y="4173092"/>
            <a:ext cx="303148" cy="281432"/>
          </a:xfrm>
          <a:custGeom>
            <a:avLst/>
            <a:gdLst>
              <a:gd name="connsiteX0" fmla="*/ 6350 w 303148"/>
              <a:gd name="connsiteY0" fmla="*/ 140716 h 281432"/>
              <a:gd name="connsiteX1" fmla="*/ 151510 w 303148"/>
              <a:gd name="connsiteY1" fmla="*/ 6350 h 281432"/>
              <a:gd name="connsiteX2" fmla="*/ 296798 w 303148"/>
              <a:gd name="connsiteY2" fmla="*/ 140716 h 281432"/>
              <a:gd name="connsiteX3" fmla="*/ 151510 w 303148"/>
              <a:gd name="connsiteY3" fmla="*/ 275082 h 281432"/>
              <a:gd name="connsiteX4" fmla="*/ 6350 w 303148"/>
              <a:gd name="connsiteY4" fmla="*/ 140716 h 281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148" h="281432">
                <a:moveTo>
                  <a:pt x="6350" y="140716"/>
                </a:moveTo>
                <a:cubicBezTo>
                  <a:pt x="6350" y="66547"/>
                  <a:pt x="71373" y="6350"/>
                  <a:pt x="151510" y="6350"/>
                </a:cubicBezTo>
                <a:cubicBezTo>
                  <a:pt x="231775" y="6350"/>
                  <a:pt x="296798" y="66547"/>
                  <a:pt x="296798" y="140716"/>
                </a:cubicBezTo>
                <a:cubicBezTo>
                  <a:pt x="296798" y="214884"/>
                  <a:pt x="231775" y="275082"/>
                  <a:pt x="151510" y="275082"/>
                </a:cubicBezTo>
                <a:cubicBezTo>
                  <a:pt x="71373" y="275082"/>
                  <a:pt x="6350" y="214884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99379" y="3914776"/>
            <a:ext cx="347979" cy="281431"/>
          </a:xfrm>
          <a:custGeom>
            <a:avLst/>
            <a:gdLst>
              <a:gd name="connsiteX0" fmla="*/ 341629 w 347979"/>
              <a:gd name="connsiteY0" fmla="*/ 6350 h 281431"/>
              <a:gd name="connsiteX1" fmla="*/ 6350 w 347979"/>
              <a:gd name="connsiteY1" fmla="*/ 275082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7979" h="281431">
                <a:moveTo>
                  <a:pt x="341629" y="6350"/>
                </a:moveTo>
                <a:lnTo>
                  <a:pt x="6350" y="2750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480175" y="3679826"/>
            <a:ext cx="290576" cy="268731"/>
          </a:xfrm>
          <a:custGeom>
            <a:avLst/>
            <a:gdLst>
              <a:gd name="connsiteX0" fmla="*/ 0 w 290576"/>
              <a:gd name="connsiteY0" fmla="*/ 134365 h 268731"/>
              <a:gd name="connsiteX1" fmla="*/ 145288 w 290576"/>
              <a:gd name="connsiteY1" fmla="*/ 0 h 268731"/>
              <a:gd name="connsiteX2" fmla="*/ 290576 w 290576"/>
              <a:gd name="connsiteY2" fmla="*/ 134365 h 268731"/>
              <a:gd name="connsiteX3" fmla="*/ 145288 w 290576"/>
              <a:gd name="connsiteY3" fmla="*/ 268732 h 268731"/>
              <a:gd name="connsiteX4" fmla="*/ 0 w 290576"/>
              <a:gd name="connsiteY4" fmla="*/ 134365 h 2687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576" h="268731">
                <a:moveTo>
                  <a:pt x="0" y="134365"/>
                </a:moveTo>
                <a:cubicBezTo>
                  <a:pt x="0" y="60197"/>
                  <a:pt x="65023" y="0"/>
                  <a:pt x="145288" y="0"/>
                </a:cubicBezTo>
                <a:cubicBezTo>
                  <a:pt x="225425" y="0"/>
                  <a:pt x="290576" y="60197"/>
                  <a:pt x="290576" y="134365"/>
                </a:cubicBezTo>
                <a:cubicBezTo>
                  <a:pt x="290576" y="208534"/>
                  <a:pt x="225425" y="268732"/>
                  <a:pt x="145288" y="268732"/>
                </a:cubicBezTo>
                <a:cubicBezTo>
                  <a:pt x="65023" y="268732"/>
                  <a:pt x="0" y="208534"/>
                  <a:pt x="0" y="13436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473825" y="3673476"/>
            <a:ext cx="303276" cy="281431"/>
          </a:xfrm>
          <a:custGeom>
            <a:avLst/>
            <a:gdLst>
              <a:gd name="connsiteX0" fmla="*/ 6350 w 303276"/>
              <a:gd name="connsiteY0" fmla="*/ 140715 h 281431"/>
              <a:gd name="connsiteX1" fmla="*/ 151638 w 303276"/>
              <a:gd name="connsiteY1" fmla="*/ 6350 h 281431"/>
              <a:gd name="connsiteX2" fmla="*/ 296926 w 303276"/>
              <a:gd name="connsiteY2" fmla="*/ 140715 h 281431"/>
              <a:gd name="connsiteX3" fmla="*/ 151638 w 303276"/>
              <a:gd name="connsiteY3" fmla="*/ 275082 h 281431"/>
              <a:gd name="connsiteX4" fmla="*/ 6350 w 303276"/>
              <a:gd name="connsiteY4" fmla="*/ 140715 h 281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276" h="281431">
                <a:moveTo>
                  <a:pt x="6350" y="140715"/>
                </a:moveTo>
                <a:cubicBezTo>
                  <a:pt x="6350" y="66547"/>
                  <a:pt x="71373" y="6350"/>
                  <a:pt x="151638" y="6350"/>
                </a:cubicBezTo>
                <a:cubicBezTo>
                  <a:pt x="231775" y="6350"/>
                  <a:pt x="296926" y="66547"/>
                  <a:pt x="296926" y="140715"/>
                </a:cubicBezTo>
                <a:cubicBezTo>
                  <a:pt x="296926" y="214884"/>
                  <a:pt x="231775" y="275082"/>
                  <a:pt x="151638" y="275082"/>
                </a:cubicBezTo>
                <a:cubicBezTo>
                  <a:pt x="71373" y="275082"/>
                  <a:pt x="6350" y="214884"/>
                  <a:pt x="6350" y="14071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566153" y="3724758"/>
            <a:ext cx="136880" cy="136931"/>
          </a:xfrm>
          <a:custGeom>
            <a:avLst/>
            <a:gdLst>
              <a:gd name="connsiteX0" fmla="*/ 0 w 136880"/>
              <a:gd name="connsiteY0" fmla="*/ 136931 h 136931"/>
              <a:gd name="connsiteX1" fmla="*/ 136880 w 136880"/>
              <a:gd name="connsiteY1" fmla="*/ 136931 h 136931"/>
              <a:gd name="connsiteX2" fmla="*/ 136880 w 136880"/>
              <a:gd name="connsiteY2" fmla="*/ 0 h 136931"/>
              <a:gd name="connsiteX3" fmla="*/ 0 w 136880"/>
              <a:gd name="connsiteY3" fmla="*/ 0 h 136931"/>
              <a:gd name="connsiteX4" fmla="*/ 0 w 136880"/>
              <a:gd name="connsiteY4" fmla="*/ 136931 h 1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80" h="136931">
                <a:moveTo>
                  <a:pt x="0" y="136931"/>
                </a:moveTo>
                <a:lnTo>
                  <a:pt x="136880" y="136931"/>
                </a:lnTo>
                <a:lnTo>
                  <a:pt x="136880" y="0"/>
                </a:lnTo>
                <a:lnTo>
                  <a:pt x="0" y="0"/>
                </a:lnTo>
                <a:lnTo>
                  <a:pt x="0" y="1369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796147" y="4172966"/>
            <a:ext cx="303403" cy="281559"/>
          </a:xfrm>
          <a:custGeom>
            <a:avLst/>
            <a:gdLst>
              <a:gd name="connsiteX0" fmla="*/ 6350 w 303403"/>
              <a:gd name="connsiteY0" fmla="*/ 140716 h 281559"/>
              <a:gd name="connsiteX1" fmla="*/ 151765 w 303403"/>
              <a:gd name="connsiteY1" fmla="*/ 6350 h 281559"/>
              <a:gd name="connsiteX2" fmla="*/ 297053 w 303403"/>
              <a:gd name="connsiteY2" fmla="*/ 140716 h 281559"/>
              <a:gd name="connsiteX3" fmla="*/ 151765 w 303403"/>
              <a:gd name="connsiteY3" fmla="*/ 275209 h 281559"/>
              <a:gd name="connsiteX4" fmla="*/ 6350 w 303403"/>
              <a:gd name="connsiteY4" fmla="*/ 140716 h 28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9">
                <a:moveTo>
                  <a:pt x="6350" y="140716"/>
                </a:moveTo>
                <a:cubicBezTo>
                  <a:pt x="6350" y="66548"/>
                  <a:pt x="71373" y="6350"/>
                  <a:pt x="151765" y="6350"/>
                </a:cubicBezTo>
                <a:cubicBezTo>
                  <a:pt x="232029" y="6350"/>
                  <a:pt x="297053" y="66548"/>
                  <a:pt x="297053" y="140716"/>
                </a:cubicBezTo>
                <a:cubicBezTo>
                  <a:pt x="297053" y="215011"/>
                  <a:pt x="232029" y="275209"/>
                  <a:pt x="151765" y="275209"/>
                </a:cubicBezTo>
                <a:cubicBezTo>
                  <a:pt x="71373" y="275209"/>
                  <a:pt x="6350" y="215011"/>
                  <a:pt x="6350" y="1407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302626" y="3733800"/>
            <a:ext cx="290703" cy="268858"/>
          </a:xfrm>
          <a:custGeom>
            <a:avLst/>
            <a:gdLst>
              <a:gd name="connsiteX0" fmla="*/ 0 w 290703"/>
              <a:gd name="connsiteY0" fmla="*/ 134492 h 268858"/>
              <a:gd name="connsiteX1" fmla="*/ 145288 w 290703"/>
              <a:gd name="connsiteY1" fmla="*/ 0 h 268858"/>
              <a:gd name="connsiteX2" fmla="*/ 290703 w 290703"/>
              <a:gd name="connsiteY2" fmla="*/ 134492 h 268858"/>
              <a:gd name="connsiteX3" fmla="*/ 145288 w 290703"/>
              <a:gd name="connsiteY3" fmla="*/ 268859 h 268858"/>
              <a:gd name="connsiteX4" fmla="*/ 0 w 290703"/>
              <a:gd name="connsiteY4" fmla="*/ 134492 h 268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703" h="268858">
                <a:moveTo>
                  <a:pt x="0" y="134492"/>
                </a:moveTo>
                <a:cubicBezTo>
                  <a:pt x="0" y="60197"/>
                  <a:pt x="65023" y="0"/>
                  <a:pt x="145288" y="0"/>
                </a:cubicBezTo>
                <a:cubicBezTo>
                  <a:pt x="225679" y="0"/>
                  <a:pt x="290703" y="60197"/>
                  <a:pt x="290703" y="134492"/>
                </a:cubicBezTo>
                <a:cubicBezTo>
                  <a:pt x="290703" y="208660"/>
                  <a:pt x="225679" y="268859"/>
                  <a:pt x="145288" y="268859"/>
                </a:cubicBezTo>
                <a:cubicBezTo>
                  <a:pt x="65023" y="268859"/>
                  <a:pt x="0" y="208660"/>
                  <a:pt x="0" y="13449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296276" y="3727450"/>
            <a:ext cx="303403" cy="281558"/>
          </a:xfrm>
          <a:custGeom>
            <a:avLst/>
            <a:gdLst>
              <a:gd name="connsiteX0" fmla="*/ 6350 w 303403"/>
              <a:gd name="connsiteY0" fmla="*/ 140842 h 281558"/>
              <a:gd name="connsiteX1" fmla="*/ 151638 w 303403"/>
              <a:gd name="connsiteY1" fmla="*/ 6350 h 281558"/>
              <a:gd name="connsiteX2" fmla="*/ 297053 w 303403"/>
              <a:gd name="connsiteY2" fmla="*/ 140842 h 281558"/>
              <a:gd name="connsiteX3" fmla="*/ 151638 w 303403"/>
              <a:gd name="connsiteY3" fmla="*/ 275209 h 281558"/>
              <a:gd name="connsiteX4" fmla="*/ 6350 w 303403"/>
              <a:gd name="connsiteY4" fmla="*/ 140842 h 281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03" h="281558">
                <a:moveTo>
                  <a:pt x="6350" y="140842"/>
                </a:moveTo>
                <a:cubicBezTo>
                  <a:pt x="6350" y="66547"/>
                  <a:pt x="71373" y="6350"/>
                  <a:pt x="151638" y="6350"/>
                </a:cubicBezTo>
                <a:cubicBezTo>
                  <a:pt x="232029" y="6350"/>
                  <a:pt x="297053" y="66547"/>
                  <a:pt x="297053" y="140842"/>
                </a:cubicBezTo>
                <a:cubicBezTo>
                  <a:pt x="297053" y="215010"/>
                  <a:pt x="232029" y="275209"/>
                  <a:pt x="151638" y="275209"/>
                </a:cubicBezTo>
                <a:cubicBezTo>
                  <a:pt x="71373" y="275209"/>
                  <a:pt x="6350" y="215010"/>
                  <a:pt x="6350" y="14084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388604" y="3778746"/>
            <a:ext cx="136956" cy="137045"/>
          </a:xfrm>
          <a:custGeom>
            <a:avLst/>
            <a:gdLst>
              <a:gd name="connsiteX0" fmla="*/ 0 w 136956"/>
              <a:gd name="connsiteY0" fmla="*/ 137045 h 137045"/>
              <a:gd name="connsiteX1" fmla="*/ 136956 w 136956"/>
              <a:gd name="connsiteY1" fmla="*/ 137045 h 137045"/>
              <a:gd name="connsiteX2" fmla="*/ 136956 w 136956"/>
              <a:gd name="connsiteY2" fmla="*/ 0 h 137045"/>
              <a:gd name="connsiteX3" fmla="*/ 0 w 136956"/>
              <a:gd name="connsiteY3" fmla="*/ 0 h 137045"/>
              <a:gd name="connsiteX4" fmla="*/ 0 w 136956"/>
              <a:gd name="connsiteY4" fmla="*/ 137045 h 137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956" h="137045">
                <a:moveTo>
                  <a:pt x="0" y="137045"/>
                </a:moveTo>
                <a:lnTo>
                  <a:pt x="136956" y="137045"/>
                </a:lnTo>
                <a:lnTo>
                  <a:pt x="136956" y="0"/>
                </a:lnTo>
                <a:lnTo>
                  <a:pt x="0" y="0"/>
                </a:lnTo>
                <a:lnTo>
                  <a:pt x="0" y="1370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515604" y="3941698"/>
            <a:ext cx="348106" cy="281686"/>
          </a:xfrm>
          <a:custGeom>
            <a:avLst/>
            <a:gdLst>
              <a:gd name="connsiteX0" fmla="*/ 6350 w 348106"/>
              <a:gd name="connsiteY0" fmla="*/ 6350 h 281686"/>
              <a:gd name="connsiteX1" fmla="*/ 341756 w 348106"/>
              <a:gd name="connsiteY1" fmla="*/ 275335 h 281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106" h="281686">
                <a:moveTo>
                  <a:pt x="6350" y="6350"/>
                </a:moveTo>
                <a:lnTo>
                  <a:pt x="341756" y="2753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377478" y="4236974"/>
            <a:ext cx="109791" cy="104187"/>
          </a:xfrm>
          <a:custGeom>
            <a:avLst/>
            <a:gdLst>
              <a:gd name="connsiteX0" fmla="*/ 71834 w 109791"/>
              <a:gd name="connsiteY0" fmla="*/ 0 h 104187"/>
              <a:gd name="connsiteX1" fmla="*/ 96091 w 109791"/>
              <a:gd name="connsiteY1" fmla="*/ 6985 h 104187"/>
              <a:gd name="connsiteX2" fmla="*/ 108537 w 109791"/>
              <a:gd name="connsiteY2" fmla="*/ 51435 h 104187"/>
              <a:gd name="connsiteX3" fmla="*/ 67135 w 109791"/>
              <a:gd name="connsiteY3" fmla="*/ 96011 h 104187"/>
              <a:gd name="connsiteX4" fmla="*/ 13668 w 109791"/>
              <a:gd name="connsiteY4" fmla="*/ 98933 h 104187"/>
              <a:gd name="connsiteX5" fmla="*/ 714 w 109791"/>
              <a:gd name="connsiteY5" fmla="*/ 55753 h 104187"/>
              <a:gd name="connsiteX6" fmla="*/ 41735 w 109791"/>
              <a:gd name="connsiteY6" fmla="*/ 8382 h 104187"/>
              <a:gd name="connsiteX7" fmla="*/ 71834 w 109791"/>
              <a:gd name="connsiteY7" fmla="*/ 0 h 104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9791" h="104187">
                <a:moveTo>
                  <a:pt x="71834" y="0"/>
                </a:moveTo>
                <a:cubicBezTo>
                  <a:pt x="80851" y="-253"/>
                  <a:pt x="88979" y="2032"/>
                  <a:pt x="96091" y="6985"/>
                </a:cubicBezTo>
                <a:cubicBezTo>
                  <a:pt x="110188" y="16636"/>
                  <a:pt x="114379" y="31496"/>
                  <a:pt x="108537" y="51435"/>
                </a:cubicBezTo>
                <a:cubicBezTo>
                  <a:pt x="102695" y="71247"/>
                  <a:pt x="88852" y="86105"/>
                  <a:pt x="67135" y="96011"/>
                </a:cubicBezTo>
                <a:cubicBezTo>
                  <a:pt x="45291" y="105917"/>
                  <a:pt x="27511" y="106934"/>
                  <a:pt x="13668" y="98933"/>
                </a:cubicBezTo>
                <a:cubicBezTo>
                  <a:pt x="-301" y="91059"/>
                  <a:pt x="-4492" y="76580"/>
                  <a:pt x="714" y="55753"/>
                </a:cubicBezTo>
                <a:cubicBezTo>
                  <a:pt x="5921" y="34797"/>
                  <a:pt x="19637" y="19050"/>
                  <a:pt x="41735" y="8382"/>
                </a:cubicBezTo>
                <a:cubicBezTo>
                  <a:pt x="52657" y="3047"/>
                  <a:pt x="62690" y="254"/>
                  <a:pt x="71834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416339" y="3883786"/>
            <a:ext cx="249444" cy="332740"/>
          </a:xfrm>
          <a:custGeom>
            <a:avLst/>
            <a:gdLst>
              <a:gd name="connsiteX0" fmla="*/ 161496 w 249444"/>
              <a:gd name="connsiteY0" fmla="*/ 0 h 332740"/>
              <a:gd name="connsiteX1" fmla="*/ 191087 w 249444"/>
              <a:gd name="connsiteY1" fmla="*/ 3175 h 332740"/>
              <a:gd name="connsiteX2" fmla="*/ 239347 w 249444"/>
              <a:gd name="connsiteY2" fmla="*/ 39370 h 332740"/>
              <a:gd name="connsiteX3" fmla="*/ 238966 w 249444"/>
              <a:gd name="connsiteY3" fmla="*/ 113284 h 332740"/>
              <a:gd name="connsiteX4" fmla="*/ 154765 w 249444"/>
              <a:gd name="connsiteY4" fmla="*/ 201295 h 332740"/>
              <a:gd name="connsiteX5" fmla="*/ 52657 w 249444"/>
              <a:gd name="connsiteY5" fmla="*/ 332740 h 332740"/>
              <a:gd name="connsiteX6" fmla="*/ 38306 w 249444"/>
              <a:gd name="connsiteY6" fmla="*/ 277241 h 332740"/>
              <a:gd name="connsiteX7" fmla="*/ 108410 w 249444"/>
              <a:gd name="connsiteY7" fmla="*/ 184150 h 332740"/>
              <a:gd name="connsiteX8" fmla="*/ 176355 w 249444"/>
              <a:gd name="connsiteY8" fmla="*/ 112267 h 332740"/>
              <a:gd name="connsiteX9" fmla="*/ 181054 w 249444"/>
              <a:gd name="connsiteY9" fmla="*/ 57911 h 332740"/>
              <a:gd name="connsiteX10" fmla="*/ 144351 w 249444"/>
              <a:gd name="connsiteY10" fmla="*/ 31877 h 332740"/>
              <a:gd name="connsiteX11" fmla="*/ 92789 w 249444"/>
              <a:gd name="connsiteY11" fmla="*/ 49784 h 332740"/>
              <a:gd name="connsiteX12" fmla="*/ 62817 w 249444"/>
              <a:gd name="connsiteY12" fmla="*/ 75057 h 332740"/>
              <a:gd name="connsiteX13" fmla="*/ 67262 w 249444"/>
              <a:gd name="connsiteY13" fmla="*/ 90042 h 332740"/>
              <a:gd name="connsiteX14" fmla="*/ 71453 w 249444"/>
              <a:gd name="connsiteY14" fmla="*/ 112267 h 332740"/>
              <a:gd name="connsiteX15" fmla="*/ 53927 w 249444"/>
              <a:gd name="connsiteY15" fmla="*/ 138429 h 332740"/>
              <a:gd name="connsiteX16" fmla="*/ 24590 w 249444"/>
              <a:gd name="connsiteY16" fmla="*/ 148844 h 332740"/>
              <a:gd name="connsiteX17" fmla="*/ 1349 w 249444"/>
              <a:gd name="connsiteY17" fmla="*/ 134111 h 332740"/>
              <a:gd name="connsiteX18" fmla="*/ 8461 w 249444"/>
              <a:gd name="connsiteY18" fmla="*/ 92583 h 332740"/>
              <a:gd name="connsiteX19" fmla="*/ 57102 w 249444"/>
              <a:gd name="connsiteY19" fmla="*/ 39242 h 332740"/>
              <a:gd name="connsiteX20" fmla="*/ 127968 w 249444"/>
              <a:gd name="connsiteY20" fmla="*/ 4572 h 332740"/>
              <a:gd name="connsiteX21" fmla="*/ 161496 w 249444"/>
              <a:gd name="connsiteY21" fmla="*/ 0 h 332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9444" h="332740">
                <a:moveTo>
                  <a:pt x="161496" y="0"/>
                </a:moveTo>
                <a:cubicBezTo>
                  <a:pt x="171910" y="-253"/>
                  <a:pt x="181816" y="889"/>
                  <a:pt x="191087" y="3175"/>
                </a:cubicBezTo>
                <a:cubicBezTo>
                  <a:pt x="209502" y="7873"/>
                  <a:pt x="225631" y="19939"/>
                  <a:pt x="239347" y="39370"/>
                </a:cubicBezTo>
                <a:cubicBezTo>
                  <a:pt x="252936" y="58928"/>
                  <a:pt x="252809" y="83439"/>
                  <a:pt x="238966" y="113284"/>
                </a:cubicBezTo>
                <a:cubicBezTo>
                  <a:pt x="225123" y="143128"/>
                  <a:pt x="197056" y="172466"/>
                  <a:pt x="154765" y="201295"/>
                </a:cubicBezTo>
                <a:cubicBezTo>
                  <a:pt x="112601" y="230123"/>
                  <a:pt x="78565" y="273939"/>
                  <a:pt x="52657" y="332740"/>
                </a:cubicBezTo>
                <a:cubicBezTo>
                  <a:pt x="32083" y="327914"/>
                  <a:pt x="27257" y="309372"/>
                  <a:pt x="38306" y="277241"/>
                </a:cubicBezTo>
                <a:cubicBezTo>
                  <a:pt x="49355" y="244983"/>
                  <a:pt x="72723" y="213995"/>
                  <a:pt x="108410" y="184150"/>
                </a:cubicBezTo>
                <a:cubicBezTo>
                  <a:pt x="144097" y="154304"/>
                  <a:pt x="166703" y="130302"/>
                  <a:pt x="176355" y="112267"/>
                </a:cubicBezTo>
                <a:cubicBezTo>
                  <a:pt x="186007" y="94107"/>
                  <a:pt x="187531" y="76072"/>
                  <a:pt x="181054" y="57911"/>
                </a:cubicBezTo>
                <a:cubicBezTo>
                  <a:pt x="174577" y="39751"/>
                  <a:pt x="162385" y="31115"/>
                  <a:pt x="144351" y="31877"/>
                </a:cubicBezTo>
                <a:cubicBezTo>
                  <a:pt x="126444" y="32766"/>
                  <a:pt x="109299" y="38734"/>
                  <a:pt x="92789" y="49784"/>
                </a:cubicBezTo>
                <a:cubicBezTo>
                  <a:pt x="76279" y="60959"/>
                  <a:pt x="66246" y="69341"/>
                  <a:pt x="62817" y="75057"/>
                </a:cubicBezTo>
                <a:cubicBezTo>
                  <a:pt x="59388" y="80772"/>
                  <a:pt x="60912" y="85852"/>
                  <a:pt x="67262" y="90042"/>
                </a:cubicBezTo>
                <a:cubicBezTo>
                  <a:pt x="73739" y="94360"/>
                  <a:pt x="75136" y="101727"/>
                  <a:pt x="71453" y="112267"/>
                </a:cubicBezTo>
                <a:cubicBezTo>
                  <a:pt x="67897" y="122809"/>
                  <a:pt x="62055" y="131572"/>
                  <a:pt x="53927" y="138429"/>
                </a:cubicBezTo>
                <a:cubicBezTo>
                  <a:pt x="45672" y="145415"/>
                  <a:pt x="36020" y="148844"/>
                  <a:pt x="24590" y="148844"/>
                </a:cubicBezTo>
                <a:cubicBezTo>
                  <a:pt x="13160" y="148844"/>
                  <a:pt x="5413" y="143891"/>
                  <a:pt x="1349" y="134111"/>
                </a:cubicBezTo>
                <a:cubicBezTo>
                  <a:pt x="-2841" y="124333"/>
                  <a:pt x="-428" y="110490"/>
                  <a:pt x="8461" y="92583"/>
                </a:cubicBezTo>
                <a:cubicBezTo>
                  <a:pt x="17224" y="74548"/>
                  <a:pt x="33480" y="56896"/>
                  <a:pt x="57102" y="39242"/>
                </a:cubicBezTo>
                <a:cubicBezTo>
                  <a:pt x="80724" y="21716"/>
                  <a:pt x="104346" y="10159"/>
                  <a:pt x="127968" y="4572"/>
                </a:cubicBezTo>
                <a:cubicBezTo>
                  <a:pt x="139779" y="1778"/>
                  <a:pt x="150955" y="253"/>
                  <a:pt x="161496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8300" y="3454400"/>
            <a:ext cx="1790700" cy="15621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91101" y="20320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已知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981200" y="647700"/>
            <a:ext cx="7591822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两种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遍历序列确定二叉树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答案是：</a:t>
            </a:r>
          </a:p>
          <a:p>
            <a:pPr>
              <a:lnSpc>
                <a:spcPts val="23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必须要有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才行！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三种遍历中的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任意两种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遍历序列，</a:t>
            </a:r>
          </a:p>
          <a:p>
            <a:pPr>
              <a:lnSpc>
                <a:spcPts val="2100"/>
              </a:lnSpc>
              <a:tabLst>
                <a:tab pos="850900" algn="l"/>
                <a:tab pos="1752600" algn="l"/>
                <a:tab pos="35179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能否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唯一确定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一棵二叉树呢？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400301" y="3505200"/>
            <a:ext cx="2548775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的困扰：</a:t>
            </a:r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083300" y="4241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553200" y="37338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864600" y="4241801"/>
            <a:ext cx="13625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382000" y="3784601"/>
            <a:ext cx="14747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737421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12568" y="3207981"/>
            <a:ext cx="188671" cy="173012"/>
          </a:xfrm>
          <a:custGeom>
            <a:avLst/>
            <a:gdLst>
              <a:gd name="connsiteX0" fmla="*/ 0 w 188671"/>
              <a:gd name="connsiteY0" fmla="*/ 173012 h 173012"/>
              <a:gd name="connsiteX1" fmla="*/ 188671 w 188671"/>
              <a:gd name="connsiteY1" fmla="*/ 173012 h 173012"/>
              <a:gd name="connsiteX2" fmla="*/ 188671 w 188671"/>
              <a:gd name="connsiteY2" fmla="*/ 0 h 173012"/>
              <a:gd name="connsiteX3" fmla="*/ 0 w 188671"/>
              <a:gd name="connsiteY3" fmla="*/ 0 h 173012"/>
              <a:gd name="connsiteX4" fmla="*/ 0 w 188671"/>
              <a:gd name="connsiteY4" fmla="*/ 173012 h 17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671" h="173012">
                <a:moveTo>
                  <a:pt x="0" y="173012"/>
                </a:moveTo>
                <a:lnTo>
                  <a:pt x="188671" y="173012"/>
                </a:lnTo>
                <a:lnTo>
                  <a:pt x="188671" y="0"/>
                </a:lnTo>
                <a:lnTo>
                  <a:pt x="0" y="0"/>
                </a:lnTo>
                <a:lnTo>
                  <a:pt x="0" y="17301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06218" y="3201631"/>
            <a:ext cx="201371" cy="185712"/>
          </a:xfrm>
          <a:custGeom>
            <a:avLst/>
            <a:gdLst>
              <a:gd name="connsiteX0" fmla="*/ 6350 w 201371"/>
              <a:gd name="connsiteY0" fmla="*/ 179362 h 185712"/>
              <a:gd name="connsiteX1" fmla="*/ 195021 w 201371"/>
              <a:gd name="connsiteY1" fmla="*/ 179362 h 185712"/>
              <a:gd name="connsiteX2" fmla="*/ 195021 w 201371"/>
              <a:gd name="connsiteY2" fmla="*/ 6350 h 185712"/>
              <a:gd name="connsiteX3" fmla="*/ 6350 w 201371"/>
              <a:gd name="connsiteY3" fmla="*/ 6350 h 185712"/>
              <a:gd name="connsiteX4" fmla="*/ 6350 w 201371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371" h="185712">
                <a:moveTo>
                  <a:pt x="6350" y="179362"/>
                </a:moveTo>
                <a:lnTo>
                  <a:pt x="195021" y="179362"/>
                </a:lnTo>
                <a:lnTo>
                  <a:pt x="195021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99081" y="3201631"/>
            <a:ext cx="956043" cy="185712"/>
          </a:xfrm>
          <a:custGeom>
            <a:avLst/>
            <a:gdLst>
              <a:gd name="connsiteX0" fmla="*/ 6350 w 956043"/>
              <a:gd name="connsiteY0" fmla="*/ 179362 h 185712"/>
              <a:gd name="connsiteX1" fmla="*/ 949693 w 956043"/>
              <a:gd name="connsiteY1" fmla="*/ 179362 h 185712"/>
              <a:gd name="connsiteX2" fmla="*/ 949693 w 956043"/>
              <a:gd name="connsiteY2" fmla="*/ 6350 h 185712"/>
              <a:gd name="connsiteX3" fmla="*/ 6350 w 956043"/>
              <a:gd name="connsiteY3" fmla="*/ 6350 h 185712"/>
              <a:gd name="connsiteX4" fmla="*/ 6350 w 956043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6043" h="185712">
                <a:moveTo>
                  <a:pt x="6350" y="179362"/>
                </a:moveTo>
                <a:lnTo>
                  <a:pt x="949693" y="179362"/>
                </a:lnTo>
                <a:lnTo>
                  <a:pt x="949693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41421" y="3201631"/>
            <a:ext cx="1709673" cy="185712"/>
          </a:xfrm>
          <a:custGeom>
            <a:avLst/>
            <a:gdLst>
              <a:gd name="connsiteX0" fmla="*/ 6350 w 1709673"/>
              <a:gd name="connsiteY0" fmla="*/ 179362 h 185712"/>
              <a:gd name="connsiteX1" fmla="*/ 1703323 w 1709673"/>
              <a:gd name="connsiteY1" fmla="*/ 179362 h 185712"/>
              <a:gd name="connsiteX2" fmla="*/ 1703323 w 1709673"/>
              <a:gd name="connsiteY2" fmla="*/ 6350 h 185712"/>
              <a:gd name="connsiteX3" fmla="*/ 6350 w 1709673"/>
              <a:gd name="connsiteY3" fmla="*/ 6350 h 185712"/>
              <a:gd name="connsiteX4" fmla="*/ 6350 w 1709673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9673" h="185712">
                <a:moveTo>
                  <a:pt x="6350" y="179362"/>
                </a:moveTo>
                <a:lnTo>
                  <a:pt x="1703323" y="179362"/>
                </a:lnTo>
                <a:lnTo>
                  <a:pt x="1703323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710805" y="3207981"/>
            <a:ext cx="187617" cy="173012"/>
          </a:xfrm>
          <a:custGeom>
            <a:avLst/>
            <a:gdLst>
              <a:gd name="connsiteX0" fmla="*/ 0 w 187617"/>
              <a:gd name="connsiteY0" fmla="*/ 173012 h 173012"/>
              <a:gd name="connsiteX1" fmla="*/ 187617 w 187617"/>
              <a:gd name="connsiteY1" fmla="*/ 173012 h 173012"/>
              <a:gd name="connsiteX2" fmla="*/ 187617 w 187617"/>
              <a:gd name="connsiteY2" fmla="*/ 0 h 173012"/>
              <a:gd name="connsiteX3" fmla="*/ 0 w 187617"/>
              <a:gd name="connsiteY3" fmla="*/ 0 h 173012"/>
              <a:gd name="connsiteX4" fmla="*/ 0 w 187617"/>
              <a:gd name="connsiteY4" fmla="*/ 173012 h 17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617" h="173012">
                <a:moveTo>
                  <a:pt x="0" y="173012"/>
                </a:moveTo>
                <a:lnTo>
                  <a:pt x="187617" y="173012"/>
                </a:lnTo>
                <a:lnTo>
                  <a:pt x="187617" y="0"/>
                </a:lnTo>
                <a:lnTo>
                  <a:pt x="0" y="0"/>
                </a:lnTo>
                <a:lnTo>
                  <a:pt x="0" y="17301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4455" y="3201631"/>
            <a:ext cx="200317" cy="185712"/>
          </a:xfrm>
          <a:custGeom>
            <a:avLst/>
            <a:gdLst>
              <a:gd name="connsiteX0" fmla="*/ 6350 w 200317"/>
              <a:gd name="connsiteY0" fmla="*/ 179362 h 185712"/>
              <a:gd name="connsiteX1" fmla="*/ 193967 w 200317"/>
              <a:gd name="connsiteY1" fmla="*/ 179362 h 185712"/>
              <a:gd name="connsiteX2" fmla="*/ 193967 w 200317"/>
              <a:gd name="connsiteY2" fmla="*/ 6350 h 185712"/>
              <a:gd name="connsiteX3" fmla="*/ 6350 w 200317"/>
              <a:gd name="connsiteY3" fmla="*/ 6350 h 185712"/>
              <a:gd name="connsiteX4" fmla="*/ 6350 w 200317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317" h="185712">
                <a:moveTo>
                  <a:pt x="6350" y="179362"/>
                </a:moveTo>
                <a:lnTo>
                  <a:pt x="193967" y="179362"/>
                </a:lnTo>
                <a:lnTo>
                  <a:pt x="193967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60083" y="3201631"/>
            <a:ext cx="957084" cy="185712"/>
          </a:xfrm>
          <a:custGeom>
            <a:avLst/>
            <a:gdLst>
              <a:gd name="connsiteX0" fmla="*/ 6350 w 957084"/>
              <a:gd name="connsiteY0" fmla="*/ 179362 h 185712"/>
              <a:gd name="connsiteX1" fmla="*/ 950734 w 957084"/>
              <a:gd name="connsiteY1" fmla="*/ 179362 h 185712"/>
              <a:gd name="connsiteX2" fmla="*/ 950734 w 957084"/>
              <a:gd name="connsiteY2" fmla="*/ 6350 h 185712"/>
              <a:gd name="connsiteX3" fmla="*/ 6350 w 957084"/>
              <a:gd name="connsiteY3" fmla="*/ 6350 h 185712"/>
              <a:gd name="connsiteX4" fmla="*/ 6350 w 957084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7084" h="185712">
                <a:moveTo>
                  <a:pt x="6350" y="179362"/>
                </a:moveTo>
                <a:lnTo>
                  <a:pt x="950734" y="179362"/>
                </a:lnTo>
                <a:lnTo>
                  <a:pt x="950734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91018" y="3201631"/>
            <a:ext cx="1711705" cy="185712"/>
          </a:xfrm>
          <a:custGeom>
            <a:avLst/>
            <a:gdLst>
              <a:gd name="connsiteX0" fmla="*/ 6350 w 1711705"/>
              <a:gd name="connsiteY0" fmla="*/ 179362 h 185712"/>
              <a:gd name="connsiteX1" fmla="*/ 1705355 w 1711705"/>
              <a:gd name="connsiteY1" fmla="*/ 179362 h 185712"/>
              <a:gd name="connsiteX2" fmla="*/ 1705355 w 1711705"/>
              <a:gd name="connsiteY2" fmla="*/ 6350 h 185712"/>
              <a:gd name="connsiteX3" fmla="*/ 6350 w 1711705"/>
              <a:gd name="connsiteY3" fmla="*/ 6350 h 185712"/>
              <a:gd name="connsiteX4" fmla="*/ 6350 w 1711705"/>
              <a:gd name="connsiteY4" fmla="*/ 179362 h 18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1705" h="185712">
                <a:moveTo>
                  <a:pt x="6350" y="179362"/>
                </a:moveTo>
                <a:lnTo>
                  <a:pt x="1705355" y="179362"/>
                </a:lnTo>
                <a:lnTo>
                  <a:pt x="1705355" y="6350"/>
                </a:lnTo>
                <a:lnTo>
                  <a:pt x="6350" y="6350"/>
                </a:lnTo>
                <a:lnTo>
                  <a:pt x="6350" y="179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378200"/>
            <a:ext cx="177800" cy="711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0" y="3200400"/>
            <a:ext cx="2667000" cy="889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6400" y="3200400"/>
            <a:ext cx="1104900" cy="889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6700" y="3200400"/>
            <a:ext cx="1727200" cy="889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1" y="609600"/>
            <a:ext cx="7229543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先序和中序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遍历序列来确定一棵二叉树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49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〖分析〗</a:t>
            </a:r>
          </a:p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遍历序列第一个结点确定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根据根结点在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中序遍历序列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中分割出左右两个子序列</a:t>
            </a:r>
          </a:p>
          <a:p>
            <a:pPr>
              <a:lnSpc>
                <a:spcPts val="24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左子树和右子树分别递归使用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相同的方法继续分解。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17900" y="25781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先序序列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70800" y="25781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中序序列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241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根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结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点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544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左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5847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右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4168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根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结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点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8580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左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737600" y="4178300"/>
            <a:ext cx="20518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右</a:t>
            </a:r>
          </a:p>
          <a:p>
            <a:pPr>
              <a:lnSpc>
                <a:spcPts val="1900"/>
              </a:lnSpc>
            </a:pPr>
            <a:r>
              <a:rPr lang="en-US" altLang="zh-CN" sz="1598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子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641909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97401" y="2298700"/>
            <a:ext cx="401701" cy="398526"/>
          </a:xfrm>
          <a:custGeom>
            <a:avLst/>
            <a:gdLst>
              <a:gd name="connsiteX0" fmla="*/ 0 w 401701"/>
              <a:gd name="connsiteY0" fmla="*/ 199263 h 398526"/>
              <a:gd name="connsiteX1" fmla="*/ 200786 w 401701"/>
              <a:gd name="connsiteY1" fmla="*/ 0 h 398526"/>
              <a:gd name="connsiteX2" fmla="*/ 401701 w 401701"/>
              <a:gd name="connsiteY2" fmla="*/ 199263 h 398526"/>
              <a:gd name="connsiteX3" fmla="*/ 200786 w 401701"/>
              <a:gd name="connsiteY3" fmla="*/ 398526 h 398526"/>
              <a:gd name="connsiteX4" fmla="*/ 0 w 401701"/>
              <a:gd name="connsiteY4" fmla="*/ 199263 h 39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701" h="398526">
                <a:moveTo>
                  <a:pt x="0" y="199263"/>
                </a:moveTo>
                <a:cubicBezTo>
                  <a:pt x="0" y="89154"/>
                  <a:pt x="89916" y="0"/>
                  <a:pt x="200786" y="0"/>
                </a:cubicBezTo>
                <a:cubicBezTo>
                  <a:pt x="311784" y="0"/>
                  <a:pt x="401701" y="89154"/>
                  <a:pt x="401701" y="199263"/>
                </a:cubicBezTo>
                <a:cubicBezTo>
                  <a:pt x="401701" y="309245"/>
                  <a:pt x="311784" y="398526"/>
                  <a:pt x="200786" y="398526"/>
                </a:cubicBezTo>
                <a:cubicBezTo>
                  <a:pt x="89916" y="398526"/>
                  <a:pt x="0" y="309245"/>
                  <a:pt x="0" y="1992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91051" y="2292350"/>
            <a:ext cx="414401" cy="411226"/>
          </a:xfrm>
          <a:custGeom>
            <a:avLst/>
            <a:gdLst>
              <a:gd name="connsiteX0" fmla="*/ 6350 w 414401"/>
              <a:gd name="connsiteY0" fmla="*/ 205613 h 411226"/>
              <a:gd name="connsiteX1" fmla="*/ 207136 w 414401"/>
              <a:gd name="connsiteY1" fmla="*/ 6350 h 411226"/>
              <a:gd name="connsiteX2" fmla="*/ 408051 w 414401"/>
              <a:gd name="connsiteY2" fmla="*/ 205613 h 411226"/>
              <a:gd name="connsiteX3" fmla="*/ 207136 w 414401"/>
              <a:gd name="connsiteY3" fmla="*/ 404876 h 411226"/>
              <a:gd name="connsiteX4" fmla="*/ 6350 w 414401"/>
              <a:gd name="connsiteY4" fmla="*/ 205613 h 411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401" h="411226">
                <a:moveTo>
                  <a:pt x="6350" y="205613"/>
                </a:moveTo>
                <a:cubicBezTo>
                  <a:pt x="6350" y="95504"/>
                  <a:pt x="96266" y="6350"/>
                  <a:pt x="207136" y="6350"/>
                </a:cubicBezTo>
                <a:cubicBezTo>
                  <a:pt x="318134" y="6350"/>
                  <a:pt x="408051" y="95504"/>
                  <a:pt x="408051" y="205613"/>
                </a:cubicBezTo>
                <a:cubicBezTo>
                  <a:pt x="408051" y="315595"/>
                  <a:pt x="318134" y="404876"/>
                  <a:pt x="207136" y="404876"/>
                </a:cubicBezTo>
                <a:cubicBezTo>
                  <a:pt x="96266" y="404876"/>
                  <a:pt x="6350" y="315595"/>
                  <a:pt x="6350" y="2056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07636" y="2396021"/>
            <a:ext cx="201447" cy="199859"/>
          </a:xfrm>
          <a:custGeom>
            <a:avLst/>
            <a:gdLst>
              <a:gd name="connsiteX0" fmla="*/ 0 w 201447"/>
              <a:gd name="connsiteY0" fmla="*/ 199859 h 199859"/>
              <a:gd name="connsiteX1" fmla="*/ 201447 w 201447"/>
              <a:gd name="connsiteY1" fmla="*/ 199859 h 199859"/>
              <a:gd name="connsiteX2" fmla="*/ 201447 w 201447"/>
              <a:gd name="connsiteY2" fmla="*/ 0 h 199859"/>
              <a:gd name="connsiteX3" fmla="*/ 0 w 201447"/>
              <a:gd name="connsiteY3" fmla="*/ 0 h 199859"/>
              <a:gd name="connsiteX4" fmla="*/ 0 w 201447"/>
              <a:gd name="connsiteY4" fmla="*/ 199859 h 199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447" h="199859">
                <a:moveTo>
                  <a:pt x="0" y="199859"/>
                </a:moveTo>
                <a:lnTo>
                  <a:pt x="201447" y="199859"/>
                </a:lnTo>
                <a:lnTo>
                  <a:pt x="201447" y="0"/>
                </a:lnTo>
                <a:lnTo>
                  <a:pt x="0" y="0"/>
                </a:lnTo>
                <a:lnTo>
                  <a:pt x="0" y="1998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78225" y="3013202"/>
            <a:ext cx="1143000" cy="392049"/>
          </a:xfrm>
          <a:custGeom>
            <a:avLst/>
            <a:gdLst>
              <a:gd name="connsiteX0" fmla="*/ 0 w 1143000"/>
              <a:gd name="connsiteY0" fmla="*/ 195961 h 392049"/>
              <a:gd name="connsiteX1" fmla="*/ 571500 w 1143000"/>
              <a:gd name="connsiteY1" fmla="*/ 0 h 392049"/>
              <a:gd name="connsiteX2" fmla="*/ 1143000 w 1143000"/>
              <a:gd name="connsiteY2" fmla="*/ 195961 h 392049"/>
              <a:gd name="connsiteX3" fmla="*/ 571500 w 1143000"/>
              <a:gd name="connsiteY3" fmla="*/ 392049 h 392049"/>
              <a:gd name="connsiteX4" fmla="*/ 0 w 1143000"/>
              <a:gd name="connsiteY4" fmla="*/ 195961 h 392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392049">
                <a:moveTo>
                  <a:pt x="0" y="195961"/>
                </a:moveTo>
                <a:cubicBezTo>
                  <a:pt x="0" y="87757"/>
                  <a:pt x="255904" y="0"/>
                  <a:pt x="571500" y="0"/>
                </a:cubicBezTo>
                <a:cubicBezTo>
                  <a:pt x="887095" y="0"/>
                  <a:pt x="1143000" y="87757"/>
                  <a:pt x="1143000" y="195961"/>
                </a:cubicBezTo>
                <a:cubicBezTo>
                  <a:pt x="1143000" y="304292"/>
                  <a:pt x="887095" y="392049"/>
                  <a:pt x="571500" y="392049"/>
                </a:cubicBezTo>
                <a:cubicBezTo>
                  <a:pt x="255904" y="392049"/>
                  <a:pt x="0" y="304292"/>
                  <a:pt x="0" y="19596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71875" y="3006852"/>
            <a:ext cx="1155700" cy="404749"/>
          </a:xfrm>
          <a:custGeom>
            <a:avLst/>
            <a:gdLst>
              <a:gd name="connsiteX0" fmla="*/ 6350 w 1155700"/>
              <a:gd name="connsiteY0" fmla="*/ 202311 h 404749"/>
              <a:gd name="connsiteX1" fmla="*/ 577850 w 1155700"/>
              <a:gd name="connsiteY1" fmla="*/ 6350 h 404749"/>
              <a:gd name="connsiteX2" fmla="*/ 1149350 w 1155700"/>
              <a:gd name="connsiteY2" fmla="*/ 202311 h 404749"/>
              <a:gd name="connsiteX3" fmla="*/ 577850 w 1155700"/>
              <a:gd name="connsiteY3" fmla="*/ 398399 h 404749"/>
              <a:gd name="connsiteX4" fmla="*/ 6350 w 1155700"/>
              <a:gd name="connsiteY4" fmla="*/ 202311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5700" h="404749">
                <a:moveTo>
                  <a:pt x="6350" y="202311"/>
                </a:moveTo>
                <a:cubicBezTo>
                  <a:pt x="6350" y="94107"/>
                  <a:pt x="262254" y="6350"/>
                  <a:pt x="577850" y="6350"/>
                </a:cubicBezTo>
                <a:cubicBezTo>
                  <a:pt x="893445" y="6350"/>
                  <a:pt x="1149350" y="94107"/>
                  <a:pt x="1149350" y="202311"/>
                </a:cubicBezTo>
                <a:cubicBezTo>
                  <a:pt x="1149350" y="310642"/>
                  <a:pt x="893445" y="398399"/>
                  <a:pt x="577850" y="398399"/>
                </a:cubicBezTo>
                <a:cubicBezTo>
                  <a:pt x="262254" y="398399"/>
                  <a:pt x="6350" y="310642"/>
                  <a:pt x="6350" y="2023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14876" y="2649474"/>
            <a:ext cx="469900" cy="404749"/>
          </a:xfrm>
          <a:custGeom>
            <a:avLst/>
            <a:gdLst>
              <a:gd name="connsiteX0" fmla="*/ 463550 w 469900"/>
              <a:gd name="connsiteY0" fmla="*/ 6350 h 404749"/>
              <a:gd name="connsiteX1" fmla="*/ 6350 w 469900"/>
              <a:gd name="connsiteY1" fmla="*/ 398399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900" h="404749">
                <a:moveTo>
                  <a:pt x="463550" y="6350"/>
                </a:moveTo>
                <a:lnTo>
                  <a:pt x="6350" y="3983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21733" y="3013075"/>
            <a:ext cx="1142619" cy="392176"/>
          </a:xfrm>
          <a:custGeom>
            <a:avLst/>
            <a:gdLst>
              <a:gd name="connsiteX0" fmla="*/ 0 w 1142619"/>
              <a:gd name="connsiteY0" fmla="*/ 196088 h 392176"/>
              <a:gd name="connsiteX1" fmla="*/ 571246 w 1142619"/>
              <a:gd name="connsiteY1" fmla="*/ 0 h 392176"/>
              <a:gd name="connsiteX2" fmla="*/ 1142619 w 1142619"/>
              <a:gd name="connsiteY2" fmla="*/ 196088 h 392176"/>
              <a:gd name="connsiteX3" fmla="*/ 571246 w 1142619"/>
              <a:gd name="connsiteY3" fmla="*/ 392176 h 392176"/>
              <a:gd name="connsiteX4" fmla="*/ 0 w 1142619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2619" h="392176">
                <a:moveTo>
                  <a:pt x="0" y="196088"/>
                </a:moveTo>
                <a:cubicBezTo>
                  <a:pt x="0" y="87757"/>
                  <a:pt x="255777" y="0"/>
                  <a:pt x="571246" y="0"/>
                </a:cubicBezTo>
                <a:cubicBezTo>
                  <a:pt x="886714" y="0"/>
                  <a:pt x="1142619" y="87757"/>
                  <a:pt x="1142619" y="196088"/>
                </a:cubicBezTo>
                <a:cubicBezTo>
                  <a:pt x="1142619" y="304291"/>
                  <a:pt x="886714" y="392176"/>
                  <a:pt x="571246" y="392176"/>
                </a:cubicBezTo>
                <a:cubicBezTo>
                  <a:pt x="255777" y="392176"/>
                  <a:pt x="0" y="304291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215383" y="3006725"/>
            <a:ext cx="1155319" cy="404876"/>
          </a:xfrm>
          <a:custGeom>
            <a:avLst/>
            <a:gdLst>
              <a:gd name="connsiteX0" fmla="*/ 6350 w 1155319"/>
              <a:gd name="connsiteY0" fmla="*/ 202438 h 404876"/>
              <a:gd name="connsiteX1" fmla="*/ 577596 w 1155319"/>
              <a:gd name="connsiteY1" fmla="*/ 6350 h 404876"/>
              <a:gd name="connsiteX2" fmla="*/ 1148969 w 1155319"/>
              <a:gd name="connsiteY2" fmla="*/ 202438 h 404876"/>
              <a:gd name="connsiteX3" fmla="*/ 577596 w 1155319"/>
              <a:gd name="connsiteY3" fmla="*/ 398526 h 404876"/>
              <a:gd name="connsiteX4" fmla="*/ 6350 w 1155319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5319" h="404876">
                <a:moveTo>
                  <a:pt x="6350" y="202438"/>
                </a:moveTo>
                <a:cubicBezTo>
                  <a:pt x="6350" y="94107"/>
                  <a:pt x="262127" y="6350"/>
                  <a:pt x="577596" y="6350"/>
                </a:cubicBezTo>
                <a:cubicBezTo>
                  <a:pt x="893064" y="6350"/>
                  <a:pt x="1148969" y="94107"/>
                  <a:pt x="1148969" y="202438"/>
                </a:cubicBezTo>
                <a:cubicBezTo>
                  <a:pt x="1148969" y="310641"/>
                  <a:pt x="893064" y="398526"/>
                  <a:pt x="577596" y="398526"/>
                </a:cubicBezTo>
                <a:cubicBezTo>
                  <a:pt x="262127" y="398526"/>
                  <a:pt x="6350" y="310641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30647" y="3155975"/>
            <a:ext cx="685571" cy="196062"/>
          </a:xfrm>
          <a:custGeom>
            <a:avLst/>
            <a:gdLst>
              <a:gd name="connsiteX0" fmla="*/ 0 w 685571"/>
              <a:gd name="connsiteY0" fmla="*/ 196062 h 196062"/>
              <a:gd name="connsiteX1" fmla="*/ 685571 w 685571"/>
              <a:gd name="connsiteY1" fmla="*/ 196062 h 196062"/>
              <a:gd name="connsiteX2" fmla="*/ 685571 w 685571"/>
              <a:gd name="connsiteY2" fmla="*/ 0 h 196062"/>
              <a:gd name="connsiteX3" fmla="*/ 0 w 685571"/>
              <a:gd name="connsiteY3" fmla="*/ 0 h 196062"/>
              <a:gd name="connsiteX4" fmla="*/ 0 w 685571"/>
              <a:gd name="connsiteY4" fmla="*/ 196062 h 196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571" h="196062">
                <a:moveTo>
                  <a:pt x="0" y="196062"/>
                </a:moveTo>
                <a:lnTo>
                  <a:pt x="685571" y="196062"/>
                </a:lnTo>
                <a:lnTo>
                  <a:pt x="685571" y="0"/>
                </a:lnTo>
                <a:lnTo>
                  <a:pt x="0" y="0"/>
                </a:lnTo>
                <a:lnTo>
                  <a:pt x="0" y="196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930776" y="2614677"/>
            <a:ext cx="698245" cy="404749"/>
          </a:xfrm>
          <a:custGeom>
            <a:avLst/>
            <a:gdLst>
              <a:gd name="connsiteX0" fmla="*/ 6350 w 698245"/>
              <a:gd name="connsiteY0" fmla="*/ 6350 h 404749"/>
              <a:gd name="connsiteX1" fmla="*/ 691896 w 698245"/>
              <a:gd name="connsiteY1" fmla="*/ 398398 h 404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8245" h="404749">
                <a:moveTo>
                  <a:pt x="6350" y="6350"/>
                </a:moveTo>
                <a:lnTo>
                  <a:pt x="691896" y="398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89476" y="1536701"/>
            <a:ext cx="1573275" cy="22225"/>
          </a:xfrm>
          <a:custGeom>
            <a:avLst/>
            <a:gdLst>
              <a:gd name="connsiteX0" fmla="*/ 6350 w 1573275"/>
              <a:gd name="connsiteY0" fmla="*/ 6350 h 22225"/>
              <a:gd name="connsiteX1" fmla="*/ 1566926 w 1573275"/>
              <a:gd name="connsiteY1" fmla="*/ 9525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73275" h="22225">
                <a:moveTo>
                  <a:pt x="6350" y="6350"/>
                </a:moveTo>
                <a:lnTo>
                  <a:pt x="1566926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75226" y="1093850"/>
            <a:ext cx="1484375" cy="25400"/>
          </a:xfrm>
          <a:custGeom>
            <a:avLst/>
            <a:gdLst>
              <a:gd name="connsiteX0" fmla="*/ 6350 w 1484375"/>
              <a:gd name="connsiteY0" fmla="*/ 19050 h 25400"/>
              <a:gd name="connsiteX1" fmla="*/ 1478026 w 14843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84375" h="25400">
                <a:moveTo>
                  <a:pt x="6350" y="19050"/>
                </a:moveTo>
                <a:lnTo>
                  <a:pt x="14780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921761" y="2939542"/>
            <a:ext cx="368553" cy="329310"/>
          </a:xfrm>
          <a:custGeom>
            <a:avLst/>
            <a:gdLst>
              <a:gd name="connsiteX0" fmla="*/ 0 w 368553"/>
              <a:gd name="connsiteY0" fmla="*/ 164591 h 329310"/>
              <a:gd name="connsiteX1" fmla="*/ 184276 w 368553"/>
              <a:gd name="connsiteY1" fmla="*/ 0 h 329310"/>
              <a:gd name="connsiteX2" fmla="*/ 368554 w 368553"/>
              <a:gd name="connsiteY2" fmla="*/ 164591 h 329310"/>
              <a:gd name="connsiteX3" fmla="*/ 184276 w 368553"/>
              <a:gd name="connsiteY3" fmla="*/ 329311 h 329310"/>
              <a:gd name="connsiteX4" fmla="*/ 0 w 368553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310">
                <a:moveTo>
                  <a:pt x="0" y="164591"/>
                </a:moveTo>
                <a:cubicBezTo>
                  <a:pt x="0" y="73659"/>
                  <a:pt x="82550" y="0"/>
                  <a:pt x="184276" y="0"/>
                </a:cubicBezTo>
                <a:cubicBezTo>
                  <a:pt x="286130" y="0"/>
                  <a:pt x="368554" y="73659"/>
                  <a:pt x="368554" y="164591"/>
                </a:cubicBezTo>
                <a:cubicBezTo>
                  <a:pt x="368554" y="255523"/>
                  <a:pt x="286130" y="329311"/>
                  <a:pt x="184276" y="329311"/>
                </a:cubicBezTo>
                <a:cubicBezTo>
                  <a:pt x="82550" y="329311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915411" y="2933192"/>
            <a:ext cx="381253" cy="342010"/>
          </a:xfrm>
          <a:custGeom>
            <a:avLst/>
            <a:gdLst>
              <a:gd name="connsiteX0" fmla="*/ 6350 w 381253"/>
              <a:gd name="connsiteY0" fmla="*/ 170941 h 342010"/>
              <a:gd name="connsiteX1" fmla="*/ 190626 w 381253"/>
              <a:gd name="connsiteY1" fmla="*/ 6350 h 342010"/>
              <a:gd name="connsiteX2" fmla="*/ 374904 w 381253"/>
              <a:gd name="connsiteY2" fmla="*/ 170941 h 342010"/>
              <a:gd name="connsiteX3" fmla="*/ 190626 w 381253"/>
              <a:gd name="connsiteY3" fmla="*/ 335661 h 342010"/>
              <a:gd name="connsiteX4" fmla="*/ 6350 w 381253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010">
                <a:moveTo>
                  <a:pt x="6350" y="170941"/>
                </a:moveTo>
                <a:cubicBezTo>
                  <a:pt x="6350" y="80009"/>
                  <a:pt x="88900" y="6350"/>
                  <a:pt x="190626" y="6350"/>
                </a:cubicBezTo>
                <a:cubicBezTo>
                  <a:pt x="292480" y="6350"/>
                  <a:pt x="374904" y="80009"/>
                  <a:pt x="374904" y="170941"/>
                </a:cubicBezTo>
                <a:cubicBezTo>
                  <a:pt x="374904" y="261873"/>
                  <a:pt x="292480" y="335661"/>
                  <a:pt x="190626" y="335661"/>
                </a:cubicBezTo>
                <a:cubicBezTo>
                  <a:pt x="88900" y="335661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29355" y="2649474"/>
            <a:ext cx="431165" cy="336931"/>
          </a:xfrm>
          <a:custGeom>
            <a:avLst/>
            <a:gdLst>
              <a:gd name="connsiteX0" fmla="*/ 424814 w 431165"/>
              <a:gd name="connsiteY0" fmla="*/ 6350 h 336931"/>
              <a:gd name="connsiteX1" fmla="*/ 6350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424814" y="6350"/>
                </a:moveTo>
                <a:lnTo>
                  <a:pt x="6350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09008" y="3033052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76601" y="3541014"/>
            <a:ext cx="368553" cy="329310"/>
          </a:xfrm>
          <a:custGeom>
            <a:avLst/>
            <a:gdLst>
              <a:gd name="connsiteX0" fmla="*/ 0 w 368553"/>
              <a:gd name="connsiteY0" fmla="*/ 164719 h 329310"/>
              <a:gd name="connsiteX1" fmla="*/ 184276 w 368553"/>
              <a:gd name="connsiteY1" fmla="*/ 0 h 329310"/>
              <a:gd name="connsiteX2" fmla="*/ 368554 w 368553"/>
              <a:gd name="connsiteY2" fmla="*/ 164719 h 329310"/>
              <a:gd name="connsiteX3" fmla="*/ 184276 w 368553"/>
              <a:gd name="connsiteY3" fmla="*/ 329310 h 329310"/>
              <a:gd name="connsiteX4" fmla="*/ 0 w 368553"/>
              <a:gd name="connsiteY4" fmla="*/ 164719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310">
                <a:moveTo>
                  <a:pt x="0" y="164719"/>
                </a:moveTo>
                <a:cubicBezTo>
                  <a:pt x="0" y="73786"/>
                  <a:pt x="82550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310"/>
                  <a:pt x="184276" y="329310"/>
                </a:cubicBezTo>
                <a:cubicBezTo>
                  <a:pt x="82550" y="329310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270251" y="3534664"/>
            <a:ext cx="381253" cy="342010"/>
          </a:xfrm>
          <a:custGeom>
            <a:avLst/>
            <a:gdLst>
              <a:gd name="connsiteX0" fmla="*/ 6350 w 381253"/>
              <a:gd name="connsiteY0" fmla="*/ 171069 h 342010"/>
              <a:gd name="connsiteX1" fmla="*/ 190626 w 381253"/>
              <a:gd name="connsiteY1" fmla="*/ 6350 h 342010"/>
              <a:gd name="connsiteX2" fmla="*/ 374904 w 381253"/>
              <a:gd name="connsiteY2" fmla="*/ 171069 h 342010"/>
              <a:gd name="connsiteX3" fmla="*/ 190626 w 381253"/>
              <a:gd name="connsiteY3" fmla="*/ 335660 h 342010"/>
              <a:gd name="connsiteX4" fmla="*/ 6350 w 381253"/>
              <a:gd name="connsiteY4" fmla="*/ 171069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010">
                <a:moveTo>
                  <a:pt x="6350" y="171069"/>
                </a:moveTo>
                <a:cubicBezTo>
                  <a:pt x="6350" y="80136"/>
                  <a:pt x="88900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660"/>
                  <a:pt x="190626" y="335660"/>
                </a:cubicBezTo>
                <a:cubicBezTo>
                  <a:pt x="88900" y="335660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81248" y="3618903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549270" y="3219831"/>
            <a:ext cx="431165" cy="336931"/>
          </a:xfrm>
          <a:custGeom>
            <a:avLst/>
            <a:gdLst>
              <a:gd name="connsiteX0" fmla="*/ 424814 w 431165"/>
              <a:gd name="connsiteY0" fmla="*/ 6350 h 336931"/>
              <a:gd name="connsiteX1" fmla="*/ 6350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424814" y="6350"/>
                </a:moveTo>
                <a:lnTo>
                  <a:pt x="6350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29355" y="3219831"/>
            <a:ext cx="431165" cy="336931"/>
          </a:xfrm>
          <a:custGeom>
            <a:avLst/>
            <a:gdLst>
              <a:gd name="connsiteX0" fmla="*/ 6350 w 431165"/>
              <a:gd name="connsiteY0" fmla="*/ 6350 h 336931"/>
              <a:gd name="connsiteX1" fmla="*/ 424814 w 431165"/>
              <a:gd name="connsiteY1" fmla="*/ 330580 h 33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931">
                <a:moveTo>
                  <a:pt x="6350" y="6350"/>
                </a:moveTo>
                <a:lnTo>
                  <a:pt x="424814" y="3305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67047" y="3519170"/>
            <a:ext cx="368554" cy="329310"/>
          </a:xfrm>
          <a:custGeom>
            <a:avLst/>
            <a:gdLst>
              <a:gd name="connsiteX0" fmla="*/ 0 w 368554"/>
              <a:gd name="connsiteY0" fmla="*/ 164719 h 329310"/>
              <a:gd name="connsiteX1" fmla="*/ 184276 w 368554"/>
              <a:gd name="connsiteY1" fmla="*/ 0 h 329310"/>
              <a:gd name="connsiteX2" fmla="*/ 368554 w 368554"/>
              <a:gd name="connsiteY2" fmla="*/ 164719 h 329310"/>
              <a:gd name="connsiteX3" fmla="*/ 184276 w 368554"/>
              <a:gd name="connsiteY3" fmla="*/ 329310 h 329310"/>
              <a:gd name="connsiteX4" fmla="*/ 0 w 368554"/>
              <a:gd name="connsiteY4" fmla="*/ 164719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4" h="329310">
                <a:moveTo>
                  <a:pt x="0" y="164719"/>
                </a:moveTo>
                <a:cubicBezTo>
                  <a:pt x="0" y="73786"/>
                  <a:pt x="82423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310"/>
                  <a:pt x="184276" y="329310"/>
                </a:cubicBezTo>
                <a:cubicBezTo>
                  <a:pt x="82423" y="329310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0697" y="3512820"/>
            <a:ext cx="381254" cy="342010"/>
          </a:xfrm>
          <a:custGeom>
            <a:avLst/>
            <a:gdLst>
              <a:gd name="connsiteX0" fmla="*/ 6350 w 381254"/>
              <a:gd name="connsiteY0" fmla="*/ 171069 h 342010"/>
              <a:gd name="connsiteX1" fmla="*/ 190626 w 381254"/>
              <a:gd name="connsiteY1" fmla="*/ 6350 h 342010"/>
              <a:gd name="connsiteX2" fmla="*/ 374904 w 381254"/>
              <a:gd name="connsiteY2" fmla="*/ 171069 h 342010"/>
              <a:gd name="connsiteX3" fmla="*/ 190626 w 381254"/>
              <a:gd name="connsiteY3" fmla="*/ 335660 h 342010"/>
              <a:gd name="connsiteX4" fmla="*/ 6350 w 381254"/>
              <a:gd name="connsiteY4" fmla="*/ 171069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4" h="342010">
                <a:moveTo>
                  <a:pt x="6350" y="171069"/>
                </a:moveTo>
                <a:cubicBezTo>
                  <a:pt x="6350" y="80136"/>
                  <a:pt x="88773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660"/>
                  <a:pt x="190626" y="335660"/>
                </a:cubicBezTo>
                <a:cubicBezTo>
                  <a:pt x="88773" y="335660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671695" y="3597059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956686" y="4136263"/>
            <a:ext cx="368553" cy="329438"/>
          </a:xfrm>
          <a:custGeom>
            <a:avLst/>
            <a:gdLst>
              <a:gd name="connsiteX0" fmla="*/ 0 w 368553"/>
              <a:gd name="connsiteY0" fmla="*/ 164719 h 329438"/>
              <a:gd name="connsiteX1" fmla="*/ 184276 w 368553"/>
              <a:gd name="connsiteY1" fmla="*/ 0 h 329438"/>
              <a:gd name="connsiteX2" fmla="*/ 368554 w 368553"/>
              <a:gd name="connsiteY2" fmla="*/ 164719 h 329438"/>
              <a:gd name="connsiteX3" fmla="*/ 184276 w 368553"/>
              <a:gd name="connsiteY3" fmla="*/ 329438 h 329438"/>
              <a:gd name="connsiteX4" fmla="*/ 0 w 368553"/>
              <a:gd name="connsiteY4" fmla="*/ 164719 h 329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553" h="329438">
                <a:moveTo>
                  <a:pt x="0" y="164719"/>
                </a:moveTo>
                <a:cubicBezTo>
                  <a:pt x="0" y="73786"/>
                  <a:pt x="82550" y="0"/>
                  <a:pt x="184276" y="0"/>
                </a:cubicBezTo>
                <a:cubicBezTo>
                  <a:pt x="286004" y="0"/>
                  <a:pt x="368554" y="73786"/>
                  <a:pt x="368554" y="164719"/>
                </a:cubicBezTo>
                <a:cubicBezTo>
                  <a:pt x="368554" y="255651"/>
                  <a:pt x="286004" y="329438"/>
                  <a:pt x="184276" y="329438"/>
                </a:cubicBezTo>
                <a:cubicBezTo>
                  <a:pt x="82550" y="329438"/>
                  <a:pt x="0" y="255651"/>
                  <a:pt x="0" y="164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950336" y="4129913"/>
            <a:ext cx="381253" cy="342138"/>
          </a:xfrm>
          <a:custGeom>
            <a:avLst/>
            <a:gdLst>
              <a:gd name="connsiteX0" fmla="*/ 6350 w 381253"/>
              <a:gd name="connsiteY0" fmla="*/ 171069 h 342138"/>
              <a:gd name="connsiteX1" fmla="*/ 190626 w 381253"/>
              <a:gd name="connsiteY1" fmla="*/ 6350 h 342138"/>
              <a:gd name="connsiteX2" fmla="*/ 374904 w 381253"/>
              <a:gd name="connsiteY2" fmla="*/ 171069 h 342138"/>
              <a:gd name="connsiteX3" fmla="*/ 190626 w 381253"/>
              <a:gd name="connsiteY3" fmla="*/ 335788 h 342138"/>
              <a:gd name="connsiteX4" fmla="*/ 6350 w 381253"/>
              <a:gd name="connsiteY4" fmla="*/ 171069 h 342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53" h="342138">
                <a:moveTo>
                  <a:pt x="6350" y="171069"/>
                </a:moveTo>
                <a:cubicBezTo>
                  <a:pt x="6350" y="80136"/>
                  <a:pt x="88900" y="6350"/>
                  <a:pt x="190626" y="6350"/>
                </a:cubicBezTo>
                <a:cubicBezTo>
                  <a:pt x="292354" y="6350"/>
                  <a:pt x="374904" y="80136"/>
                  <a:pt x="374904" y="171069"/>
                </a:cubicBezTo>
                <a:cubicBezTo>
                  <a:pt x="374904" y="262001"/>
                  <a:pt x="292354" y="335788"/>
                  <a:pt x="190626" y="335788"/>
                </a:cubicBezTo>
                <a:cubicBezTo>
                  <a:pt x="88900" y="335788"/>
                  <a:pt x="6350" y="262001"/>
                  <a:pt x="6350" y="171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061332" y="4214279"/>
            <a:ext cx="184848" cy="165188"/>
          </a:xfrm>
          <a:custGeom>
            <a:avLst/>
            <a:gdLst>
              <a:gd name="connsiteX0" fmla="*/ 0 w 184848"/>
              <a:gd name="connsiteY0" fmla="*/ 165188 h 165188"/>
              <a:gd name="connsiteX1" fmla="*/ 184848 w 184848"/>
              <a:gd name="connsiteY1" fmla="*/ 165188 h 165188"/>
              <a:gd name="connsiteX2" fmla="*/ 184848 w 184848"/>
              <a:gd name="connsiteY2" fmla="*/ 0 h 165188"/>
              <a:gd name="connsiteX3" fmla="*/ 0 w 184848"/>
              <a:gd name="connsiteY3" fmla="*/ 0 h 165188"/>
              <a:gd name="connsiteX4" fmla="*/ 0 w 184848"/>
              <a:gd name="connsiteY4" fmla="*/ 165188 h 165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848" h="165188">
                <a:moveTo>
                  <a:pt x="0" y="165188"/>
                </a:moveTo>
                <a:lnTo>
                  <a:pt x="184848" y="165188"/>
                </a:lnTo>
                <a:lnTo>
                  <a:pt x="184848" y="0"/>
                </a:lnTo>
                <a:lnTo>
                  <a:pt x="0" y="0"/>
                </a:lnTo>
                <a:lnTo>
                  <a:pt x="0" y="1651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229355" y="3815207"/>
            <a:ext cx="431165" cy="336804"/>
          </a:xfrm>
          <a:custGeom>
            <a:avLst/>
            <a:gdLst>
              <a:gd name="connsiteX0" fmla="*/ 424814 w 431165"/>
              <a:gd name="connsiteY0" fmla="*/ 6350 h 336804"/>
              <a:gd name="connsiteX1" fmla="*/ 6350 w 431165"/>
              <a:gd name="connsiteY1" fmla="*/ 330453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165" h="336804">
                <a:moveTo>
                  <a:pt x="424814" y="6350"/>
                </a:moveTo>
                <a:lnTo>
                  <a:pt x="6350" y="3304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618352" y="1538351"/>
            <a:ext cx="1958975" cy="22225"/>
          </a:xfrm>
          <a:custGeom>
            <a:avLst/>
            <a:gdLst>
              <a:gd name="connsiteX0" fmla="*/ 6350 w 1958975"/>
              <a:gd name="connsiteY0" fmla="*/ 7874 h 22225"/>
              <a:gd name="connsiteX1" fmla="*/ 1952625 w 195897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58975" h="22225">
                <a:moveTo>
                  <a:pt x="6350" y="7874"/>
                </a:moveTo>
                <a:lnTo>
                  <a:pt x="19526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618351" y="1079500"/>
            <a:ext cx="1896998" cy="42926"/>
          </a:xfrm>
          <a:custGeom>
            <a:avLst/>
            <a:gdLst>
              <a:gd name="connsiteX0" fmla="*/ 6350 w 1896998"/>
              <a:gd name="connsiteY0" fmla="*/ 6350 h 42926"/>
              <a:gd name="connsiteX1" fmla="*/ 1890648 w 1896998"/>
              <a:gd name="connsiteY1" fmla="*/ 36575 h 42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96998" h="42926">
                <a:moveTo>
                  <a:pt x="6350" y="6350"/>
                </a:moveTo>
                <a:lnTo>
                  <a:pt x="1890648" y="36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975734" y="2578101"/>
            <a:ext cx="729361" cy="479551"/>
          </a:xfrm>
          <a:custGeom>
            <a:avLst/>
            <a:gdLst>
              <a:gd name="connsiteX0" fmla="*/ 6350 w 729361"/>
              <a:gd name="connsiteY0" fmla="*/ 6350 h 479551"/>
              <a:gd name="connsiteX1" fmla="*/ 723010 w 729361"/>
              <a:gd name="connsiteY1" fmla="*/ 473201 h 479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9361" h="479551">
                <a:moveTo>
                  <a:pt x="6350" y="6350"/>
                </a:moveTo>
                <a:lnTo>
                  <a:pt x="723010" y="4732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646547" y="2995296"/>
            <a:ext cx="368173" cy="329183"/>
          </a:xfrm>
          <a:custGeom>
            <a:avLst/>
            <a:gdLst>
              <a:gd name="connsiteX0" fmla="*/ 0 w 368173"/>
              <a:gd name="connsiteY0" fmla="*/ 164591 h 329183"/>
              <a:gd name="connsiteX1" fmla="*/ 184023 w 368173"/>
              <a:gd name="connsiteY1" fmla="*/ 0 h 329183"/>
              <a:gd name="connsiteX2" fmla="*/ 368173 w 368173"/>
              <a:gd name="connsiteY2" fmla="*/ 164591 h 329183"/>
              <a:gd name="connsiteX3" fmla="*/ 184023 w 368173"/>
              <a:gd name="connsiteY3" fmla="*/ 329183 h 329183"/>
              <a:gd name="connsiteX4" fmla="*/ 0 w 368173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3" h="329183">
                <a:moveTo>
                  <a:pt x="0" y="164591"/>
                </a:moveTo>
                <a:cubicBezTo>
                  <a:pt x="0" y="73659"/>
                  <a:pt x="82423" y="0"/>
                  <a:pt x="184023" y="0"/>
                </a:cubicBezTo>
                <a:cubicBezTo>
                  <a:pt x="285750" y="0"/>
                  <a:pt x="368173" y="73659"/>
                  <a:pt x="368173" y="164591"/>
                </a:cubicBezTo>
                <a:cubicBezTo>
                  <a:pt x="368173" y="255523"/>
                  <a:pt x="285750" y="329183"/>
                  <a:pt x="184023" y="329183"/>
                </a:cubicBezTo>
                <a:cubicBezTo>
                  <a:pt x="82423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640197" y="2988946"/>
            <a:ext cx="380873" cy="341883"/>
          </a:xfrm>
          <a:custGeom>
            <a:avLst/>
            <a:gdLst>
              <a:gd name="connsiteX0" fmla="*/ 6350 w 380873"/>
              <a:gd name="connsiteY0" fmla="*/ 170941 h 341883"/>
              <a:gd name="connsiteX1" fmla="*/ 190373 w 380873"/>
              <a:gd name="connsiteY1" fmla="*/ 6350 h 341883"/>
              <a:gd name="connsiteX2" fmla="*/ 374523 w 380873"/>
              <a:gd name="connsiteY2" fmla="*/ 170941 h 341883"/>
              <a:gd name="connsiteX3" fmla="*/ 190373 w 380873"/>
              <a:gd name="connsiteY3" fmla="*/ 335533 h 341883"/>
              <a:gd name="connsiteX4" fmla="*/ 6350 w 380873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3" h="341883">
                <a:moveTo>
                  <a:pt x="6350" y="170941"/>
                </a:moveTo>
                <a:cubicBezTo>
                  <a:pt x="6350" y="80009"/>
                  <a:pt x="88773" y="6350"/>
                  <a:pt x="190373" y="6350"/>
                </a:cubicBezTo>
                <a:cubicBezTo>
                  <a:pt x="292100" y="6350"/>
                  <a:pt x="374523" y="80009"/>
                  <a:pt x="374523" y="170941"/>
                </a:cubicBezTo>
                <a:cubicBezTo>
                  <a:pt x="374523" y="261873"/>
                  <a:pt x="292100" y="335533"/>
                  <a:pt x="190373" y="335533"/>
                </a:cubicBezTo>
                <a:cubicBezTo>
                  <a:pt x="88773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733669" y="3088729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431028" y="3291205"/>
            <a:ext cx="302006" cy="277495"/>
          </a:xfrm>
          <a:custGeom>
            <a:avLst/>
            <a:gdLst>
              <a:gd name="connsiteX0" fmla="*/ 295655 w 302006"/>
              <a:gd name="connsiteY0" fmla="*/ 6350 h 277495"/>
              <a:gd name="connsiteX1" fmla="*/ 6350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295655" y="6350"/>
                </a:moveTo>
                <a:lnTo>
                  <a:pt x="6350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228336" y="3559303"/>
            <a:ext cx="368173" cy="329183"/>
          </a:xfrm>
          <a:custGeom>
            <a:avLst/>
            <a:gdLst>
              <a:gd name="connsiteX0" fmla="*/ 0 w 368173"/>
              <a:gd name="connsiteY0" fmla="*/ 164591 h 329183"/>
              <a:gd name="connsiteX1" fmla="*/ 184023 w 368173"/>
              <a:gd name="connsiteY1" fmla="*/ 0 h 329183"/>
              <a:gd name="connsiteX2" fmla="*/ 368173 w 368173"/>
              <a:gd name="connsiteY2" fmla="*/ 164591 h 329183"/>
              <a:gd name="connsiteX3" fmla="*/ 184023 w 368173"/>
              <a:gd name="connsiteY3" fmla="*/ 329183 h 329183"/>
              <a:gd name="connsiteX4" fmla="*/ 0 w 368173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3" h="329183">
                <a:moveTo>
                  <a:pt x="0" y="164591"/>
                </a:moveTo>
                <a:cubicBezTo>
                  <a:pt x="0" y="73659"/>
                  <a:pt x="82423" y="0"/>
                  <a:pt x="184023" y="0"/>
                </a:cubicBezTo>
                <a:cubicBezTo>
                  <a:pt x="285750" y="0"/>
                  <a:pt x="368173" y="73659"/>
                  <a:pt x="368173" y="164591"/>
                </a:cubicBezTo>
                <a:cubicBezTo>
                  <a:pt x="368173" y="255523"/>
                  <a:pt x="285750" y="329183"/>
                  <a:pt x="184023" y="329183"/>
                </a:cubicBezTo>
                <a:cubicBezTo>
                  <a:pt x="82423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221986" y="3552953"/>
            <a:ext cx="380873" cy="341883"/>
          </a:xfrm>
          <a:custGeom>
            <a:avLst/>
            <a:gdLst>
              <a:gd name="connsiteX0" fmla="*/ 6350 w 380873"/>
              <a:gd name="connsiteY0" fmla="*/ 170941 h 341883"/>
              <a:gd name="connsiteX1" fmla="*/ 190373 w 380873"/>
              <a:gd name="connsiteY1" fmla="*/ 6350 h 341883"/>
              <a:gd name="connsiteX2" fmla="*/ 374523 w 380873"/>
              <a:gd name="connsiteY2" fmla="*/ 170941 h 341883"/>
              <a:gd name="connsiteX3" fmla="*/ 190373 w 380873"/>
              <a:gd name="connsiteY3" fmla="*/ 335533 h 341883"/>
              <a:gd name="connsiteX4" fmla="*/ 6350 w 380873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3" h="341883">
                <a:moveTo>
                  <a:pt x="6350" y="170941"/>
                </a:moveTo>
                <a:cubicBezTo>
                  <a:pt x="6350" y="80009"/>
                  <a:pt x="88773" y="6350"/>
                  <a:pt x="190373" y="6350"/>
                </a:cubicBezTo>
                <a:cubicBezTo>
                  <a:pt x="292100" y="6350"/>
                  <a:pt x="374523" y="80009"/>
                  <a:pt x="374523" y="170941"/>
                </a:cubicBezTo>
                <a:cubicBezTo>
                  <a:pt x="374523" y="261873"/>
                  <a:pt x="292100" y="335533"/>
                  <a:pt x="190373" y="335533"/>
                </a:cubicBezTo>
                <a:cubicBezTo>
                  <a:pt x="88773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332857" y="3637114"/>
            <a:ext cx="184708" cy="165138"/>
          </a:xfrm>
          <a:custGeom>
            <a:avLst/>
            <a:gdLst>
              <a:gd name="connsiteX0" fmla="*/ 0 w 184708"/>
              <a:gd name="connsiteY0" fmla="*/ 165138 h 165138"/>
              <a:gd name="connsiteX1" fmla="*/ 184708 w 184708"/>
              <a:gd name="connsiteY1" fmla="*/ 165138 h 165138"/>
              <a:gd name="connsiteX2" fmla="*/ 184708 w 184708"/>
              <a:gd name="connsiteY2" fmla="*/ 0 h 165138"/>
              <a:gd name="connsiteX3" fmla="*/ 0 w 184708"/>
              <a:gd name="connsiteY3" fmla="*/ 0 h 165138"/>
              <a:gd name="connsiteX4" fmla="*/ 0 w 184708"/>
              <a:gd name="connsiteY4" fmla="*/ 165138 h 165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8">
                <a:moveTo>
                  <a:pt x="0" y="165138"/>
                </a:moveTo>
                <a:lnTo>
                  <a:pt x="184708" y="165138"/>
                </a:lnTo>
                <a:lnTo>
                  <a:pt x="184708" y="0"/>
                </a:lnTo>
                <a:lnTo>
                  <a:pt x="0" y="0"/>
                </a:lnTo>
                <a:lnTo>
                  <a:pt x="0" y="165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995417" y="3839591"/>
            <a:ext cx="302006" cy="277495"/>
          </a:xfrm>
          <a:custGeom>
            <a:avLst/>
            <a:gdLst>
              <a:gd name="connsiteX0" fmla="*/ 295655 w 302006"/>
              <a:gd name="connsiteY0" fmla="*/ 6350 h 277495"/>
              <a:gd name="connsiteX1" fmla="*/ 6350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295655" y="6350"/>
                </a:moveTo>
                <a:lnTo>
                  <a:pt x="6350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792726" y="4107689"/>
            <a:ext cx="368172" cy="329183"/>
          </a:xfrm>
          <a:custGeom>
            <a:avLst/>
            <a:gdLst>
              <a:gd name="connsiteX0" fmla="*/ 0 w 368172"/>
              <a:gd name="connsiteY0" fmla="*/ 164591 h 329183"/>
              <a:gd name="connsiteX1" fmla="*/ 184022 w 368172"/>
              <a:gd name="connsiteY1" fmla="*/ 0 h 329183"/>
              <a:gd name="connsiteX2" fmla="*/ 368172 w 368172"/>
              <a:gd name="connsiteY2" fmla="*/ 164591 h 329183"/>
              <a:gd name="connsiteX3" fmla="*/ 184022 w 368172"/>
              <a:gd name="connsiteY3" fmla="*/ 329183 h 329183"/>
              <a:gd name="connsiteX4" fmla="*/ 0 w 368172"/>
              <a:gd name="connsiteY4" fmla="*/ 164591 h 3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172" h="329183">
                <a:moveTo>
                  <a:pt x="0" y="164591"/>
                </a:moveTo>
                <a:cubicBezTo>
                  <a:pt x="0" y="73659"/>
                  <a:pt x="82422" y="0"/>
                  <a:pt x="184022" y="0"/>
                </a:cubicBezTo>
                <a:cubicBezTo>
                  <a:pt x="285750" y="0"/>
                  <a:pt x="368172" y="73659"/>
                  <a:pt x="368172" y="164591"/>
                </a:cubicBezTo>
                <a:cubicBezTo>
                  <a:pt x="368172" y="255523"/>
                  <a:pt x="285750" y="329183"/>
                  <a:pt x="184022" y="329183"/>
                </a:cubicBezTo>
                <a:cubicBezTo>
                  <a:pt x="82422" y="329183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786376" y="4101339"/>
            <a:ext cx="380872" cy="341883"/>
          </a:xfrm>
          <a:custGeom>
            <a:avLst/>
            <a:gdLst>
              <a:gd name="connsiteX0" fmla="*/ 6350 w 380872"/>
              <a:gd name="connsiteY0" fmla="*/ 170941 h 341883"/>
              <a:gd name="connsiteX1" fmla="*/ 190372 w 380872"/>
              <a:gd name="connsiteY1" fmla="*/ 6350 h 341883"/>
              <a:gd name="connsiteX2" fmla="*/ 374522 w 380872"/>
              <a:gd name="connsiteY2" fmla="*/ 170941 h 341883"/>
              <a:gd name="connsiteX3" fmla="*/ 190372 w 380872"/>
              <a:gd name="connsiteY3" fmla="*/ 335533 h 341883"/>
              <a:gd name="connsiteX4" fmla="*/ 6350 w 380872"/>
              <a:gd name="connsiteY4" fmla="*/ 170941 h 341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872" h="341883">
                <a:moveTo>
                  <a:pt x="6350" y="170941"/>
                </a:moveTo>
                <a:cubicBezTo>
                  <a:pt x="6350" y="80009"/>
                  <a:pt x="88772" y="6350"/>
                  <a:pt x="190372" y="6350"/>
                </a:cubicBezTo>
                <a:cubicBezTo>
                  <a:pt x="292100" y="6350"/>
                  <a:pt x="374522" y="80009"/>
                  <a:pt x="374522" y="170941"/>
                </a:cubicBezTo>
                <a:cubicBezTo>
                  <a:pt x="374522" y="261873"/>
                  <a:pt x="292100" y="335533"/>
                  <a:pt x="190372" y="335533"/>
                </a:cubicBezTo>
                <a:cubicBezTo>
                  <a:pt x="88772" y="335533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897246" y="4185500"/>
            <a:ext cx="184708" cy="165138"/>
          </a:xfrm>
          <a:custGeom>
            <a:avLst/>
            <a:gdLst>
              <a:gd name="connsiteX0" fmla="*/ 0 w 184708"/>
              <a:gd name="connsiteY0" fmla="*/ 165138 h 165138"/>
              <a:gd name="connsiteX1" fmla="*/ 184708 w 184708"/>
              <a:gd name="connsiteY1" fmla="*/ 165138 h 165138"/>
              <a:gd name="connsiteX2" fmla="*/ 184708 w 184708"/>
              <a:gd name="connsiteY2" fmla="*/ 0 h 165138"/>
              <a:gd name="connsiteX3" fmla="*/ 0 w 184708"/>
              <a:gd name="connsiteY3" fmla="*/ 0 h 165138"/>
              <a:gd name="connsiteX4" fmla="*/ 0 w 184708"/>
              <a:gd name="connsiteY4" fmla="*/ 165138 h 165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8">
                <a:moveTo>
                  <a:pt x="0" y="165138"/>
                </a:moveTo>
                <a:lnTo>
                  <a:pt x="184708" y="165138"/>
                </a:lnTo>
                <a:lnTo>
                  <a:pt x="184708" y="0"/>
                </a:lnTo>
                <a:lnTo>
                  <a:pt x="0" y="0"/>
                </a:lnTo>
                <a:lnTo>
                  <a:pt x="0" y="165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535548" y="3823971"/>
            <a:ext cx="302006" cy="277495"/>
          </a:xfrm>
          <a:custGeom>
            <a:avLst/>
            <a:gdLst>
              <a:gd name="connsiteX0" fmla="*/ 6350 w 302006"/>
              <a:gd name="connsiteY0" fmla="*/ 6350 h 277495"/>
              <a:gd name="connsiteX1" fmla="*/ 295655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6350" y="6350"/>
                </a:moveTo>
                <a:lnTo>
                  <a:pt x="295655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751067" y="4076446"/>
            <a:ext cx="368300" cy="329310"/>
          </a:xfrm>
          <a:custGeom>
            <a:avLst/>
            <a:gdLst>
              <a:gd name="connsiteX0" fmla="*/ 0 w 368300"/>
              <a:gd name="connsiteY0" fmla="*/ 164591 h 329310"/>
              <a:gd name="connsiteX1" fmla="*/ 184150 w 368300"/>
              <a:gd name="connsiteY1" fmla="*/ 0 h 329310"/>
              <a:gd name="connsiteX2" fmla="*/ 368300 w 368300"/>
              <a:gd name="connsiteY2" fmla="*/ 164591 h 329310"/>
              <a:gd name="connsiteX3" fmla="*/ 184150 w 368300"/>
              <a:gd name="connsiteY3" fmla="*/ 329310 h 329310"/>
              <a:gd name="connsiteX4" fmla="*/ 0 w 368300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29310">
                <a:moveTo>
                  <a:pt x="0" y="164591"/>
                </a:moveTo>
                <a:cubicBezTo>
                  <a:pt x="0" y="73786"/>
                  <a:pt x="82422" y="0"/>
                  <a:pt x="184150" y="0"/>
                </a:cubicBezTo>
                <a:cubicBezTo>
                  <a:pt x="285750" y="0"/>
                  <a:pt x="368300" y="73786"/>
                  <a:pt x="368300" y="164591"/>
                </a:cubicBezTo>
                <a:cubicBezTo>
                  <a:pt x="368300" y="255523"/>
                  <a:pt x="285750" y="329310"/>
                  <a:pt x="184150" y="329310"/>
                </a:cubicBezTo>
                <a:cubicBezTo>
                  <a:pt x="82422" y="329310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744717" y="4070096"/>
            <a:ext cx="381000" cy="342010"/>
          </a:xfrm>
          <a:custGeom>
            <a:avLst/>
            <a:gdLst>
              <a:gd name="connsiteX0" fmla="*/ 6350 w 381000"/>
              <a:gd name="connsiteY0" fmla="*/ 170941 h 342010"/>
              <a:gd name="connsiteX1" fmla="*/ 190500 w 381000"/>
              <a:gd name="connsiteY1" fmla="*/ 6350 h 342010"/>
              <a:gd name="connsiteX2" fmla="*/ 374650 w 381000"/>
              <a:gd name="connsiteY2" fmla="*/ 170941 h 342010"/>
              <a:gd name="connsiteX3" fmla="*/ 190500 w 381000"/>
              <a:gd name="connsiteY3" fmla="*/ 335660 h 342010"/>
              <a:gd name="connsiteX4" fmla="*/ 6350 w 381000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42010">
                <a:moveTo>
                  <a:pt x="6350" y="170941"/>
                </a:moveTo>
                <a:cubicBezTo>
                  <a:pt x="6350" y="80136"/>
                  <a:pt x="88772" y="6350"/>
                  <a:pt x="190500" y="6350"/>
                </a:cubicBezTo>
                <a:cubicBezTo>
                  <a:pt x="292100" y="6350"/>
                  <a:pt x="374650" y="80136"/>
                  <a:pt x="374650" y="170941"/>
                </a:cubicBezTo>
                <a:cubicBezTo>
                  <a:pt x="374650" y="261873"/>
                  <a:pt x="292100" y="335660"/>
                  <a:pt x="190500" y="335660"/>
                </a:cubicBezTo>
                <a:cubicBezTo>
                  <a:pt x="88772" y="335660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855589" y="4154386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0882" y="4347465"/>
            <a:ext cx="302006" cy="277495"/>
          </a:xfrm>
          <a:custGeom>
            <a:avLst/>
            <a:gdLst>
              <a:gd name="connsiteX0" fmla="*/ 6350 w 302006"/>
              <a:gd name="connsiteY0" fmla="*/ 6350 h 277495"/>
              <a:gd name="connsiteX1" fmla="*/ 295655 w 302006"/>
              <a:gd name="connsiteY1" fmla="*/ 271145 h 277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2006" h="277495">
                <a:moveTo>
                  <a:pt x="6350" y="6350"/>
                </a:moveTo>
                <a:lnTo>
                  <a:pt x="295655" y="2711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256401" y="4599940"/>
            <a:ext cx="368300" cy="329310"/>
          </a:xfrm>
          <a:custGeom>
            <a:avLst/>
            <a:gdLst>
              <a:gd name="connsiteX0" fmla="*/ 0 w 368300"/>
              <a:gd name="connsiteY0" fmla="*/ 164591 h 329310"/>
              <a:gd name="connsiteX1" fmla="*/ 184150 w 368300"/>
              <a:gd name="connsiteY1" fmla="*/ 0 h 329310"/>
              <a:gd name="connsiteX2" fmla="*/ 368300 w 368300"/>
              <a:gd name="connsiteY2" fmla="*/ 164591 h 329310"/>
              <a:gd name="connsiteX3" fmla="*/ 184150 w 368300"/>
              <a:gd name="connsiteY3" fmla="*/ 329310 h 329310"/>
              <a:gd name="connsiteX4" fmla="*/ 0 w 368300"/>
              <a:gd name="connsiteY4" fmla="*/ 164591 h 329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300" h="329310">
                <a:moveTo>
                  <a:pt x="0" y="164591"/>
                </a:moveTo>
                <a:cubicBezTo>
                  <a:pt x="0" y="73659"/>
                  <a:pt x="82422" y="0"/>
                  <a:pt x="184150" y="0"/>
                </a:cubicBezTo>
                <a:cubicBezTo>
                  <a:pt x="285750" y="0"/>
                  <a:pt x="368300" y="73659"/>
                  <a:pt x="368300" y="164591"/>
                </a:cubicBezTo>
                <a:cubicBezTo>
                  <a:pt x="368300" y="255523"/>
                  <a:pt x="285750" y="329310"/>
                  <a:pt x="184150" y="329310"/>
                </a:cubicBezTo>
                <a:cubicBezTo>
                  <a:pt x="82422" y="329310"/>
                  <a:pt x="0" y="255523"/>
                  <a:pt x="0" y="164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50051" y="4593590"/>
            <a:ext cx="381000" cy="342010"/>
          </a:xfrm>
          <a:custGeom>
            <a:avLst/>
            <a:gdLst>
              <a:gd name="connsiteX0" fmla="*/ 6350 w 381000"/>
              <a:gd name="connsiteY0" fmla="*/ 170941 h 342010"/>
              <a:gd name="connsiteX1" fmla="*/ 190500 w 381000"/>
              <a:gd name="connsiteY1" fmla="*/ 6350 h 342010"/>
              <a:gd name="connsiteX2" fmla="*/ 374650 w 381000"/>
              <a:gd name="connsiteY2" fmla="*/ 170941 h 342010"/>
              <a:gd name="connsiteX3" fmla="*/ 190500 w 381000"/>
              <a:gd name="connsiteY3" fmla="*/ 335660 h 342010"/>
              <a:gd name="connsiteX4" fmla="*/ 6350 w 381000"/>
              <a:gd name="connsiteY4" fmla="*/ 170941 h 3420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42010">
                <a:moveTo>
                  <a:pt x="6350" y="170941"/>
                </a:moveTo>
                <a:cubicBezTo>
                  <a:pt x="6350" y="80009"/>
                  <a:pt x="88772" y="6350"/>
                  <a:pt x="190500" y="6350"/>
                </a:cubicBezTo>
                <a:cubicBezTo>
                  <a:pt x="292100" y="6350"/>
                  <a:pt x="374650" y="80009"/>
                  <a:pt x="374650" y="170941"/>
                </a:cubicBezTo>
                <a:cubicBezTo>
                  <a:pt x="374650" y="261873"/>
                  <a:pt x="292100" y="335660"/>
                  <a:pt x="190500" y="335660"/>
                </a:cubicBezTo>
                <a:cubicBezTo>
                  <a:pt x="88772" y="335660"/>
                  <a:pt x="6350" y="261873"/>
                  <a:pt x="6350" y="17094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360921" y="4677880"/>
            <a:ext cx="184708" cy="165137"/>
          </a:xfrm>
          <a:custGeom>
            <a:avLst/>
            <a:gdLst>
              <a:gd name="connsiteX0" fmla="*/ 0 w 184708"/>
              <a:gd name="connsiteY0" fmla="*/ 165137 h 165137"/>
              <a:gd name="connsiteX1" fmla="*/ 184708 w 184708"/>
              <a:gd name="connsiteY1" fmla="*/ 165137 h 165137"/>
              <a:gd name="connsiteX2" fmla="*/ 184708 w 184708"/>
              <a:gd name="connsiteY2" fmla="*/ 0 h 165137"/>
              <a:gd name="connsiteX3" fmla="*/ 0 w 184708"/>
              <a:gd name="connsiteY3" fmla="*/ 0 h 165137"/>
              <a:gd name="connsiteX4" fmla="*/ 0 w 184708"/>
              <a:gd name="connsiteY4" fmla="*/ 165137 h 165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708" h="165137">
                <a:moveTo>
                  <a:pt x="0" y="165137"/>
                </a:moveTo>
                <a:lnTo>
                  <a:pt x="184708" y="165137"/>
                </a:lnTo>
                <a:lnTo>
                  <a:pt x="184708" y="0"/>
                </a:lnTo>
                <a:lnTo>
                  <a:pt x="0" y="0"/>
                </a:lnTo>
                <a:lnTo>
                  <a:pt x="0" y="165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858392" y="2140078"/>
            <a:ext cx="4207164" cy="1013273"/>
          </a:xfrm>
          <a:custGeom>
            <a:avLst/>
            <a:gdLst>
              <a:gd name="connsiteX0" fmla="*/ 387341 w 4207164"/>
              <a:gd name="connsiteY0" fmla="*/ 335787 h 1013273"/>
              <a:gd name="connsiteX1" fmla="*/ 948173 w 4207164"/>
              <a:gd name="connsiteY1" fmla="*/ 96265 h 1013273"/>
              <a:gd name="connsiteX2" fmla="*/ 1367654 w 4207164"/>
              <a:gd name="connsiteY2" fmla="*/ 123443 h 1013273"/>
              <a:gd name="connsiteX3" fmla="*/ 2067297 w 4207164"/>
              <a:gd name="connsiteY3" fmla="*/ 53847 h 1013273"/>
              <a:gd name="connsiteX4" fmla="*/ 2187565 w 4207164"/>
              <a:gd name="connsiteY4" fmla="*/ 82549 h 1013273"/>
              <a:gd name="connsiteX5" fmla="*/ 2755510 w 4207164"/>
              <a:gd name="connsiteY5" fmla="*/ 20827 h 1013273"/>
              <a:gd name="connsiteX6" fmla="*/ 2903211 w 4207164"/>
              <a:gd name="connsiteY6" fmla="*/ 60451 h 1013273"/>
              <a:gd name="connsiteX7" fmla="*/ 3567293 w 4207164"/>
              <a:gd name="connsiteY7" fmla="*/ 42671 h 1013273"/>
              <a:gd name="connsiteX8" fmla="*/ 3726425 w 4207164"/>
              <a:gd name="connsiteY8" fmla="*/ 132079 h 1013273"/>
              <a:gd name="connsiteX9" fmla="*/ 4089644 w 4207164"/>
              <a:gd name="connsiteY9" fmla="*/ 338835 h 1013273"/>
              <a:gd name="connsiteX10" fmla="*/ 4066023 w 4207164"/>
              <a:gd name="connsiteY10" fmla="*/ 360933 h 1013273"/>
              <a:gd name="connsiteX11" fmla="*/ 3945118 w 4207164"/>
              <a:gd name="connsiteY11" fmla="*/ 660272 h 1013273"/>
              <a:gd name="connsiteX12" fmla="*/ 3637778 w 4207164"/>
              <a:gd name="connsiteY12" fmla="*/ 702309 h 1013273"/>
              <a:gd name="connsiteX13" fmla="*/ 3071993 w 4207164"/>
              <a:gd name="connsiteY13" fmla="*/ 882903 h 1013273"/>
              <a:gd name="connsiteX14" fmla="*/ 2779386 w 4207164"/>
              <a:gd name="connsiteY14" fmla="*/ 855344 h 1013273"/>
              <a:gd name="connsiteX15" fmla="*/ 1962522 w 4207164"/>
              <a:gd name="connsiteY15" fmla="*/ 997711 h 1013273"/>
              <a:gd name="connsiteX16" fmla="*/ 1607811 w 4207164"/>
              <a:gd name="connsiteY16" fmla="*/ 912113 h 1013273"/>
              <a:gd name="connsiteX17" fmla="*/ 580126 w 4207164"/>
              <a:gd name="connsiteY17" fmla="*/ 828547 h 1013273"/>
              <a:gd name="connsiteX18" fmla="*/ 572125 w 4207164"/>
              <a:gd name="connsiteY18" fmla="*/ 824229 h 1013273"/>
              <a:gd name="connsiteX19" fmla="*/ 102734 w 4207164"/>
              <a:gd name="connsiteY19" fmla="*/ 704087 h 1013273"/>
              <a:gd name="connsiteX20" fmla="*/ 214112 w 4207164"/>
              <a:gd name="connsiteY20" fmla="*/ 594486 h 1013273"/>
              <a:gd name="connsiteX21" fmla="*/ 63363 w 4207164"/>
              <a:gd name="connsiteY21" fmla="*/ 406145 h 1013273"/>
              <a:gd name="connsiteX22" fmla="*/ 383785 w 4207164"/>
              <a:gd name="connsiteY22" fmla="*/ 338835 h 1013273"/>
              <a:gd name="connsiteX23" fmla="*/ 387341 w 4207164"/>
              <a:gd name="connsiteY23" fmla="*/ 335787 h 1013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207164" h="1013273">
                <a:moveTo>
                  <a:pt x="387341" y="335787"/>
                </a:moveTo>
                <a:cubicBezTo>
                  <a:pt x="338573" y="219328"/>
                  <a:pt x="589651" y="112013"/>
                  <a:pt x="948173" y="96265"/>
                </a:cubicBezTo>
                <a:cubicBezTo>
                  <a:pt x="1093461" y="89788"/>
                  <a:pt x="1241161" y="99440"/>
                  <a:pt x="1367654" y="123443"/>
                </a:cubicBezTo>
                <a:cubicBezTo>
                  <a:pt x="1501766" y="41401"/>
                  <a:pt x="1814948" y="10286"/>
                  <a:pt x="2067297" y="53847"/>
                </a:cubicBezTo>
                <a:cubicBezTo>
                  <a:pt x="2111492" y="61467"/>
                  <a:pt x="2152005" y="71119"/>
                  <a:pt x="2187565" y="82549"/>
                </a:cubicBezTo>
                <a:cubicBezTo>
                  <a:pt x="2291960" y="14477"/>
                  <a:pt x="2546214" y="-13208"/>
                  <a:pt x="2755510" y="20827"/>
                </a:cubicBezTo>
                <a:cubicBezTo>
                  <a:pt x="2813422" y="30225"/>
                  <a:pt x="2863967" y="43814"/>
                  <a:pt x="2903211" y="60451"/>
                </a:cubicBezTo>
                <a:cubicBezTo>
                  <a:pt x="3071486" y="-3810"/>
                  <a:pt x="3368792" y="-11811"/>
                  <a:pt x="3567293" y="42671"/>
                </a:cubicBezTo>
                <a:cubicBezTo>
                  <a:pt x="3650732" y="65658"/>
                  <a:pt x="3706993" y="97281"/>
                  <a:pt x="3726425" y="132079"/>
                </a:cubicBezTo>
                <a:cubicBezTo>
                  <a:pt x="4002141" y="156590"/>
                  <a:pt x="4164701" y="249173"/>
                  <a:pt x="4089644" y="338835"/>
                </a:cubicBezTo>
                <a:cubicBezTo>
                  <a:pt x="4083294" y="346328"/>
                  <a:pt x="4075421" y="353821"/>
                  <a:pt x="4066023" y="360933"/>
                </a:cubicBezTo>
                <a:cubicBezTo>
                  <a:pt x="4287129" y="454405"/>
                  <a:pt x="4232901" y="588390"/>
                  <a:pt x="3945118" y="660272"/>
                </a:cubicBezTo>
                <a:cubicBezTo>
                  <a:pt x="3855456" y="682624"/>
                  <a:pt x="3749665" y="697102"/>
                  <a:pt x="3637778" y="702309"/>
                </a:cubicBezTo>
                <a:cubicBezTo>
                  <a:pt x="3635239" y="802893"/>
                  <a:pt x="3382001" y="883792"/>
                  <a:pt x="3071993" y="882903"/>
                </a:cubicBezTo>
                <a:cubicBezTo>
                  <a:pt x="2968489" y="882649"/>
                  <a:pt x="2867142" y="873124"/>
                  <a:pt x="2779386" y="855344"/>
                </a:cubicBezTo>
                <a:cubicBezTo>
                  <a:pt x="2674484" y="968120"/>
                  <a:pt x="2308851" y="1031874"/>
                  <a:pt x="1962522" y="997711"/>
                </a:cubicBezTo>
                <a:cubicBezTo>
                  <a:pt x="1817487" y="983360"/>
                  <a:pt x="1692138" y="953134"/>
                  <a:pt x="1607811" y="912113"/>
                </a:cubicBezTo>
                <a:cubicBezTo>
                  <a:pt x="1253354" y="981455"/>
                  <a:pt x="793232" y="944117"/>
                  <a:pt x="580126" y="828547"/>
                </a:cubicBezTo>
                <a:cubicBezTo>
                  <a:pt x="577460" y="827150"/>
                  <a:pt x="574792" y="825626"/>
                  <a:pt x="572125" y="824229"/>
                </a:cubicBezTo>
                <a:cubicBezTo>
                  <a:pt x="340097" y="832992"/>
                  <a:pt x="130038" y="779271"/>
                  <a:pt x="102734" y="704087"/>
                </a:cubicBezTo>
                <a:cubicBezTo>
                  <a:pt x="88255" y="664082"/>
                  <a:pt x="129023" y="623950"/>
                  <a:pt x="214112" y="594486"/>
                </a:cubicBezTo>
                <a:cubicBezTo>
                  <a:pt x="13198" y="556132"/>
                  <a:pt x="-54364" y="471804"/>
                  <a:pt x="63363" y="406145"/>
                </a:cubicBezTo>
                <a:cubicBezTo>
                  <a:pt x="131181" y="368299"/>
                  <a:pt x="250180" y="343280"/>
                  <a:pt x="383785" y="338835"/>
                </a:cubicBezTo>
                <a:lnTo>
                  <a:pt x="387341" y="3357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252334" y="1306194"/>
            <a:ext cx="68326" cy="68326"/>
          </a:xfrm>
          <a:custGeom>
            <a:avLst/>
            <a:gdLst>
              <a:gd name="connsiteX0" fmla="*/ 61976 w 68326"/>
              <a:gd name="connsiteY0" fmla="*/ 34163 h 68326"/>
              <a:gd name="connsiteX1" fmla="*/ 34163 w 68326"/>
              <a:gd name="connsiteY1" fmla="*/ 61976 h 68326"/>
              <a:gd name="connsiteX2" fmla="*/ 6350 w 68326"/>
              <a:gd name="connsiteY2" fmla="*/ 34163 h 68326"/>
              <a:gd name="connsiteX3" fmla="*/ 34163 w 68326"/>
              <a:gd name="connsiteY3" fmla="*/ 6350 h 68326"/>
              <a:gd name="connsiteX4" fmla="*/ 61976 w 68326"/>
              <a:gd name="connsiteY4" fmla="*/ 34163 h 68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326" h="68326">
                <a:moveTo>
                  <a:pt x="61976" y="34163"/>
                </a:moveTo>
                <a:cubicBezTo>
                  <a:pt x="61976" y="49530"/>
                  <a:pt x="49530" y="61976"/>
                  <a:pt x="34163" y="61976"/>
                </a:cubicBezTo>
                <a:cubicBezTo>
                  <a:pt x="18796" y="61976"/>
                  <a:pt x="6350" y="49530"/>
                  <a:pt x="6350" y="34163"/>
                </a:cubicBezTo>
                <a:cubicBezTo>
                  <a:pt x="6350" y="18796"/>
                  <a:pt x="18796" y="6350"/>
                  <a:pt x="34163" y="6350"/>
                </a:cubicBezTo>
                <a:cubicBezTo>
                  <a:pt x="49530" y="6350"/>
                  <a:pt x="61976" y="18796"/>
                  <a:pt x="61976" y="341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355585" y="1530859"/>
            <a:ext cx="123952" cy="123825"/>
          </a:xfrm>
          <a:custGeom>
            <a:avLst/>
            <a:gdLst>
              <a:gd name="connsiteX0" fmla="*/ 117602 w 123952"/>
              <a:gd name="connsiteY0" fmla="*/ 61849 h 123825"/>
              <a:gd name="connsiteX1" fmla="*/ 61976 w 123952"/>
              <a:gd name="connsiteY1" fmla="*/ 117474 h 123825"/>
              <a:gd name="connsiteX2" fmla="*/ 6350 w 123952"/>
              <a:gd name="connsiteY2" fmla="*/ 61849 h 123825"/>
              <a:gd name="connsiteX3" fmla="*/ 61976 w 123952"/>
              <a:gd name="connsiteY3" fmla="*/ 6350 h 123825"/>
              <a:gd name="connsiteX4" fmla="*/ 117602 w 123952"/>
              <a:gd name="connsiteY4" fmla="*/ 61849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952" h="123825">
                <a:moveTo>
                  <a:pt x="117602" y="61849"/>
                </a:moveTo>
                <a:cubicBezTo>
                  <a:pt x="117602" y="92583"/>
                  <a:pt x="92710" y="117474"/>
                  <a:pt x="61976" y="117474"/>
                </a:cubicBezTo>
                <a:cubicBezTo>
                  <a:pt x="31242" y="117474"/>
                  <a:pt x="6350" y="92583"/>
                  <a:pt x="6350" y="61849"/>
                </a:cubicBezTo>
                <a:cubicBezTo>
                  <a:pt x="6350" y="31241"/>
                  <a:pt x="31242" y="6350"/>
                  <a:pt x="61976" y="6350"/>
                </a:cubicBezTo>
                <a:cubicBezTo>
                  <a:pt x="92710" y="6350"/>
                  <a:pt x="117602" y="31241"/>
                  <a:pt x="117602" y="6184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484491" y="1804798"/>
            <a:ext cx="179451" cy="179451"/>
          </a:xfrm>
          <a:custGeom>
            <a:avLst/>
            <a:gdLst>
              <a:gd name="connsiteX0" fmla="*/ 173101 w 179451"/>
              <a:gd name="connsiteY0" fmla="*/ 89661 h 179451"/>
              <a:gd name="connsiteX1" fmla="*/ 89662 w 179451"/>
              <a:gd name="connsiteY1" fmla="*/ 173101 h 179451"/>
              <a:gd name="connsiteX2" fmla="*/ 6350 w 179451"/>
              <a:gd name="connsiteY2" fmla="*/ 89661 h 179451"/>
              <a:gd name="connsiteX3" fmla="*/ 89662 w 179451"/>
              <a:gd name="connsiteY3" fmla="*/ 6350 h 179451"/>
              <a:gd name="connsiteX4" fmla="*/ 173101 w 179451"/>
              <a:gd name="connsiteY4" fmla="*/ 8966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451" h="179451">
                <a:moveTo>
                  <a:pt x="173101" y="89661"/>
                </a:moveTo>
                <a:cubicBezTo>
                  <a:pt x="173101" y="135763"/>
                  <a:pt x="135763" y="173101"/>
                  <a:pt x="89662" y="173101"/>
                </a:cubicBezTo>
                <a:cubicBezTo>
                  <a:pt x="43688" y="173101"/>
                  <a:pt x="6350" y="135763"/>
                  <a:pt x="6350" y="89661"/>
                </a:cubicBezTo>
                <a:cubicBezTo>
                  <a:pt x="6350" y="43688"/>
                  <a:pt x="43688" y="6350"/>
                  <a:pt x="89662" y="6350"/>
                </a:cubicBezTo>
                <a:cubicBezTo>
                  <a:pt x="135763" y="6350"/>
                  <a:pt x="173101" y="43688"/>
                  <a:pt x="173101" y="896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6070601" y="2724404"/>
            <a:ext cx="258445" cy="31130"/>
          </a:xfrm>
          <a:custGeom>
            <a:avLst/>
            <a:gdLst>
              <a:gd name="connsiteX0" fmla="*/ 252095 w 258445"/>
              <a:gd name="connsiteY0" fmla="*/ 24764 h 31130"/>
              <a:gd name="connsiteX1" fmla="*/ 6350 w 258445"/>
              <a:gd name="connsiteY1" fmla="*/ 6350 h 31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8445" h="31130">
                <a:moveTo>
                  <a:pt x="252095" y="24764"/>
                </a:moveTo>
                <a:cubicBezTo>
                  <a:pt x="166370" y="26923"/>
                  <a:pt x="80517" y="20447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6425691" y="2944749"/>
            <a:ext cx="120142" cy="21463"/>
          </a:xfrm>
          <a:custGeom>
            <a:avLst/>
            <a:gdLst>
              <a:gd name="connsiteX0" fmla="*/ 113792 w 120142"/>
              <a:gd name="connsiteY0" fmla="*/ 6350 h 21463"/>
              <a:gd name="connsiteX1" fmla="*/ 6350 w 120142"/>
              <a:gd name="connsiteY1" fmla="*/ 15113 h 21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142" h="21463">
                <a:moveTo>
                  <a:pt x="113792" y="6350"/>
                </a:moveTo>
                <a:cubicBezTo>
                  <a:pt x="79375" y="10795"/>
                  <a:pt x="43179" y="13716"/>
                  <a:pt x="6350" y="1511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394829" y="3001518"/>
            <a:ext cx="77469" cy="52959"/>
          </a:xfrm>
          <a:custGeom>
            <a:avLst/>
            <a:gdLst>
              <a:gd name="connsiteX0" fmla="*/ 71120 w 77469"/>
              <a:gd name="connsiteY0" fmla="*/ 46608 h 52959"/>
              <a:gd name="connsiteX1" fmla="*/ 6350 w 77469"/>
              <a:gd name="connsiteY1" fmla="*/ 6350 h 52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69" h="52959">
                <a:moveTo>
                  <a:pt x="71120" y="46608"/>
                </a:moveTo>
                <a:cubicBezTo>
                  <a:pt x="45211" y="33908"/>
                  <a:pt x="23495" y="20447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631809" y="2941320"/>
            <a:ext cx="38607" cy="56896"/>
          </a:xfrm>
          <a:custGeom>
            <a:avLst/>
            <a:gdLst>
              <a:gd name="connsiteX0" fmla="*/ 32258 w 38607"/>
              <a:gd name="connsiteY0" fmla="*/ 6350 h 56896"/>
              <a:gd name="connsiteX1" fmla="*/ 6350 w 38607"/>
              <a:gd name="connsiteY1" fmla="*/ 50545 h 56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607" h="56896">
                <a:moveTo>
                  <a:pt x="32258" y="6350"/>
                </a:moveTo>
                <a:cubicBezTo>
                  <a:pt x="28447" y="21335"/>
                  <a:pt x="19684" y="36194"/>
                  <a:pt x="6350" y="5054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172067" y="2668143"/>
            <a:ext cx="328040" cy="177927"/>
          </a:xfrm>
          <a:custGeom>
            <a:avLst/>
            <a:gdLst>
              <a:gd name="connsiteX0" fmla="*/ 6350 w 328040"/>
              <a:gd name="connsiteY0" fmla="*/ 6350 h 177927"/>
              <a:gd name="connsiteX1" fmla="*/ 321690 w 328040"/>
              <a:gd name="connsiteY1" fmla="*/ 171577 h 177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8040" h="177927">
                <a:moveTo>
                  <a:pt x="6350" y="6350"/>
                </a:moveTo>
                <a:cubicBezTo>
                  <a:pt x="200786" y="37083"/>
                  <a:pt x="323468" y="101346"/>
                  <a:pt x="321690" y="17157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775570" y="2492248"/>
            <a:ext cx="153162" cy="74676"/>
          </a:xfrm>
          <a:custGeom>
            <a:avLst/>
            <a:gdLst>
              <a:gd name="connsiteX0" fmla="*/ 146811 w 153162"/>
              <a:gd name="connsiteY0" fmla="*/ 6350 h 74676"/>
              <a:gd name="connsiteX1" fmla="*/ 6350 w 153162"/>
              <a:gd name="connsiteY1" fmla="*/ 68325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162" h="74676">
                <a:moveTo>
                  <a:pt x="146811" y="6350"/>
                </a:moveTo>
                <a:cubicBezTo>
                  <a:pt x="115316" y="30225"/>
                  <a:pt x="67310" y="51434"/>
                  <a:pt x="6350" y="683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578975" y="2262378"/>
            <a:ext cx="20192" cy="41909"/>
          </a:xfrm>
          <a:custGeom>
            <a:avLst/>
            <a:gdLst>
              <a:gd name="connsiteX0" fmla="*/ 6350 w 20192"/>
              <a:gd name="connsiteY0" fmla="*/ 6350 h 41909"/>
              <a:gd name="connsiteX1" fmla="*/ 13843 w 20192"/>
              <a:gd name="connsiteY1" fmla="*/ 35560 h 41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92" h="41909">
                <a:moveTo>
                  <a:pt x="6350" y="6350"/>
                </a:moveTo>
                <a:cubicBezTo>
                  <a:pt x="11810" y="16001"/>
                  <a:pt x="14223" y="25780"/>
                  <a:pt x="13843" y="3556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681974" y="2191005"/>
            <a:ext cx="84709" cy="49911"/>
          </a:xfrm>
          <a:custGeom>
            <a:avLst/>
            <a:gdLst>
              <a:gd name="connsiteX0" fmla="*/ 6350 w 84709"/>
              <a:gd name="connsiteY0" fmla="*/ 43560 h 49911"/>
              <a:gd name="connsiteX1" fmla="*/ 78358 w 84709"/>
              <a:gd name="connsiteY1" fmla="*/ 6350 h 49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709" h="49911">
                <a:moveTo>
                  <a:pt x="6350" y="43560"/>
                </a:moveTo>
                <a:cubicBezTo>
                  <a:pt x="24638" y="30098"/>
                  <a:pt x="48894" y="17525"/>
                  <a:pt x="78358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009002" y="2213864"/>
            <a:ext cx="47625" cy="44830"/>
          </a:xfrm>
          <a:custGeom>
            <a:avLst/>
            <a:gdLst>
              <a:gd name="connsiteX0" fmla="*/ 6350 w 47625"/>
              <a:gd name="connsiteY0" fmla="*/ 38480 h 44830"/>
              <a:gd name="connsiteX1" fmla="*/ 41275 w 47625"/>
              <a:gd name="connsiteY1" fmla="*/ 6350 h 44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625" h="44830">
                <a:moveTo>
                  <a:pt x="6350" y="38480"/>
                </a:moveTo>
                <a:cubicBezTo>
                  <a:pt x="13842" y="27431"/>
                  <a:pt x="25527" y="16509"/>
                  <a:pt x="412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219189" y="2256917"/>
            <a:ext cx="138811" cy="43942"/>
          </a:xfrm>
          <a:custGeom>
            <a:avLst/>
            <a:gdLst>
              <a:gd name="connsiteX0" fmla="*/ 6350 w 138811"/>
              <a:gd name="connsiteY0" fmla="*/ 6350 h 43942"/>
              <a:gd name="connsiteX1" fmla="*/ 132460 w 138811"/>
              <a:gd name="connsiteY1" fmla="*/ 37591 h 43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811" h="43942">
                <a:moveTo>
                  <a:pt x="6350" y="6350"/>
                </a:moveTo>
                <a:cubicBezTo>
                  <a:pt x="52196" y="15112"/>
                  <a:pt x="94488" y="25653"/>
                  <a:pt x="132460" y="3759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239383" y="2469515"/>
            <a:ext cx="34798" cy="45465"/>
          </a:xfrm>
          <a:custGeom>
            <a:avLst/>
            <a:gdLst>
              <a:gd name="connsiteX0" fmla="*/ 28447 w 34798"/>
              <a:gd name="connsiteY0" fmla="*/ 39116 h 45465"/>
              <a:gd name="connsiteX1" fmla="*/ 6350 w 34798"/>
              <a:gd name="connsiteY1" fmla="*/ 6350 h 45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798" h="45465">
                <a:moveTo>
                  <a:pt x="28447" y="39116"/>
                </a:moveTo>
                <a:cubicBezTo>
                  <a:pt x="18414" y="28448"/>
                  <a:pt x="11048" y="17399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35601" y="3124201"/>
            <a:ext cx="41036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hgijf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2070100" y="774700"/>
            <a:ext cx="235962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668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先序序列：</a:t>
            </a:r>
          </a:p>
          <a:p>
            <a:pPr>
              <a:lnSpc>
                <a:spcPts val="2900"/>
              </a:lnSpc>
              <a:tabLst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中序序列：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991100" y="812800"/>
            <a:ext cx="1282402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92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737100" y="850900"/>
            <a:ext cx="166712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810001" y="3009901"/>
            <a:ext cx="41036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200"/>
              </a:lnSpc>
              <a:tabLst>
                <a:tab pos="228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cbed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416300" y="3594101"/>
            <a:ext cx="8015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4699000" y="3568701"/>
            <a:ext cx="9938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102100" y="4191001"/>
            <a:ext cx="8015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5791200" y="3060701"/>
            <a:ext cx="5931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359400" y="3606801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927600" y="4165601"/>
            <a:ext cx="9938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5918200" y="4127501"/>
            <a:ext cx="4969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2463801" y="4673600"/>
            <a:ext cx="6448881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9624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9624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类似地，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后序和中序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遍历序列也可以确定一棵二叉树。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6400801" y="850900"/>
            <a:ext cx="2821285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左子树（或右子树）序列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6654800" y="2679701"/>
            <a:ext cx="23083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不配套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意味着什么？</a:t>
            </a:r>
          </a:p>
        </p:txBody>
      </p:sp>
    </p:spTree>
    <p:extLst>
      <p:ext uri="{BB962C8B-B14F-4D97-AF65-F5344CB8AC3E}">
        <p14:creationId xmlns:p14="http://schemas.microsoft.com/office/powerpoint/2010/main" val="86201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699148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693387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4010763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4005003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45189"/>
            <a:ext cx="709970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29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266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：写程序计算给定多项式在给定点</a:t>
            </a:r>
            <a:r>
              <a:rPr lang="en-US" altLang="zh-CN" sz="3266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186686"/>
            <a:ext cx="1255152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3266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处的值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33255" y="1175164"/>
            <a:ext cx="416139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7"/>
              </a:lnSpc>
            </a:pP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4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35049" y="1935564"/>
            <a:ext cx="5127366" cy="39446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1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0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0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3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0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231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23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lnSpc>
                <a:spcPts val="1724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253472" algn="l"/>
                <a:tab pos="495422" algn="l"/>
                <a:tab pos="564551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86956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581401" y="254000"/>
            <a:ext cx="4748095" cy="5380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</a:t>
            </a:r>
            <a:r>
              <a:rPr lang="en-US" altLang="zh-CN" sz="1200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</a:t>
            </a:r>
          </a:p>
          <a:p>
            <a:pPr>
              <a:lnSpc>
                <a:spcPts val="15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Sociology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Education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第一部分</a:t>
            </a:r>
          </a:p>
          <a:p>
            <a:pPr>
              <a:lnSpc>
                <a:spcPts val="28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sz="2400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教育社会学学科简介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</a:t>
            </a:r>
            <a:r>
              <a:rPr lang="en-US" altLang="zh-CN" sz="11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华中师范大学教育学院</a:t>
            </a:r>
          </a:p>
          <a:p>
            <a:pPr>
              <a:lnSpc>
                <a:spcPts val="14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				</a:t>
            </a:r>
            <a:r>
              <a:rPr lang="en-US" altLang="zh-CN" sz="11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邹义欢</a:t>
            </a:r>
          </a:p>
          <a:p>
            <a:pPr>
              <a:lnSpc>
                <a:spcPts val="15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		</a:t>
            </a:r>
            <a:r>
              <a:rPr lang="en-US" altLang="zh-CN" sz="110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zouyihuan@foxmail.com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14300" algn="l"/>
                <a:tab pos="584200" algn="l"/>
                <a:tab pos="647700" algn="l"/>
                <a:tab pos="660400" algn="l"/>
                <a:tab pos="800100" algn="l"/>
                <a:tab pos="990600" algn="l"/>
                <a:tab pos="1117600" algn="l"/>
                <a:tab pos="3962400" algn="l"/>
              </a:tabLst>
            </a:pPr>
            <a:r>
              <a:rPr lang="en-US" altLang="zh-CN" dirty="0"/>
              <a:t>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教育社会学学科简介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47900" y="6007101"/>
            <a:ext cx="72136" cy="1149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25700" y="6019800"/>
            <a:ext cx="2257028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教育社会学概述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社会学与社会学视角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社会学研究与社会学知识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社会学理论流派与教育</a:t>
            </a:r>
          </a:p>
        </p:txBody>
      </p:sp>
    </p:spTree>
    <p:extLst>
      <p:ext uri="{BB962C8B-B14F-4D97-AF65-F5344CB8AC3E}">
        <p14:creationId xmlns:p14="http://schemas.microsoft.com/office/powerpoint/2010/main" val="36643738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75100" y="1155701"/>
            <a:ext cx="197490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教育社会学概述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1714501"/>
            <a:ext cx="57147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教育是一项基本的社会制度（社会有序运行中的一个必要组成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73300" y="1955801"/>
            <a:ext cx="8207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部分）。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2552701"/>
            <a:ext cx="57147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教育社会学是从</a:t>
            </a:r>
            <a:r>
              <a:rPr lang="en-US" altLang="zh-CN" sz="15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社会学的视角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研究教育及教育相关的社会现象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73300" y="2806701"/>
            <a:ext cx="5539978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的一个社会科学研究领域。它主要关注的是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教育与社会之间的</a:t>
            </a:r>
          </a:p>
          <a:p>
            <a:pPr>
              <a:lnSpc>
                <a:spcPts val="18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关联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。内容涵盖：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336801" y="3314701"/>
            <a:ext cx="3922549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社会大背景对教育的影响（教育的社会背景），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36801" y="3581401"/>
            <a:ext cx="535883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教育作为社会子系统产生的社会功能与作用（教育的社会功能），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教育与社会宏观互动的微观机制（教育自身的社会系统）。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84501" y="5130801"/>
            <a:ext cx="394979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教育社会学关注的一些基本问题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09800" y="5638801"/>
            <a:ext cx="550952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当前的教育为什么是这个样子的？教育机会是如何分配的？</a:t>
            </a:r>
          </a:p>
          <a:p>
            <a:pPr>
              <a:lnSpc>
                <a:spcPts val="2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教育有哪些社会功能与作用（教育在社会中扮演着什么角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87601" y="6172201"/>
            <a:ext cx="512960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色）？教育对社会群体的形成及群体互动有怎样的影响？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09800" y="64643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教育的社会功能和作用是如何形成和发挥的？教育自身内部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87601" y="6705601"/>
            <a:ext cx="246221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的社会系统是怎样运作的？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09800" y="7289800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教育社会学关注教育相关的</a:t>
            </a:r>
            <a:r>
              <a:rPr lang="en-US" altLang="zh-CN" sz="1596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社会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事实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及其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形成机制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。它可以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387600" y="7531100"/>
            <a:ext cx="55399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为教育实践和决策提供事实依据，但并不直接提供解决方案。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1177418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27733" y="2784348"/>
            <a:ext cx="1824227" cy="9144"/>
          </a:xfrm>
          <a:custGeom>
            <a:avLst/>
            <a:gdLst>
              <a:gd name="connsiteX0" fmla="*/ 0 w 1824227"/>
              <a:gd name="connsiteY0" fmla="*/ 0 h 9144"/>
              <a:gd name="connsiteX1" fmla="*/ 912113 w 1824227"/>
              <a:gd name="connsiteY1" fmla="*/ 0 h 9144"/>
              <a:gd name="connsiteX2" fmla="*/ 1824227 w 1824227"/>
              <a:gd name="connsiteY2" fmla="*/ 0 h 9144"/>
              <a:gd name="connsiteX3" fmla="*/ 1824227 w 1824227"/>
              <a:gd name="connsiteY3" fmla="*/ 9144 h 9144"/>
              <a:gd name="connsiteX4" fmla="*/ 912113 w 1824227"/>
              <a:gd name="connsiteY4" fmla="*/ 9144 h 9144"/>
              <a:gd name="connsiteX5" fmla="*/ 0 w 1824227"/>
              <a:gd name="connsiteY5" fmla="*/ 9144 h 9144"/>
              <a:gd name="connsiteX6" fmla="*/ 0 w 1824227"/>
              <a:gd name="connsiteY6" fmla="*/ 0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24227" h="9144">
                <a:moveTo>
                  <a:pt x="0" y="0"/>
                </a:moveTo>
                <a:lnTo>
                  <a:pt x="912113" y="0"/>
                </a:lnTo>
                <a:lnTo>
                  <a:pt x="1824227" y="0"/>
                </a:lnTo>
                <a:lnTo>
                  <a:pt x="1824227" y="9144"/>
                </a:lnTo>
                <a:lnTo>
                  <a:pt x="912113" y="9144"/>
                </a:lnTo>
                <a:lnTo>
                  <a:pt x="0" y="9144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95701" y="1155701"/>
            <a:ext cx="253915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社会学与社会学视角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1" y="2006601"/>
            <a:ext cx="386804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社会学是系统研究</a:t>
            </a:r>
            <a:r>
              <a:rPr lang="en-US" altLang="zh-CN" sz="1596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社会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的一门社会科学。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47901" y="2590801"/>
            <a:ext cx="202138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那社会又是什么呢？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47900" y="28829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社会是由互动着的人构成的。（人的互动有什么特点呢？）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229101" y="52197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社会是什么？</a:t>
            </a:r>
          </a:p>
        </p:txBody>
      </p:sp>
    </p:spTree>
    <p:extLst>
      <p:ext uri="{BB962C8B-B14F-4D97-AF65-F5344CB8AC3E}">
        <p14:creationId xmlns:p14="http://schemas.microsoft.com/office/powerpoint/2010/main" val="17455344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52700" y="1181101"/>
            <a:ext cx="48316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Where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is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society?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--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Asch’s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experiment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27300" y="5041901"/>
            <a:ext cx="48316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Where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is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society?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--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Asch’s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>
                <a:solidFill>
                  <a:srgbClr val="2F5897"/>
                </a:solidFill>
                <a:latin typeface="Palatino Linotype" pitchFamily="18" charset="0"/>
                <a:cs typeface="Palatino Linotype" pitchFamily="18" charset="0"/>
              </a:rPr>
              <a:t>experiment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19301" y="5410201"/>
            <a:ext cx="575266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alone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5702301"/>
            <a:ext cx="225382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percent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time.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19300" y="5943601"/>
            <a:ext cx="558165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several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(confederates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coached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experimenter)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gave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197100" y="6248401"/>
            <a:ext cx="526426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identical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wrong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would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declare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would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otherwise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denied?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19301" y="6731001"/>
            <a:ext cx="560724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Although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never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conformed,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once.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97100" y="7023100"/>
            <a:ext cx="559127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(trusting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others?).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63%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conform.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019301" y="7505700"/>
            <a:ext cx="550740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“tell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truth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197101" y="7759700"/>
            <a:ext cx="197009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not.”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（Asch,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1951）</a:t>
            </a:r>
          </a:p>
        </p:txBody>
      </p:sp>
    </p:spTree>
    <p:extLst>
      <p:ext uri="{BB962C8B-B14F-4D97-AF65-F5344CB8AC3E}">
        <p14:creationId xmlns:p14="http://schemas.microsoft.com/office/powerpoint/2010/main" val="34741021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114801" y="11557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社会是什么？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0" y="1714501"/>
            <a:ext cx="264655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例子：孤岛上三人A、B、C</a:t>
            </a:r>
          </a:p>
          <a:p>
            <a:pPr>
              <a:lnSpc>
                <a:spcPts val="22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societal,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1" y="2590801"/>
            <a:ext cx="383919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波普尔（Karl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Popper）提出的三个世界：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76501" y="2882901"/>
            <a:ext cx="182742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世界Ⅰ：物理自然世界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76500" y="3136901"/>
            <a:ext cx="224420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世界Ⅱ：人的主观心理世界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世界Ⅲ：文化知识世界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114801" y="5130801"/>
            <a:ext cx="16927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什么是社会？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20900" y="5702301"/>
            <a:ext cx="55095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社会是在特定时空范围内，遵循一定规范进行着活动的人所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98700" y="5930901"/>
            <a:ext cx="381033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组成的人类共同体。特点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(郑杭生,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1994,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69-70)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49500" y="6223001"/>
            <a:ext cx="136415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1.由人群组成；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49500" y="6489700"/>
            <a:ext cx="244137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2.以人与人的交往为纽带；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3.是有文化、有组织的系统；</a:t>
            </a:r>
          </a:p>
          <a:p>
            <a:pPr>
              <a:lnSpc>
                <a:spcPts val="20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4.以物质生产活动为基础；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349501" y="7239000"/>
            <a:ext cx="315951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5.社会系统具有心理的、精神的联系；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49501" y="7505700"/>
            <a:ext cx="513441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6.社会系统是一个具有主动性、创造性和改造能力的活的机体。</a:t>
            </a:r>
          </a:p>
        </p:txBody>
      </p:sp>
    </p:spTree>
    <p:extLst>
      <p:ext uri="{BB962C8B-B14F-4D97-AF65-F5344CB8AC3E}">
        <p14:creationId xmlns:p14="http://schemas.microsoft.com/office/powerpoint/2010/main" val="13581421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75100" y="1155701"/>
            <a:ext cx="197490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什么是社会学？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2006601"/>
            <a:ext cx="530433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因而社会学研究的便是人们之间的互动及其作为其基本体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25700" y="2247901"/>
            <a:ext cx="20518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现形式和产物的群体。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76501" y="2540001"/>
            <a:ext cx="485389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6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scientific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life,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groups,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16201" y="2781301"/>
            <a:ext cx="178734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societies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(Giddens,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76501" y="3009901"/>
            <a:ext cx="522418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社会学是关于社会良性运行和协调发展的条件和机制的综合性具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16200" y="3213101"/>
            <a:ext cx="235962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体社会科学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（郑杭生，1994,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1）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76501" y="3479801"/>
            <a:ext cx="405239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Sociology：socius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(companion)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-logy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(the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03600" y="51308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47900" y="6019801"/>
            <a:ext cx="325198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Berger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(1966,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Invitation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Sociology)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247901" y="6273801"/>
            <a:ext cx="3996287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doing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here?’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relationships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other?’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47900" y="6858001"/>
            <a:ext cx="471231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those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relationships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organized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institutions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?’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47901" y="7150100"/>
            <a:ext cx="534601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‘What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collective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ideas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institutions?’</a:t>
            </a:r>
          </a:p>
        </p:txBody>
      </p:sp>
    </p:spTree>
    <p:extLst>
      <p:ext uri="{BB962C8B-B14F-4D97-AF65-F5344CB8AC3E}">
        <p14:creationId xmlns:p14="http://schemas.microsoft.com/office/powerpoint/2010/main" val="211248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43801" y="76201"/>
            <a:ext cx="74699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403600" y="11557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19300" y="1752601"/>
            <a:ext cx="361906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Mills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(1959,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Imagination):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19301" y="1993901"/>
            <a:ext cx="570245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particular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whole?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2286001"/>
            <a:ext cx="572913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essential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another?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97101" y="2489201"/>
            <a:ext cx="476200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varieties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order?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19300" y="2781301"/>
            <a:ext cx="552773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history?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97101" y="3022601"/>
            <a:ext cx="317554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changing?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19300" y="3327400"/>
            <a:ext cx="5840830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77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varieties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women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prevail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…What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kinds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`human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nature'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revealed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character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observe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03600" y="5130801"/>
            <a:ext cx="31034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社会学中的主要研究问题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247900" y="5994400"/>
            <a:ext cx="4483600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社会（社会互动、社会结构等）是什么样子的？</a:t>
            </a:r>
          </a:p>
          <a:p>
            <a:pPr>
              <a:lnSpc>
                <a:spcPts val="23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社会是如何形成它当前的状态的？</a:t>
            </a:r>
          </a:p>
          <a:p>
            <a:pPr>
              <a:lnSpc>
                <a:spcPts val="23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社会如何变迁？</a:t>
            </a:r>
          </a:p>
        </p:txBody>
      </p:sp>
    </p:spTree>
    <p:extLst>
      <p:ext uri="{BB962C8B-B14F-4D97-AF65-F5344CB8AC3E}">
        <p14:creationId xmlns:p14="http://schemas.microsoft.com/office/powerpoint/2010/main" val="3269802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41801" y="114301"/>
            <a:ext cx="4081245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3020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302000" algn="l"/>
              </a:tabLst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08200" y="1765301"/>
            <a:ext cx="913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284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47900" y="1727201"/>
            <a:ext cx="55399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社会学家研究群体情景中的人，将个体作为某一特定群体的成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1" y="2197101"/>
            <a:ext cx="6272551" cy="71634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员或代表进行研究。</a:t>
            </a:r>
          </a:p>
          <a:p>
            <a:pPr>
              <a:lnSpc>
                <a:spcPts val="2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</a:t>
            </a:r>
            <a:r>
              <a:rPr lang="en-US" altLang="zh-CN" sz="1284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Sociologists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study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group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situations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(Ballantine,1997,p.2)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.People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viewed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members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some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distinct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category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persons,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performing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certain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functions,in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certain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regular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ways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(Ralhan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&amp;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Lambat,2006,p.3)</a:t>
            </a:r>
            <a:r>
              <a:rPr lang="en-US" altLang="zh-CN" sz="1596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</a:t>
            </a:r>
          </a:p>
          <a:p>
            <a:pPr>
              <a:lnSpc>
                <a:spcPts val="22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tendencies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participation,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cohesion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conflict.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社会学的想象力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Imagination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(Mills,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1959)</a:t>
            </a:r>
          </a:p>
          <a:p>
            <a:pPr>
              <a:lnSpc>
                <a:spcPts val="20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Biography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history</a:t>
            </a:r>
          </a:p>
          <a:p>
            <a:pPr>
              <a:lnSpc>
                <a:spcPts val="20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</a:t>
            </a:r>
            <a:r>
              <a:rPr lang="en-US" altLang="zh-CN" sz="140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troubles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issues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lnSpc>
                <a:spcPts val="22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actors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sociological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capacity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partners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interdependency.</a:t>
            </a:r>
          </a:p>
          <a:p>
            <a:pPr>
              <a:lnSpc>
                <a:spcPts val="2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transformation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intimate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relationships,</a:t>
            </a:r>
          </a:p>
          <a:p>
            <a:pPr>
              <a:lnSpc>
                <a:spcPts val="19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employment,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crime,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smoke,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suicide,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consumerism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38100" algn="l"/>
                <a:tab pos="177800" algn="l"/>
                <a:tab pos="355600" algn="l"/>
                <a:tab pos="406400" algn="l"/>
                <a:tab pos="2171700" algn="l"/>
                <a:tab pos="6134100" algn="l"/>
              </a:tabLst>
            </a:pPr>
            <a:r>
              <a:rPr lang="en-US" altLang="zh-CN" dirty="0"/>
              <a:t>			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86839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04200" y="8940800"/>
            <a:ext cx="7854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82801" y="139700"/>
            <a:ext cx="6261329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apparent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determine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influence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</a:p>
          <a:p>
            <a:pPr>
              <a:lnSpc>
                <a:spcPts val="1900"/>
              </a:lnSpc>
              <a:tabLst>
                <a:tab pos="177800" algn="l"/>
                <a:tab pos="2120900" algn="l"/>
                <a:tab pos="5461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20900" y="2095501"/>
            <a:ext cx="7854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1115" dirty="0">
                <a:solidFill>
                  <a:srgbClr val="3891A7"/>
                </a:solidFill>
                <a:latin typeface="Wingdings 2" pitchFamily="18" charset="0"/>
                <a:cs typeface="Wingdings 2" pitchFamily="18" charset="0"/>
              </a:rPr>
              <a:t>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2222501"/>
            <a:ext cx="6125075" cy="6009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think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imaginatively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detach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oneself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from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preconceived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ideas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about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life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break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free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from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immediacy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personal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circumstances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take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much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broader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are,and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do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(Giddens,2006,p.4)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.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view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human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actions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elements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wider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figurations:non-random,mutual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dependency,reciprocal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conditioning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action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(Bauman,1990,p.7-8)</a:t>
            </a:r>
          </a:p>
          <a:p>
            <a:pPr>
              <a:lnSpc>
                <a:spcPts val="16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teaches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us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we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regard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natural,inevitable,good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true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may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not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such,and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that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the‘givens’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of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our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life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are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strongly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influenced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by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historical</a:t>
            </a:r>
          </a:p>
          <a:p>
            <a:pPr>
              <a:lnSpc>
                <a:spcPts val="1300"/>
              </a:lnSpc>
              <a:tabLst>
                <a:tab pos="177800" algn="l"/>
                <a:tab pos="1308100" algn="l"/>
              </a:tabLst>
            </a:pP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and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social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forces</a:t>
            </a:r>
            <a:r>
              <a:rPr lang="en-US" altLang="zh-CN" sz="8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03" dirty="0">
                <a:solidFill>
                  <a:srgbClr val="000000"/>
                </a:solidFill>
                <a:latin typeface="MS Shell Dlg" pitchFamily="18" charset="0"/>
                <a:cs typeface="MS Shell Dlg" pitchFamily="18" charset="0"/>
              </a:rPr>
              <a:t>(Giddens,2006,p.4).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社会学视角的提问方式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seemly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free-willed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appear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regularities?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为什么看似具有自由意志的人们在行动时呈现出特定的模</a:t>
            </a:r>
          </a:p>
          <a:p>
            <a:pPr>
              <a:lnSpc>
                <a:spcPts val="17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式和规律性？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(freedom)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others?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boundaries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freedom?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9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is?</a:t>
            </a:r>
          </a:p>
          <a:p>
            <a:pPr>
              <a:lnSpc>
                <a:spcPts val="2400"/>
              </a:lnSpc>
              <a:tabLst>
                <a:tab pos="177800" algn="l"/>
                <a:tab pos="1308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为什么有些人比另一些拥有更多的自由？这种情况是怎么</a:t>
            </a:r>
          </a:p>
          <a:p>
            <a:pPr>
              <a:lnSpc>
                <a:spcPts val="1700"/>
              </a:lnSpc>
              <a:tabLst>
                <a:tab pos="1778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样形成的？</a:t>
            </a:r>
          </a:p>
        </p:txBody>
      </p:sp>
    </p:spTree>
    <p:extLst>
      <p:ext uri="{BB962C8B-B14F-4D97-AF65-F5344CB8AC3E}">
        <p14:creationId xmlns:p14="http://schemas.microsoft.com/office/powerpoint/2010/main" val="262355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4000" y="0"/>
            <a:ext cx="6858000" cy="9144000"/>
          </a:xfrm>
          <a:custGeom>
            <a:avLst/>
            <a:gdLst>
              <a:gd name="connsiteX0" fmla="*/ 0 w 6858000"/>
              <a:gd name="connsiteY0" fmla="*/ 9143999 h 9144000"/>
              <a:gd name="connsiteX1" fmla="*/ 6858000 w 6858000"/>
              <a:gd name="connsiteY1" fmla="*/ 9143999 h 9144000"/>
              <a:gd name="connsiteX2" fmla="*/ 6858000 w 6858000"/>
              <a:gd name="connsiteY2" fmla="*/ 0 h 9144000"/>
              <a:gd name="connsiteX3" fmla="*/ 0 w 6858000"/>
              <a:gd name="connsiteY3" fmla="*/ 0 h 9144000"/>
              <a:gd name="connsiteX4" fmla="*/ 0 w 6858000"/>
              <a:gd name="connsiteY4" fmla="*/ 9143999 h 914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0" h="9144000">
                <a:moveTo>
                  <a:pt x="0" y="9143999"/>
                </a:moveTo>
                <a:lnTo>
                  <a:pt x="6858000" y="9143999"/>
                </a:lnTo>
                <a:lnTo>
                  <a:pt x="6858000" y="0"/>
                </a:lnTo>
                <a:lnTo>
                  <a:pt x="0" y="0"/>
                </a:lnTo>
                <a:lnTo>
                  <a:pt x="0" y="9143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543800" y="4117847"/>
            <a:ext cx="56388" cy="42672"/>
          </a:xfrm>
          <a:custGeom>
            <a:avLst/>
            <a:gdLst>
              <a:gd name="connsiteX0" fmla="*/ 0 w 56388"/>
              <a:gd name="connsiteY0" fmla="*/ 21336 h 42672"/>
              <a:gd name="connsiteX1" fmla="*/ 28194 w 56388"/>
              <a:gd name="connsiteY1" fmla="*/ 0 h 42672"/>
              <a:gd name="connsiteX2" fmla="*/ 56388 w 56388"/>
              <a:gd name="connsiteY2" fmla="*/ 21336 h 42672"/>
              <a:gd name="connsiteX3" fmla="*/ 28194 w 56388"/>
              <a:gd name="connsiteY3" fmla="*/ 42672 h 42672"/>
              <a:gd name="connsiteX4" fmla="*/ 0 w 56388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2">
                <a:moveTo>
                  <a:pt x="0" y="21336"/>
                </a:moveTo>
                <a:cubicBezTo>
                  <a:pt x="0" y="9525"/>
                  <a:pt x="12572" y="0"/>
                  <a:pt x="28194" y="0"/>
                </a:cubicBezTo>
                <a:cubicBezTo>
                  <a:pt x="43815" y="0"/>
                  <a:pt x="56388" y="9525"/>
                  <a:pt x="56388" y="21336"/>
                </a:cubicBezTo>
                <a:cubicBezTo>
                  <a:pt x="56388" y="33147"/>
                  <a:pt x="43815" y="42672"/>
                  <a:pt x="28194" y="42672"/>
                </a:cubicBezTo>
                <a:cubicBezTo>
                  <a:pt x="12572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84477" y="4117847"/>
            <a:ext cx="56387" cy="42672"/>
          </a:xfrm>
          <a:custGeom>
            <a:avLst/>
            <a:gdLst>
              <a:gd name="connsiteX0" fmla="*/ 0 w 56387"/>
              <a:gd name="connsiteY0" fmla="*/ 21336 h 42672"/>
              <a:gd name="connsiteX1" fmla="*/ 28193 w 56387"/>
              <a:gd name="connsiteY1" fmla="*/ 0 h 42672"/>
              <a:gd name="connsiteX2" fmla="*/ 56387 w 56387"/>
              <a:gd name="connsiteY2" fmla="*/ 21336 h 42672"/>
              <a:gd name="connsiteX3" fmla="*/ 28193 w 56387"/>
              <a:gd name="connsiteY3" fmla="*/ 42672 h 42672"/>
              <a:gd name="connsiteX4" fmla="*/ 0 w 56387"/>
              <a:gd name="connsiteY4" fmla="*/ 21336 h 4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2">
                <a:moveTo>
                  <a:pt x="0" y="21336"/>
                </a:moveTo>
                <a:cubicBezTo>
                  <a:pt x="0" y="9525"/>
                  <a:pt x="12623" y="0"/>
                  <a:pt x="28193" y="0"/>
                </a:cubicBezTo>
                <a:cubicBezTo>
                  <a:pt x="43764" y="0"/>
                  <a:pt x="56387" y="9525"/>
                  <a:pt x="56387" y="21336"/>
                </a:cubicBezTo>
                <a:cubicBezTo>
                  <a:pt x="56387" y="33147"/>
                  <a:pt x="43764" y="42672"/>
                  <a:pt x="28193" y="42672"/>
                </a:cubicBezTo>
                <a:cubicBezTo>
                  <a:pt x="12623" y="42672"/>
                  <a:pt x="0" y="33147"/>
                  <a:pt x="0" y="213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43800" y="8093964"/>
            <a:ext cx="56388" cy="42671"/>
          </a:xfrm>
          <a:custGeom>
            <a:avLst/>
            <a:gdLst>
              <a:gd name="connsiteX0" fmla="*/ 0 w 56388"/>
              <a:gd name="connsiteY0" fmla="*/ 21335 h 42671"/>
              <a:gd name="connsiteX1" fmla="*/ 28194 w 56388"/>
              <a:gd name="connsiteY1" fmla="*/ 0 h 42671"/>
              <a:gd name="connsiteX2" fmla="*/ 56388 w 56388"/>
              <a:gd name="connsiteY2" fmla="*/ 21335 h 42671"/>
              <a:gd name="connsiteX3" fmla="*/ 28194 w 56388"/>
              <a:gd name="connsiteY3" fmla="*/ 42671 h 42671"/>
              <a:gd name="connsiteX4" fmla="*/ 0 w 56388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8" h="42671">
                <a:moveTo>
                  <a:pt x="0" y="21335"/>
                </a:moveTo>
                <a:cubicBezTo>
                  <a:pt x="0" y="9550"/>
                  <a:pt x="12572" y="0"/>
                  <a:pt x="28194" y="0"/>
                </a:cubicBezTo>
                <a:cubicBezTo>
                  <a:pt x="43815" y="0"/>
                  <a:pt x="56388" y="9550"/>
                  <a:pt x="56388" y="21335"/>
                </a:cubicBezTo>
                <a:cubicBezTo>
                  <a:pt x="56388" y="33121"/>
                  <a:pt x="43815" y="42671"/>
                  <a:pt x="28194" y="42671"/>
                </a:cubicBezTo>
                <a:cubicBezTo>
                  <a:pt x="12572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84477" y="8093964"/>
            <a:ext cx="56387" cy="42671"/>
          </a:xfrm>
          <a:custGeom>
            <a:avLst/>
            <a:gdLst>
              <a:gd name="connsiteX0" fmla="*/ 0 w 56387"/>
              <a:gd name="connsiteY0" fmla="*/ 21335 h 42671"/>
              <a:gd name="connsiteX1" fmla="*/ 28193 w 56387"/>
              <a:gd name="connsiteY1" fmla="*/ 0 h 42671"/>
              <a:gd name="connsiteX2" fmla="*/ 56387 w 56387"/>
              <a:gd name="connsiteY2" fmla="*/ 21335 h 42671"/>
              <a:gd name="connsiteX3" fmla="*/ 28193 w 56387"/>
              <a:gd name="connsiteY3" fmla="*/ 42671 h 42671"/>
              <a:gd name="connsiteX4" fmla="*/ 0 w 56387"/>
              <a:gd name="connsiteY4" fmla="*/ 21335 h 4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" h="42671">
                <a:moveTo>
                  <a:pt x="0" y="21335"/>
                </a:moveTo>
                <a:cubicBezTo>
                  <a:pt x="0" y="9550"/>
                  <a:pt x="12623" y="0"/>
                  <a:pt x="28193" y="0"/>
                </a:cubicBezTo>
                <a:cubicBezTo>
                  <a:pt x="43764" y="0"/>
                  <a:pt x="56387" y="9550"/>
                  <a:pt x="56387" y="21335"/>
                </a:cubicBezTo>
                <a:cubicBezTo>
                  <a:pt x="56387" y="33121"/>
                  <a:pt x="43764" y="42671"/>
                  <a:pt x="28193" y="42671"/>
                </a:cubicBezTo>
                <a:cubicBezTo>
                  <a:pt x="12623" y="42671"/>
                  <a:pt x="0" y="33121"/>
                  <a:pt x="0" y="21335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50900"/>
            <a:ext cx="6121400" cy="3454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4826000"/>
            <a:ext cx="6121400" cy="3454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63901" y="114301"/>
            <a:ext cx="5068695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4279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2017/10/10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279900" algn="l"/>
              </a:tabLst>
            </a:pP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社会学视角与其他学科视角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47900" y="2057401"/>
            <a:ext cx="80150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25701" y="2070101"/>
            <a:ext cx="692497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心理学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经济学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政治学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人类学</a:t>
            </a:r>
          </a:p>
          <a:p>
            <a:pPr>
              <a:lnSpc>
                <a:spcPts val="27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47901" y="5270500"/>
            <a:ext cx="6094617" cy="40344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	</a:t>
            </a:r>
            <a:r>
              <a:rPr lang="en-US" altLang="zh-CN" sz="2195" dirty="0">
                <a:solidFill>
                  <a:srgbClr val="2F5897"/>
                </a:solidFill>
                <a:latin typeface="幼圆" pitchFamily="18" charset="0"/>
                <a:cs typeface="幼圆" pitchFamily="18" charset="0"/>
              </a:rPr>
              <a:t>社会学视角总结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社会：多个人，互动，群体，规则</a:t>
            </a:r>
          </a:p>
          <a:p>
            <a:pPr>
              <a:lnSpc>
                <a:spcPts val="23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社会学：系统研究社会的学科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社会学视角：从群体的角度去发掘社会互动中的参照框架</a:t>
            </a:r>
          </a:p>
          <a:p>
            <a:pPr>
              <a:lnSpc>
                <a:spcPts val="18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（规则）及其结果。社会学视角关注个体是通常将个体作</a:t>
            </a:r>
          </a:p>
          <a:p>
            <a:pPr>
              <a:lnSpc>
                <a:spcPts val="18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为某一特定群体的成员或代表进行研究。</a:t>
            </a:r>
          </a:p>
          <a:p>
            <a:pPr>
              <a:lnSpc>
                <a:spcPts val="24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提高人的社会意识水平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1727200" algn="l"/>
                <a:tab pos="5880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4073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64875" y="1777032"/>
            <a:ext cx="6993374" cy="4006385"/>
          </a:xfrm>
          <a:custGeom>
            <a:avLst/>
            <a:gdLst>
              <a:gd name="connsiteX0" fmla="*/ 6350 w 7708900"/>
              <a:gd name="connsiteY0" fmla="*/ 6350 h 4416297"/>
              <a:gd name="connsiteX1" fmla="*/ 6350 w 7708900"/>
              <a:gd name="connsiteY1" fmla="*/ 4409948 h 4416297"/>
              <a:gd name="connsiteX2" fmla="*/ 7702549 w 7708900"/>
              <a:gd name="connsiteY2" fmla="*/ 4409948 h 4416297"/>
              <a:gd name="connsiteX3" fmla="*/ 7702549 w 7708900"/>
              <a:gd name="connsiteY3" fmla="*/ 6350 h 4416297"/>
              <a:gd name="connsiteX4" fmla="*/ 6350 w 7708900"/>
              <a:gd name="connsiteY4" fmla="*/ 6350 h 44162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8900" h="4416297">
                <a:moveTo>
                  <a:pt x="6350" y="6350"/>
                </a:moveTo>
                <a:lnTo>
                  <a:pt x="6350" y="4409948"/>
                </a:lnTo>
                <a:lnTo>
                  <a:pt x="7702549" y="4409948"/>
                </a:lnTo>
                <a:lnTo>
                  <a:pt x="7702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12007" y="3951775"/>
            <a:ext cx="184986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MyFunction();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08867" y="3905691"/>
            <a:ext cx="235481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开始计时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14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把被测函数加在这里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5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停止计时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93104" y="4631527"/>
            <a:ext cx="591412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361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计算运行时间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其他不在测试范围的处理写在后面，例如输出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的值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542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724"/>
              </a:lnSpc>
              <a:tabLst>
                <a:tab pos="218907" algn="l"/>
                <a:tab pos="230429" algn="l"/>
                <a:tab pos="241950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82031" y="841049"/>
            <a:ext cx="6865662" cy="31111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：捕捉从程序开始运行到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被调用时所耗费的时间。这个</a:t>
            </a:r>
          </a:p>
          <a:p>
            <a:pPr>
              <a:lnSpc>
                <a:spcPts val="1905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时间单位是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tick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，即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时钟打点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2540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常数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CLK_TCK(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63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CLOCKS_PER_SEC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：机器时钟每秒所走的时钟打点数。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stop;</a:t>
            </a:r>
          </a:p>
          <a:p>
            <a:pPr>
              <a:lnSpc>
                <a:spcPts val="1633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函数返回的变量类型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duration;</a:t>
            </a:r>
          </a:p>
          <a:p>
            <a:pPr>
              <a:lnSpc>
                <a:spcPts val="1452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记录被测函数运行时间，以秒为单位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724"/>
              </a:lnSpc>
              <a:tabLst>
                <a:tab pos="311079" algn="l"/>
                <a:tab pos="34564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不在测试范围内的准备工作写在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clock()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调用之前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614958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E4FF6-63D9-4A82-B30B-2798C63B3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0F8FE2-8860-4E97-9129-5EE442EC5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95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864100" y="1708150"/>
            <a:ext cx="704850" cy="546100"/>
          </a:xfrm>
          <a:custGeom>
            <a:avLst/>
            <a:gdLst>
              <a:gd name="connsiteX0" fmla="*/ 6350 w 704850"/>
              <a:gd name="connsiteY0" fmla="*/ 273050 h 546100"/>
              <a:gd name="connsiteX1" fmla="*/ 352425 w 704850"/>
              <a:gd name="connsiteY1" fmla="*/ 6350 h 546100"/>
              <a:gd name="connsiteX2" fmla="*/ 698500 w 704850"/>
              <a:gd name="connsiteY2" fmla="*/ 273050 h 546100"/>
              <a:gd name="connsiteX3" fmla="*/ 352425 w 704850"/>
              <a:gd name="connsiteY3" fmla="*/ 539750 h 546100"/>
              <a:gd name="connsiteX4" fmla="*/ 6350 w 70485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546100">
                <a:moveTo>
                  <a:pt x="6350" y="273050"/>
                </a:moveTo>
                <a:cubicBezTo>
                  <a:pt x="6350" y="125729"/>
                  <a:pt x="161290" y="6350"/>
                  <a:pt x="352425" y="6350"/>
                </a:cubicBezTo>
                <a:cubicBezTo>
                  <a:pt x="543559" y="6350"/>
                  <a:pt x="698500" y="125729"/>
                  <a:pt x="698500" y="273050"/>
                </a:cubicBezTo>
                <a:cubicBezTo>
                  <a:pt x="698500" y="420370"/>
                  <a:pt x="543559" y="539750"/>
                  <a:pt x="352425" y="539750"/>
                </a:cubicBezTo>
                <a:cubicBezTo>
                  <a:pt x="16129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56050" y="23177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94050" y="30797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784850" y="2332101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242"/>
                  <a:pt x="538607" y="539750"/>
                  <a:pt x="349250" y="539750"/>
                </a:cubicBezTo>
                <a:cubicBezTo>
                  <a:pt x="159892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54625" y="31559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42050" y="3152775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413250" y="48323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37250" y="4679950"/>
            <a:ext cx="698500" cy="546100"/>
          </a:xfrm>
          <a:custGeom>
            <a:avLst/>
            <a:gdLst>
              <a:gd name="connsiteX0" fmla="*/ 6350 w 698500"/>
              <a:gd name="connsiteY0" fmla="*/ 273050 h 546100"/>
              <a:gd name="connsiteX1" fmla="*/ 349250 w 698500"/>
              <a:gd name="connsiteY1" fmla="*/ 6350 h 546100"/>
              <a:gd name="connsiteX2" fmla="*/ 692150 w 698500"/>
              <a:gd name="connsiteY2" fmla="*/ 273050 h 546100"/>
              <a:gd name="connsiteX3" fmla="*/ 349250 w 698500"/>
              <a:gd name="connsiteY3" fmla="*/ 539750 h 546100"/>
              <a:gd name="connsiteX4" fmla="*/ 6350 w 6985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546100">
                <a:moveTo>
                  <a:pt x="6350" y="273050"/>
                </a:moveTo>
                <a:cubicBezTo>
                  <a:pt x="6350" y="125729"/>
                  <a:pt x="159892" y="6350"/>
                  <a:pt x="349250" y="6350"/>
                </a:cubicBezTo>
                <a:cubicBezTo>
                  <a:pt x="538607" y="6350"/>
                  <a:pt x="692150" y="125729"/>
                  <a:pt x="692150" y="273050"/>
                </a:cubicBezTo>
                <a:cubicBezTo>
                  <a:pt x="692150" y="420370"/>
                  <a:pt x="538607" y="539750"/>
                  <a:pt x="349250" y="539750"/>
                </a:cubicBezTo>
                <a:cubicBezTo>
                  <a:pt x="159892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623050" y="39179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94250" y="3954526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242"/>
                  <a:pt x="597789" y="539750"/>
                  <a:pt x="387350" y="539750"/>
                </a:cubicBezTo>
                <a:cubicBezTo>
                  <a:pt x="176910" y="539750"/>
                  <a:pt x="6350" y="420242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03650" y="3879850"/>
            <a:ext cx="774700" cy="546100"/>
          </a:xfrm>
          <a:custGeom>
            <a:avLst/>
            <a:gdLst>
              <a:gd name="connsiteX0" fmla="*/ 6350 w 774700"/>
              <a:gd name="connsiteY0" fmla="*/ 273050 h 546100"/>
              <a:gd name="connsiteX1" fmla="*/ 387350 w 774700"/>
              <a:gd name="connsiteY1" fmla="*/ 6350 h 546100"/>
              <a:gd name="connsiteX2" fmla="*/ 768350 w 774700"/>
              <a:gd name="connsiteY2" fmla="*/ 273050 h 546100"/>
              <a:gd name="connsiteX3" fmla="*/ 387350 w 774700"/>
              <a:gd name="connsiteY3" fmla="*/ 539750 h 546100"/>
              <a:gd name="connsiteX4" fmla="*/ 6350 w 774700"/>
              <a:gd name="connsiteY4" fmla="*/ 2730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100">
                <a:moveTo>
                  <a:pt x="6350" y="273050"/>
                </a:moveTo>
                <a:cubicBezTo>
                  <a:pt x="6350" y="125729"/>
                  <a:pt x="176910" y="6350"/>
                  <a:pt x="387350" y="6350"/>
                </a:cubicBezTo>
                <a:cubicBezTo>
                  <a:pt x="597789" y="6350"/>
                  <a:pt x="768350" y="125729"/>
                  <a:pt x="768350" y="273050"/>
                </a:cubicBezTo>
                <a:cubicBezTo>
                  <a:pt x="768350" y="420370"/>
                  <a:pt x="597789" y="539750"/>
                  <a:pt x="387350" y="539750"/>
                </a:cubicBezTo>
                <a:cubicBezTo>
                  <a:pt x="176910" y="539750"/>
                  <a:pt x="6350" y="420370"/>
                  <a:pt x="6350" y="2730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40325" y="5532501"/>
            <a:ext cx="774700" cy="546036"/>
          </a:xfrm>
          <a:custGeom>
            <a:avLst/>
            <a:gdLst>
              <a:gd name="connsiteX0" fmla="*/ 6350 w 774700"/>
              <a:gd name="connsiteY0" fmla="*/ 272986 h 546036"/>
              <a:gd name="connsiteX1" fmla="*/ 387350 w 774700"/>
              <a:gd name="connsiteY1" fmla="*/ 6350 h 546036"/>
              <a:gd name="connsiteX2" fmla="*/ 768350 w 774700"/>
              <a:gd name="connsiteY2" fmla="*/ 272986 h 546036"/>
              <a:gd name="connsiteX3" fmla="*/ 387350 w 774700"/>
              <a:gd name="connsiteY3" fmla="*/ 539686 h 546036"/>
              <a:gd name="connsiteX4" fmla="*/ 6350 w 774700"/>
              <a:gd name="connsiteY4" fmla="*/ 272986 h 546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546036">
                <a:moveTo>
                  <a:pt x="6350" y="272986"/>
                </a:moveTo>
                <a:cubicBezTo>
                  <a:pt x="6350" y="125691"/>
                  <a:pt x="176910" y="6350"/>
                  <a:pt x="387350" y="6350"/>
                </a:cubicBezTo>
                <a:cubicBezTo>
                  <a:pt x="597789" y="6350"/>
                  <a:pt x="768350" y="125691"/>
                  <a:pt x="768350" y="272986"/>
                </a:cubicBezTo>
                <a:cubicBezTo>
                  <a:pt x="768350" y="420280"/>
                  <a:pt x="597789" y="539686"/>
                  <a:pt x="387350" y="539686"/>
                </a:cubicBezTo>
                <a:cubicBezTo>
                  <a:pt x="176910" y="539686"/>
                  <a:pt x="6350" y="420280"/>
                  <a:pt x="6350" y="2729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1688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30495" y="3024251"/>
            <a:ext cx="503046" cy="439292"/>
          </a:xfrm>
          <a:custGeom>
            <a:avLst/>
            <a:gdLst>
              <a:gd name="connsiteX0" fmla="*/ 0 w 503046"/>
              <a:gd name="connsiteY0" fmla="*/ 219582 h 439292"/>
              <a:gd name="connsiteX1" fmla="*/ 251459 w 503046"/>
              <a:gd name="connsiteY1" fmla="*/ 0 h 439292"/>
              <a:gd name="connsiteX2" fmla="*/ 503046 w 503046"/>
              <a:gd name="connsiteY2" fmla="*/ 219582 h 439292"/>
              <a:gd name="connsiteX3" fmla="*/ 251459 w 503046"/>
              <a:gd name="connsiteY3" fmla="*/ 439292 h 439292"/>
              <a:gd name="connsiteX4" fmla="*/ 0 w 503046"/>
              <a:gd name="connsiteY4" fmla="*/ 219582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292">
                <a:moveTo>
                  <a:pt x="0" y="219582"/>
                </a:moveTo>
                <a:cubicBezTo>
                  <a:pt x="0" y="98297"/>
                  <a:pt x="112521" y="0"/>
                  <a:pt x="251459" y="0"/>
                </a:cubicBezTo>
                <a:cubicBezTo>
                  <a:pt x="390397" y="0"/>
                  <a:pt x="503046" y="98297"/>
                  <a:pt x="503046" y="219582"/>
                </a:cubicBezTo>
                <a:cubicBezTo>
                  <a:pt x="503046" y="340867"/>
                  <a:pt x="390397" y="439292"/>
                  <a:pt x="251459" y="439292"/>
                </a:cubicBezTo>
                <a:cubicBezTo>
                  <a:pt x="112521" y="439292"/>
                  <a:pt x="0" y="340867"/>
                  <a:pt x="0" y="21958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24145" y="3017901"/>
            <a:ext cx="515746" cy="451992"/>
          </a:xfrm>
          <a:custGeom>
            <a:avLst/>
            <a:gdLst>
              <a:gd name="connsiteX0" fmla="*/ 6350 w 515746"/>
              <a:gd name="connsiteY0" fmla="*/ 225932 h 451992"/>
              <a:gd name="connsiteX1" fmla="*/ 257809 w 515746"/>
              <a:gd name="connsiteY1" fmla="*/ 6350 h 451992"/>
              <a:gd name="connsiteX2" fmla="*/ 509396 w 515746"/>
              <a:gd name="connsiteY2" fmla="*/ 225932 h 451992"/>
              <a:gd name="connsiteX3" fmla="*/ 257809 w 515746"/>
              <a:gd name="connsiteY3" fmla="*/ 445642 h 451992"/>
              <a:gd name="connsiteX4" fmla="*/ 6350 w 515746"/>
              <a:gd name="connsiteY4" fmla="*/ 225932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1992">
                <a:moveTo>
                  <a:pt x="6350" y="225932"/>
                </a:moveTo>
                <a:cubicBezTo>
                  <a:pt x="6350" y="104647"/>
                  <a:pt x="118871" y="6350"/>
                  <a:pt x="257809" y="6350"/>
                </a:cubicBezTo>
                <a:cubicBezTo>
                  <a:pt x="396747" y="6350"/>
                  <a:pt x="509396" y="104647"/>
                  <a:pt x="509396" y="225932"/>
                </a:cubicBezTo>
                <a:cubicBezTo>
                  <a:pt x="509396" y="347217"/>
                  <a:pt x="396747" y="445642"/>
                  <a:pt x="257809" y="445642"/>
                </a:cubicBezTo>
                <a:cubicBezTo>
                  <a:pt x="118871" y="445642"/>
                  <a:pt x="6350" y="347217"/>
                  <a:pt x="6350" y="22593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47183" y="3384804"/>
            <a:ext cx="501015" cy="291211"/>
          </a:xfrm>
          <a:custGeom>
            <a:avLst/>
            <a:gdLst>
              <a:gd name="connsiteX0" fmla="*/ 6350 w 501015"/>
              <a:gd name="connsiteY0" fmla="*/ 6350 h 291211"/>
              <a:gd name="connsiteX1" fmla="*/ 494664 w 501015"/>
              <a:gd name="connsiteY1" fmla="*/ 284861 h 291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1015" h="291211">
                <a:moveTo>
                  <a:pt x="6350" y="6350"/>
                </a:moveTo>
                <a:lnTo>
                  <a:pt x="494664" y="2848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41851" y="3637788"/>
            <a:ext cx="503173" cy="439292"/>
          </a:xfrm>
          <a:custGeom>
            <a:avLst/>
            <a:gdLst>
              <a:gd name="connsiteX0" fmla="*/ 0 w 503173"/>
              <a:gd name="connsiteY0" fmla="*/ 219583 h 439292"/>
              <a:gd name="connsiteX1" fmla="*/ 251586 w 503173"/>
              <a:gd name="connsiteY1" fmla="*/ 0 h 439292"/>
              <a:gd name="connsiteX2" fmla="*/ 503173 w 503173"/>
              <a:gd name="connsiteY2" fmla="*/ 219583 h 439292"/>
              <a:gd name="connsiteX3" fmla="*/ 251586 w 503173"/>
              <a:gd name="connsiteY3" fmla="*/ 439292 h 439292"/>
              <a:gd name="connsiteX4" fmla="*/ 0 w 503173"/>
              <a:gd name="connsiteY4" fmla="*/ 219583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173" h="439292">
                <a:moveTo>
                  <a:pt x="0" y="219583"/>
                </a:moveTo>
                <a:cubicBezTo>
                  <a:pt x="0" y="98297"/>
                  <a:pt x="112648" y="0"/>
                  <a:pt x="251586" y="0"/>
                </a:cubicBezTo>
                <a:cubicBezTo>
                  <a:pt x="390525" y="0"/>
                  <a:pt x="503173" y="98297"/>
                  <a:pt x="503173" y="219583"/>
                </a:cubicBezTo>
                <a:cubicBezTo>
                  <a:pt x="503173" y="340867"/>
                  <a:pt x="390525" y="439292"/>
                  <a:pt x="251586" y="439292"/>
                </a:cubicBezTo>
                <a:cubicBezTo>
                  <a:pt x="112648" y="439292"/>
                  <a:pt x="0" y="340867"/>
                  <a:pt x="0" y="21958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35501" y="3631438"/>
            <a:ext cx="515873" cy="451992"/>
          </a:xfrm>
          <a:custGeom>
            <a:avLst/>
            <a:gdLst>
              <a:gd name="connsiteX0" fmla="*/ 6350 w 515873"/>
              <a:gd name="connsiteY0" fmla="*/ 225933 h 451992"/>
              <a:gd name="connsiteX1" fmla="*/ 257936 w 515873"/>
              <a:gd name="connsiteY1" fmla="*/ 6350 h 451992"/>
              <a:gd name="connsiteX2" fmla="*/ 509523 w 515873"/>
              <a:gd name="connsiteY2" fmla="*/ 225933 h 451992"/>
              <a:gd name="connsiteX3" fmla="*/ 257936 w 515873"/>
              <a:gd name="connsiteY3" fmla="*/ 445642 h 451992"/>
              <a:gd name="connsiteX4" fmla="*/ 6350 w 515873"/>
              <a:gd name="connsiteY4" fmla="*/ 225933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873" h="451992">
                <a:moveTo>
                  <a:pt x="6350" y="225933"/>
                </a:moveTo>
                <a:cubicBezTo>
                  <a:pt x="6350" y="104647"/>
                  <a:pt x="118998" y="6350"/>
                  <a:pt x="257936" y="6350"/>
                </a:cubicBezTo>
                <a:cubicBezTo>
                  <a:pt x="396875" y="6350"/>
                  <a:pt x="509523" y="104647"/>
                  <a:pt x="509523" y="225933"/>
                </a:cubicBezTo>
                <a:cubicBezTo>
                  <a:pt x="509523" y="347217"/>
                  <a:pt x="396875" y="445642"/>
                  <a:pt x="257936" y="445642"/>
                </a:cubicBezTo>
                <a:cubicBezTo>
                  <a:pt x="118998" y="445642"/>
                  <a:pt x="6350" y="347217"/>
                  <a:pt x="6350" y="22593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40120" y="3625469"/>
            <a:ext cx="503046" cy="439292"/>
          </a:xfrm>
          <a:custGeom>
            <a:avLst/>
            <a:gdLst>
              <a:gd name="connsiteX0" fmla="*/ 0 w 503046"/>
              <a:gd name="connsiteY0" fmla="*/ 219709 h 439292"/>
              <a:gd name="connsiteX1" fmla="*/ 251586 w 503046"/>
              <a:gd name="connsiteY1" fmla="*/ 0 h 439292"/>
              <a:gd name="connsiteX2" fmla="*/ 503046 w 503046"/>
              <a:gd name="connsiteY2" fmla="*/ 219709 h 439292"/>
              <a:gd name="connsiteX3" fmla="*/ 251586 w 503046"/>
              <a:gd name="connsiteY3" fmla="*/ 439292 h 439292"/>
              <a:gd name="connsiteX4" fmla="*/ 0 w 503046"/>
              <a:gd name="connsiteY4" fmla="*/ 219709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292">
                <a:moveTo>
                  <a:pt x="0" y="219709"/>
                </a:moveTo>
                <a:cubicBezTo>
                  <a:pt x="0" y="98297"/>
                  <a:pt x="112521" y="0"/>
                  <a:pt x="251586" y="0"/>
                </a:cubicBezTo>
                <a:cubicBezTo>
                  <a:pt x="390525" y="0"/>
                  <a:pt x="503046" y="98297"/>
                  <a:pt x="503046" y="219709"/>
                </a:cubicBezTo>
                <a:cubicBezTo>
                  <a:pt x="503046" y="340995"/>
                  <a:pt x="390525" y="439292"/>
                  <a:pt x="251586" y="439292"/>
                </a:cubicBezTo>
                <a:cubicBezTo>
                  <a:pt x="112521" y="439292"/>
                  <a:pt x="0" y="340995"/>
                  <a:pt x="0" y="2197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33770" y="3619119"/>
            <a:ext cx="515746" cy="451992"/>
          </a:xfrm>
          <a:custGeom>
            <a:avLst/>
            <a:gdLst>
              <a:gd name="connsiteX0" fmla="*/ 6350 w 515746"/>
              <a:gd name="connsiteY0" fmla="*/ 226059 h 451992"/>
              <a:gd name="connsiteX1" fmla="*/ 257936 w 515746"/>
              <a:gd name="connsiteY1" fmla="*/ 6350 h 451992"/>
              <a:gd name="connsiteX2" fmla="*/ 509396 w 515746"/>
              <a:gd name="connsiteY2" fmla="*/ 226059 h 451992"/>
              <a:gd name="connsiteX3" fmla="*/ 257936 w 515746"/>
              <a:gd name="connsiteY3" fmla="*/ 445642 h 451992"/>
              <a:gd name="connsiteX4" fmla="*/ 6350 w 515746"/>
              <a:gd name="connsiteY4" fmla="*/ 226059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1992">
                <a:moveTo>
                  <a:pt x="6350" y="226059"/>
                </a:moveTo>
                <a:cubicBezTo>
                  <a:pt x="6350" y="104647"/>
                  <a:pt x="118871" y="6350"/>
                  <a:pt x="257936" y="6350"/>
                </a:cubicBezTo>
                <a:cubicBezTo>
                  <a:pt x="396875" y="6350"/>
                  <a:pt x="509396" y="104647"/>
                  <a:pt x="509396" y="226059"/>
                </a:cubicBezTo>
                <a:cubicBezTo>
                  <a:pt x="509396" y="347345"/>
                  <a:pt x="396875" y="445642"/>
                  <a:pt x="257936" y="445642"/>
                </a:cubicBezTo>
                <a:cubicBezTo>
                  <a:pt x="118871" y="445642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96305" y="4292981"/>
            <a:ext cx="503046" cy="439419"/>
          </a:xfrm>
          <a:custGeom>
            <a:avLst/>
            <a:gdLst>
              <a:gd name="connsiteX0" fmla="*/ 0 w 503046"/>
              <a:gd name="connsiteY0" fmla="*/ 219709 h 439419"/>
              <a:gd name="connsiteX1" fmla="*/ 251459 w 503046"/>
              <a:gd name="connsiteY1" fmla="*/ 0 h 439419"/>
              <a:gd name="connsiteX2" fmla="*/ 503047 w 503046"/>
              <a:gd name="connsiteY2" fmla="*/ 219709 h 439419"/>
              <a:gd name="connsiteX3" fmla="*/ 251459 w 503046"/>
              <a:gd name="connsiteY3" fmla="*/ 439420 h 439419"/>
              <a:gd name="connsiteX4" fmla="*/ 0 w 503046"/>
              <a:gd name="connsiteY4" fmla="*/ 219709 h 439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46" h="439419">
                <a:moveTo>
                  <a:pt x="0" y="219709"/>
                </a:moveTo>
                <a:cubicBezTo>
                  <a:pt x="0" y="98425"/>
                  <a:pt x="112522" y="0"/>
                  <a:pt x="251459" y="0"/>
                </a:cubicBezTo>
                <a:cubicBezTo>
                  <a:pt x="390397" y="0"/>
                  <a:pt x="503047" y="98425"/>
                  <a:pt x="503047" y="219709"/>
                </a:cubicBezTo>
                <a:cubicBezTo>
                  <a:pt x="503047" y="340995"/>
                  <a:pt x="390397" y="439420"/>
                  <a:pt x="251459" y="439420"/>
                </a:cubicBezTo>
                <a:cubicBezTo>
                  <a:pt x="112522" y="439420"/>
                  <a:pt x="0" y="340995"/>
                  <a:pt x="0" y="2197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489955" y="4286631"/>
            <a:ext cx="515746" cy="452119"/>
          </a:xfrm>
          <a:custGeom>
            <a:avLst/>
            <a:gdLst>
              <a:gd name="connsiteX0" fmla="*/ 6350 w 515746"/>
              <a:gd name="connsiteY0" fmla="*/ 226059 h 452119"/>
              <a:gd name="connsiteX1" fmla="*/ 257809 w 515746"/>
              <a:gd name="connsiteY1" fmla="*/ 6350 h 452119"/>
              <a:gd name="connsiteX2" fmla="*/ 509397 w 515746"/>
              <a:gd name="connsiteY2" fmla="*/ 226059 h 452119"/>
              <a:gd name="connsiteX3" fmla="*/ 257809 w 515746"/>
              <a:gd name="connsiteY3" fmla="*/ 445770 h 452119"/>
              <a:gd name="connsiteX4" fmla="*/ 6350 w 515746"/>
              <a:gd name="connsiteY4" fmla="*/ 226059 h 452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746" h="452119">
                <a:moveTo>
                  <a:pt x="6350" y="226059"/>
                </a:moveTo>
                <a:cubicBezTo>
                  <a:pt x="6350" y="104775"/>
                  <a:pt x="118872" y="6350"/>
                  <a:pt x="257809" y="6350"/>
                </a:cubicBezTo>
                <a:cubicBezTo>
                  <a:pt x="396747" y="6350"/>
                  <a:pt x="509397" y="104775"/>
                  <a:pt x="509397" y="226059"/>
                </a:cubicBezTo>
                <a:cubicBezTo>
                  <a:pt x="509397" y="347345"/>
                  <a:pt x="396747" y="445770"/>
                  <a:pt x="257809" y="445770"/>
                </a:cubicBezTo>
                <a:cubicBezTo>
                  <a:pt x="118872" y="445770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16777" y="4201033"/>
            <a:ext cx="503173" cy="439292"/>
          </a:xfrm>
          <a:custGeom>
            <a:avLst/>
            <a:gdLst>
              <a:gd name="connsiteX0" fmla="*/ 0 w 503173"/>
              <a:gd name="connsiteY0" fmla="*/ 219582 h 439292"/>
              <a:gd name="connsiteX1" fmla="*/ 251586 w 503173"/>
              <a:gd name="connsiteY1" fmla="*/ 0 h 439292"/>
              <a:gd name="connsiteX2" fmla="*/ 503173 w 503173"/>
              <a:gd name="connsiteY2" fmla="*/ 219582 h 439292"/>
              <a:gd name="connsiteX3" fmla="*/ 251586 w 503173"/>
              <a:gd name="connsiteY3" fmla="*/ 439292 h 439292"/>
              <a:gd name="connsiteX4" fmla="*/ 0 w 503173"/>
              <a:gd name="connsiteY4" fmla="*/ 219582 h 439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173" h="439292">
                <a:moveTo>
                  <a:pt x="0" y="219582"/>
                </a:moveTo>
                <a:cubicBezTo>
                  <a:pt x="0" y="98297"/>
                  <a:pt x="112648" y="0"/>
                  <a:pt x="251586" y="0"/>
                </a:cubicBezTo>
                <a:cubicBezTo>
                  <a:pt x="390525" y="0"/>
                  <a:pt x="503173" y="98297"/>
                  <a:pt x="503173" y="219582"/>
                </a:cubicBezTo>
                <a:cubicBezTo>
                  <a:pt x="503173" y="340867"/>
                  <a:pt x="390525" y="439292"/>
                  <a:pt x="251586" y="439292"/>
                </a:cubicBezTo>
                <a:cubicBezTo>
                  <a:pt x="112648" y="439292"/>
                  <a:pt x="0" y="340867"/>
                  <a:pt x="0" y="21958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710427" y="4194683"/>
            <a:ext cx="515873" cy="451992"/>
          </a:xfrm>
          <a:custGeom>
            <a:avLst/>
            <a:gdLst>
              <a:gd name="connsiteX0" fmla="*/ 6350 w 515873"/>
              <a:gd name="connsiteY0" fmla="*/ 225932 h 451992"/>
              <a:gd name="connsiteX1" fmla="*/ 257936 w 515873"/>
              <a:gd name="connsiteY1" fmla="*/ 6350 h 451992"/>
              <a:gd name="connsiteX2" fmla="*/ 509523 w 515873"/>
              <a:gd name="connsiteY2" fmla="*/ 225932 h 451992"/>
              <a:gd name="connsiteX3" fmla="*/ 257936 w 515873"/>
              <a:gd name="connsiteY3" fmla="*/ 445642 h 451992"/>
              <a:gd name="connsiteX4" fmla="*/ 6350 w 515873"/>
              <a:gd name="connsiteY4" fmla="*/ 225932 h 451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873" h="451992">
                <a:moveTo>
                  <a:pt x="6350" y="225932"/>
                </a:moveTo>
                <a:cubicBezTo>
                  <a:pt x="6350" y="104647"/>
                  <a:pt x="118998" y="6350"/>
                  <a:pt x="257936" y="6350"/>
                </a:cubicBezTo>
                <a:cubicBezTo>
                  <a:pt x="396875" y="6350"/>
                  <a:pt x="509523" y="104647"/>
                  <a:pt x="509523" y="225932"/>
                </a:cubicBezTo>
                <a:cubicBezTo>
                  <a:pt x="509523" y="347217"/>
                  <a:pt x="396875" y="445642"/>
                  <a:pt x="257936" y="445642"/>
                </a:cubicBezTo>
                <a:cubicBezTo>
                  <a:pt x="118998" y="445642"/>
                  <a:pt x="6350" y="347217"/>
                  <a:pt x="6350" y="22593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50636" y="4039996"/>
            <a:ext cx="317881" cy="259334"/>
          </a:xfrm>
          <a:custGeom>
            <a:avLst/>
            <a:gdLst>
              <a:gd name="connsiteX0" fmla="*/ 311530 w 317881"/>
              <a:gd name="connsiteY0" fmla="*/ 6350 h 259334"/>
              <a:gd name="connsiteX1" fmla="*/ 6350 w 317881"/>
              <a:gd name="connsiteY1" fmla="*/ 252984 h 259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881" h="259334">
                <a:moveTo>
                  <a:pt x="311530" y="6350"/>
                </a:moveTo>
                <a:lnTo>
                  <a:pt x="6350" y="2529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81317" y="3984753"/>
            <a:ext cx="317754" cy="259461"/>
          </a:xfrm>
          <a:custGeom>
            <a:avLst/>
            <a:gdLst>
              <a:gd name="connsiteX0" fmla="*/ 6350 w 317754"/>
              <a:gd name="connsiteY0" fmla="*/ 6350 h 259461"/>
              <a:gd name="connsiteX1" fmla="*/ 311403 w 317754"/>
              <a:gd name="connsiteY1" fmla="*/ 253110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59461">
                <a:moveTo>
                  <a:pt x="6350" y="6350"/>
                </a:moveTo>
                <a:lnTo>
                  <a:pt x="311403" y="2531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16627" y="3403092"/>
            <a:ext cx="317754" cy="259461"/>
          </a:xfrm>
          <a:custGeom>
            <a:avLst/>
            <a:gdLst>
              <a:gd name="connsiteX0" fmla="*/ 311403 w 317754"/>
              <a:gd name="connsiteY0" fmla="*/ 6350 h 259461"/>
              <a:gd name="connsiteX1" fmla="*/ 6350 w 317754"/>
              <a:gd name="connsiteY1" fmla="*/ 253111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59461">
                <a:moveTo>
                  <a:pt x="311403" y="6350"/>
                </a:moveTo>
                <a:lnTo>
                  <a:pt x="6350" y="25311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61532" y="4867656"/>
            <a:ext cx="515492" cy="452119"/>
          </a:xfrm>
          <a:custGeom>
            <a:avLst/>
            <a:gdLst>
              <a:gd name="connsiteX0" fmla="*/ 6350 w 515492"/>
              <a:gd name="connsiteY0" fmla="*/ 226059 h 452119"/>
              <a:gd name="connsiteX1" fmla="*/ 257683 w 515492"/>
              <a:gd name="connsiteY1" fmla="*/ 6350 h 452119"/>
              <a:gd name="connsiteX2" fmla="*/ 509142 w 515492"/>
              <a:gd name="connsiteY2" fmla="*/ 226059 h 452119"/>
              <a:gd name="connsiteX3" fmla="*/ 257683 w 515492"/>
              <a:gd name="connsiteY3" fmla="*/ 445770 h 452119"/>
              <a:gd name="connsiteX4" fmla="*/ 6350 w 515492"/>
              <a:gd name="connsiteY4" fmla="*/ 226059 h 452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492" h="452119">
                <a:moveTo>
                  <a:pt x="6350" y="226059"/>
                </a:moveTo>
                <a:cubicBezTo>
                  <a:pt x="6350" y="104647"/>
                  <a:pt x="118871" y="6350"/>
                  <a:pt x="257683" y="6350"/>
                </a:cubicBezTo>
                <a:cubicBezTo>
                  <a:pt x="396621" y="6350"/>
                  <a:pt x="509142" y="104647"/>
                  <a:pt x="509142" y="226059"/>
                </a:cubicBezTo>
                <a:cubicBezTo>
                  <a:pt x="509142" y="347345"/>
                  <a:pt x="396621" y="445770"/>
                  <a:pt x="257683" y="445770"/>
                </a:cubicBezTo>
                <a:cubicBezTo>
                  <a:pt x="118871" y="445770"/>
                  <a:pt x="6350" y="347345"/>
                  <a:pt x="6350" y="22605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932552" y="4657726"/>
            <a:ext cx="317627" cy="259461"/>
          </a:xfrm>
          <a:custGeom>
            <a:avLst/>
            <a:gdLst>
              <a:gd name="connsiteX0" fmla="*/ 6350 w 317627"/>
              <a:gd name="connsiteY0" fmla="*/ 6350 h 259461"/>
              <a:gd name="connsiteX1" fmla="*/ 311277 w 317627"/>
              <a:gd name="connsiteY1" fmla="*/ 253110 h 25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59461">
                <a:moveTo>
                  <a:pt x="6350" y="6350"/>
                </a:moveTo>
                <a:lnTo>
                  <a:pt x="311277" y="25311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34076" y="2667000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2 h 381000"/>
              <a:gd name="connsiteX2" fmla="*/ 133350 w 133350"/>
              <a:gd name="connsiteY2" fmla="*/ 290702 h 381000"/>
              <a:gd name="connsiteX3" fmla="*/ 66675 w 133350"/>
              <a:gd name="connsiteY3" fmla="*/ 381000 h 381000"/>
              <a:gd name="connsiteX4" fmla="*/ 0 w 133350"/>
              <a:gd name="connsiteY4" fmla="*/ 290702 h 381000"/>
              <a:gd name="connsiteX5" fmla="*/ 33273 w 133350"/>
              <a:gd name="connsiteY5" fmla="*/ 290702 h 381000"/>
              <a:gd name="connsiteX6" fmla="*/ 33273 w 133350"/>
              <a:gd name="connsiteY6" fmla="*/ 0 h 381000"/>
              <a:gd name="connsiteX7" fmla="*/ 66675 w 133350"/>
              <a:gd name="connsiteY7" fmla="*/ 45085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2"/>
                </a:lnTo>
                <a:lnTo>
                  <a:pt x="133350" y="290702"/>
                </a:lnTo>
                <a:lnTo>
                  <a:pt x="66675" y="381000"/>
                </a:lnTo>
                <a:lnTo>
                  <a:pt x="0" y="290702"/>
                </a:lnTo>
                <a:lnTo>
                  <a:pt x="33273" y="290702"/>
                </a:lnTo>
                <a:lnTo>
                  <a:pt x="33273" y="0"/>
                </a:lnTo>
                <a:lnTo>
                  <a:pt x="66675" y="45085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427726" y="2660650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2 h 393700"/>
              <a:gd name="connsiteX2" fmla="*/ 139700 w 146050"/>
              <a:gd name="connsiteY2" fmla="*/ 297052 h 393700"/>
              <a:gd name="connsiteX3" fmla="*/ 73025 w 146050"/>
              <a:gd name="connsiteY3" fmla="*/ 387350 h 393700"/>
              <a:gd name="connsiteX4" fmla="*/ 6350 w 146050"/>
              <a:gd name="connsiteY4" fmla="*/ 297052 h 393700"/>
              <a:gd name="connsiteX5" fmla="*/ 39623 w 146050"/>
              <a:gd name="connsiteY5" fmla="*/ 297052 h 393700"/>
              <a:gd name="connsiteX6" fmla="*/ 39623 w 146050"/>
              <a:gd name="connsiteY6" fmla="*/ 6350 h 393700"/>
              <a:gd name="connsiteX7" fmla="*/ 73025 w 146050"/>
              <a:gd name="connsiteY7" fmla="*/ 51435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2"/>
                </a:lnTo>
                <a:lnTo>
                  <a:pt x="139700" y="297052"/>
                </a:lnTo>
                <a:lnTo>
                  <a:pt x="73025" y="387350"/>
                </a:lnTo>
                <a:lnTo>
                  <a:pt x="6350" y="297052"/>
                </a:lnTo>
                <a:lnTo>
                  <a:pt x="39623" y="297052"/>
                </a:lnTo>
                <a:lnTo>
                  <a:pt x="39623" y="6350"/>
                </a:lnTo>
                <a:lnTo>
                  <a:pt x="73025" y="51435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291326" y="3238500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284976" y="3232150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576951" y="3952875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70601" y="3946525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362700" y="4524375"/>
            <a:ext cx="133350" cy="381000"/>
          </a:xfrm>
          <a:custGeom>
            <a:avLst/>
            <a:gdLst>
              <a:gd name="connsiteX0" fmla="*/ 99948 w 133350"/>
              <a:gd name="connsiteY0" fmla="*/ 0 h 381000"/>
              <a:gd name="connsiteX1" fmla="*/ 99948 w 133350"/>
              <a:gd name="connsiteY1" fmla="*/ 290703 h 381000"/>
              <a:gd name="connsiteX2" fmla="*/ 133350 w 133350"/>
              <a:gd name="connsiteY2" fmla="*/ 290703 h 381000"/>
              <a:gd name="connsiteX3" fmla="*/ 66675 w 133350"/>
              <a:gd name="connsiteY3" fmla="*/ 381000 h 381000"/>
              <a:gd name="connsiteX4" fmla="*/ 0 w 133350"/>
              <a:gd name="connsiteY4" fmla="*/ 290703 h 381000"/>
              <a:gd name="connsiteX5" fmla="*/ 33273 w 133350"/>
              <a:gd name="connsiteY5" fmla="*/ 290703 h 381000"/>
              <a:gd name="connsiteX6" fmla="*/ 33273 w 133350"/>
              <a:gd name="connsiteY6" fmla="*/ 0 h 381000"/>
              <a:gd name="connsiteX7" fmla="*/ 66675 w 133350"/>
              <a:gd name="connsiteY7" fmla="*/ 45084 h 381000"/>
              <a:gd name="connsiteX8" fmla="*/ 99948 w 133350"/>
              <a:gd name="connsiteY8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3350" h="381000">
                <a:moveTo>
                  <a:pt x="99948" y="0"/>
                </a:moveTo>
                <a:lnTo>
                  <a:pt x="99948" y="290703"/>
                </a:lnTo>
                <a:lnTo>
                  <a:pt x="133350" y="290703"/>
                </a:lnTo>
                <a:lnTo>
                  <a:pt x="66675" y="381000"/>
                </a:lnTo>
                <a:lnTo>
                  <a:pt x="0" y="290703"/>
                </a:lnTo>
                <a:lnTo>
                  <a:pt x="33273" y="290703"/>
                </a:lnTo>
                <a:lnTo>
                  <a:pt x="33273" y="0"/>
                </a:lnTo>
                <a:lnTo>
                  <a:pt x="66675" y="45084"/>
                </a:lnTo>
                <a:lnTo>
                  <a:pt x="99948" y="0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356350" y="4518025"/>
            <a:ext cx="146050" cy="393700"/>
          </a:xfrm>
          <a:custGeom>
            <a:avLst/>
            <a:gdLst>
              <a:gd name="connsiteX0" fmla="*/ 106298 w 146050"/>
              <a:gd name="connsiteY0" fmla="*/ 6350 h 393700"/>
              <a:gd name="connsiteX1" fmla="*/ 106298 w 146050"/>
              <a:gd name="connsiteY1" fmla="*/ 297053 h 393700"/>
              <a:gd name="connsiteX2" fmla="*/ 139700 w 146050"/>
              <a:gd name="connsiteY2" fmla="*/ 297053 h 393700"/>
              <a:gd name="connsiteX3" fmla="*/ 73025 w 146050"/>
              <a:gd name="connsiteY3" fmla="*/ 387350 h 393700"/>
              <a:gd name="connsiteX4" fmla="*/ 6350 w 146050"/>
              <a:gd name="connsiteY4" fmla="*/ 297053 h 393700"/>
              <a:gd name="connsiteX5" fmla="*/ 39623 w 146050"/>
              <a:gd name="connsiteY5" fmla="*/ 297053 h 393700"/>
              <a:gd name="connsiteX6" fmla="*/ 39623 w 146050"/>
              <a:gd name="connsiteY6" fmla="*/ 6350 h 393700"/>
              <a:gd name="connsiteX7" fmla="*/ 73025 w 146050"/>
              <a:gd name="connsiteY7" fmla="*/ 51434 h 393700"/>
              <a:gd name="connsiteX8" fmla="*/ 106298 w 146050"/>
              <a:gd name="connsiteY8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6050" h="393700">
                <a:moveTo>
                  <a:pt x="106298" y="6350"/>
                </a:moveTo>
                <a:lnTo>
                  <a:pt x="106298" y="297053"/>
                </a:lnTo>
                <a:lnTo>
                  <a:pt x="139700" y="297053"/>
                </a:lnTo>
                <a:lnTo>
                  <a:pt x="73025" y="387350"/>
                </a:lnTo>
                <a:lnTo>
                  <a:pt x="6350" y="297053"/>
                </a:lnTo>
                <a:lnTo>
                  <a:pt x="39623" y="297053"/>
                </a:lnTo>
                <a:lnTo>
                  <a:pt x="39623" y="6350"/>
                </a:lnTo>
                <a:lnTo>
                  <a:pt x="73025" y="51434"/>
                </a:lnTo>
                <a:lnTo>
                  <a:pt x="10629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9700" y="5054600"/>
            <a:ext cx="850900" cy="101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26100" y="44069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845300" y="43180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172201" y="3784601"/>
            <a:ext cx="359073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771900" y="3797301"/>
            <a:ext cx="1243930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03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要删除结点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943101" y="508000"/>
            <a:ext cx="8284319" cy="29828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二叉搜索树的删除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考虑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三种情况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40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要删除的是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叶结点：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直接删除，并再修改其父结点指针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置为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41300" algn="l"/>
                <a:tab pos="304800" algn="l"/>
                <a:tab pos="34163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03430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91177" y="2592452"/>
            <a:ext cx="416687" cy="393445"/>
          </a:xfrm>
          <a:custGeom>
            <a:avLst/>
            <a:gdLst>
              <a:gd name="connsiteX0" fmla="*/ 0 w 416687"/>
              <a:gd name="connsiteY0" fmla="*/ 196722 h 393445"/>
              <a:gd name="connsiteX1" fmla="*/ 208280 w 416687"/>
              <a:gd name="connsiteY1" fmla="*/ 0 h 393445"/>
              <a:gd name="connsiteX2" fmla="*/ 416687 w 416687"/>
              <a:gd name="connsiteY2" fmla="*/ 196722 h 393445"/>
              <a:gd name="connsiteX3" fmla="*/ 208280 w 416687"/>
              <a:gd name="connsiteY3" fmla="*/ 393445 h 393445"/>
              <a:gd name="connsiteX4" fmla="*/ 0 w 416687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7" h="393445">
                <a:moveTo>
                  <a:pt x="0" y="196722"/>
                </a:moveTo>
                <a:cubicBezTo>
                  <a:pt x="0" y="88010"/>
                  <a:pt x="93218" y="0"/>
                  <a:pt x="208280" y="0"/>
                </a:cubicBezTo>
                <a:cubicBezTo>
                  <a:pt x="323342" y="0"/>
                  <a:pt x="416687" y="88010"/>
                  <a:pt x="416687" y="196722"/>
                </a:cubicBezTo>
                <a:cubicBezTo>
                  <a:pt x="416687" y="305434"/>
                  <a:pt x="323342" y="393445"/>
                  <a:pt x="208280" y="393445"/>
                </a:cubicBezTo>
                <a:cubicBezTo>
                  <a:pt x="93218" y="393445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84827" y="2586102"/>
            <a:ext cx="429387" cy="406145"/>
          </a:xfrm>
          <a:custGeom>
            <a:avLst/>
            <a:gdLst>
              <a:gd name="connsiteX0" fmla="*/ 6350 w 429387"/>
              <a:gd name="connsiteY0" fmla="*/ 203072 h 406145"/>
              <a:gd name="connsiteX1" fmla="*/ 214630 w 429387"/>
              <a:gd name="connsiteY1" fmla="*/ 6350 h 406145"/>
              <a:gd name="connsiteX2" fmla="*/ 423037 w 429387"/>
              <a:gd name="connsiteY2" fmla="*/ 203072 h 406145"/>
              <a:gd name="connsiteX3" fmla="*/ 214630 w 429387"/>
              <a:gd name="connsiteY3" fmla="*/ 399795 h 406145"/>
              <a:gd name="connsiteX4" fmla="*/ 6350 w 429387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7" h="406145">
                <a:moveTo>
                  <a:pt x="6350" y="203072"/>
                </a:moveTo>
                <a:cubicBezTo>
                  <a:pt x="6350" y="94360"/>
                  <a:pt x="99568" y="6350"/>
                  <a:pt x="214630" y="6350"/>
                </a:cubicBezTo>
                <a:cubicBezTo>
                  <a:pt x="329692" y="6350"/>
                  <a:pt x="423037" y="94360"/>
                  <a:pt x="423037" y="203072"/>
                </a:cubicBezTo>
                <a:cubicBezTo>
                  <a:pt x="423037" y="311784"/>
                  <a:pt x="329692" y="399795"/>
                  <a:pt x="214630" y="399795"/>
                </a:cubicBezTo>
                <a:cubicBezTo>
                  <a:pt x="99568" y="399795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35220" y="2914776"/>
            <a:ext cx="417068" cy="262254"/>
          </a:xfrm>
          <a:custGeom>
            <a:avLst/>
            <a:gdLst>
              <a:gd name="connsiteX0" fmla="*/ 6350 w 417068"/>
              <a:gd name="connsiteY0" fmla="*/ 6350 h 262254"/>
              <a:gd name="connsiteX1" fmla="*/ 410717 w 417068"/>
              <a:gd name="connsiteY1" fmla="*/ 255905 h 262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7068" h="262254">
                <a:moveTo>
                  <a:pt x="6350" y="6350"/>
                </a:moveTo>
                <a:lnTo>
                  <a:pt x="410717" y="25590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03751" y="3142108"/>
            <a:ext cx="416686" cy="393445"/>
          </a:xfrm>
          <a:custGeom>
            <a:avLst/>
            <a:gdLst>
              <a:gd name="connsiteX0" fmla="*/ 0 w 416686"/>
              <a:gd name="connsiteY0" fmla="*/ 196722 h 393445"/>
              <a:gd name="connsiteX1" fmla="*/ 208279 w 416686"/>
              <a:gd name="connsiteY1" fmla="*/ 0 h 393445"/>
              <a:gd name="connsiteX2" fmla="*/ 416686 w 416686"/>
              <a:gd name="connsiteY2" fmla="*/ 196722 h 393445"/>
              <a:gd name="connsiteX3" fmla="*/ 208279 w 416686"/>
              <a:gd name="connsiteY3" fmla="*/ 393446 h 393445"/>
              <a:gd name="connsiteX4" fmla="*/ 0 w 416686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445">
                <a:moveTo>
                  <a:pt x="0" y="196722"/>
                </a:moveTo>
                <a:cubicBezTo>
                  <a:pt x="0" y="88010"/>
                  <a:pt x="93217" y="0"/>
                  <a:pt x="208279" y="0"/>
                </a:cubicBezTo>
                <a:cubicBezTo>
                  <a:pt x="323341" y="0"/>
                  <a:pt x="416686" y="88010"/>
                  <a:pt x="416686" y="196722"/>
                </a:cubicBezTo>
                <a:cubicBezTo>
                  <a:pt x="416686" y="305434"/>
                  <a:pt x="323341" y="393446"/>
                  <a:pt x="208279" y="393446"/>
                </a:cubicBezTo>
                <a:cubicBezTo>
                  <a:pt x="93217" y="393446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97401" y="3135758"/>
            <a:ext cx="429386" cy="406145"/>
          </a:xfrm>
          <a:custGeom>
            <a:avLst/>
            <a:gdLst>
              <a:gd name="connsiteX0" fmla="*/ 6350 w 429386"/>
              <a:gd name="connsiteY0" fmla="*/ 203072 h 406145"/>
              <a:gd name="connsiteX1" fmla="*/ 214629 w 429386"/>
              <a:gd name="connsiteY1" fmla="*/ 6350 h 406145"/>
              <a:gd name="connsiteX2" fmla="*/ 423036 w 429386"/>
              <a:gd name="connsiteY2" fmla="*/ 203072 h 406145"/>
              <a:gd name="connsiteX3" fmla="*/ 214629 w 429386"/>
              <a:gd name="connsiteY3" fmla="*/ 399796 h 406145"/>
              <a:gd name="connsiteX4" fmla="*/ 6350 w 429386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145">
                <a:moveTo>
                  <a:pt x="6350" y="203072"/>
                </a:moveTo>
                <a:cubicBezTo>
                  <a:pt x="6350" y="94360"/>
                  <a:pt x="99567" y="6350"/>
                  <a:pt x="214629" y="6350"/>
                </a:cubicBezTo>
                <a:cubicBezTo>
                  <a:pt x="329691" y="6350"/>
                  <a:pt x="423036" y="94360"/>
                  <a:pt x="423036" y="203072"/>
                </a:cubicBezTo>
                <a:cubicBezTo>
                  <a:pt x="423036" y="311784"/>
                  <a:pt x="329691" y="399796"/>
                  <a:pt x="214629" y="399796"/>
                </a:cubicBezTo>
                <a:cubicBezTo>
                  <a:pt x="99567" y="399796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61736" y="3131058"/>
            <a:ext cx="416686" cy="393573"/>
          </a:xfrm>
          <a:custGeom>
            <a:avLst/>
            <a:gdLst>
              <a:gd name="connsiteX0" fmla="*/ 0 w 416686"/>
              <a:gd name="connsiteY0" fmla="*/ 196723 h 393573"/>
              <a:gd name="connsiteX1" fmla="*/ 208279 w 416686"/>
              <a:gd name="connsiteY1" fmla="*/ 0 h 393573"/>
              <a:gd name="connsiteX2" fmla="*/ 416686 w 416686"/>
              <a:gd name="connsiteY2" fmla="*/ 196723 h 393573"/>
              <a:gd name="connsiteX3" fmla="*/ 208279 w 416686"/>
              <a:gd name="connsiteY3" fmla="*/ 393573 h 393573"/>
              <a:gd name="connsiteX4" fmla="*/ 0 w 416686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3">
                <a:moveTo>
                  <a:pt x="0" y="196723"/>
                </a:moveTo>
                <a:cubicBezTo>
                  <a:pt x="0" y="88138"/>
                  <a:pt x="93217" y="0"/>
                  <a:pt x="208279" y="0"/>
                </a:cubicBezTo>
                <a:cubicBezTo>
                  <a:pt x="323341" y="0"/>
                  <a:pt x="416686" y="88138"/>
                  <a:pt x="416686" y="196723"/>
                </a:cubicBezTo>
                <a:cubicBezTo>
                  <a:pt x="416686" y="305435"/>
                  <a:pt x="323341" y="393573"/>
                  <a:pt x="208279" y="393573"/>
                </a:cubicBezTo>
                <a:cubicBezTo>
                  <a:pt x="93217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255386" y="3124708"/>
            <a:ext cx="429386" cy="406273"/>
          </a:xfrm>
          <a:custGeom>
            <a:avLst/>
            <a:gdLst>
              <a:gd name="connsiteX0" fmla="*/ 6350 w 429386"/>
              <a:gd name="connsiteY0" fmla="*/ 203073 h 406273"/>
              <a:gd name="connsiteX1" fmla="*/ 214629 w 429386"/>
              <a:gd name="connsiteY1" fmla="*/ 6350 h 406273"/>
              <a:gd name="connsiteX2" fmla="*/ 423036 w 429386"/>
              <a:gd name="connsiteY2" fmla="*/ 203073 h 406273"/>
              <a:gd name="connsiteX3" fmla="*/ 214629 w 429386"/>
              <a:gd name="connsiteY3" fmla="*/ 399923 h 406273"/>
              <a:gd name="connsiteX4" fmla="*/ 6350 w 429386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3">
                <a:moveTo>
                  <a:pt x="6350" y="203073"/>
                </a:moveTo>
                <a:cubicBezTo>
                  <a:pt x="6350" y="94488"/>
                  <a:pt x="99567" y="6350"/>
                  <a:pt x="214629" y="6350"/>
                </a:cubicBezTo>
                <a:cubicBezTo>
                  <a:pt x="329691" y="6350"/>
                  <a:pt x="423036" y="94488"/>
                  <a:pt x="423036" y="203073"/>
                </a:cubicBezTo>
                <a:cubicBezTo>
                  <a:pt x="423036" y="311785"/>
                  <a:pt x="329691" y="399923"/>
                  <a:pt x="214629" y="399923"/>
                </a:cubicBezTo>
                <a:cubicBezTo>
                  <a:pt x="99567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22188" y="3646679"/>
            <a:ext cx="416686" cy="393445"/>
          </a:xfrm>
          <a:custGeom>
            <a:avLst/>
            <a:gdLst>
              <a:gd name="connsiteX0" fmla="*/ 0 w 416686"/>
              <a:gd name="connsiteY0" fmla="*/ 196722 h 393445"/>
              <a:gd name="connsiteX1" fmla="*/ 208279 w 416686"/>
              <a:gd name="connsiteY1" fmla="*/ 0 h 393445"/>
              <a:gd name="connsiteX2" fmla="*/ 416686 w 416686"/>
              <a:gd name="connsiteY2" fmla="*/ 196722 h 393445"/>
              <a:gd name="connsiteX3" fmla="*/ 208279 w 416686"/>
              <a:gd name="connsiteY3" fmla="*/ 393445 h 393445"/>
              <a:gd name="connsiteX4" fmla="*/ 0 w 416686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445">
                <a:moveTo>
                  <a:pt x="0" y="196722"/>
                </a:moveTo>
                <a:cubicBezTo>
                  <a:pt x="0" y="88010"/>
                  <a:pt x="93217" y="0"/>
                  <a:pt x="208279" y="0"/>
                </a:cubicBezTo>
                <a:cubicBezTo>
                  <a:pt x="323341" y="0"/>
                  <a:pt x="416686" y="88010"/>
                  <a:pt x="416686" y="196722"/>
                </a:cubicBezTo>
                <a:cubicBezTo>
                  <a:pt x="416686" y="305434"/>
                  <a:pt x="323341" y="393445"/>
                  <a:pt x="208279" y="393445"/>
                </a:cubicBezTo>
                <a:cubicBezTo>
                  <a:pt x="93217" y="393445"/>
                  <a:pt x="0" y="305434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15838" y="3640329"/>
            <a:ext cx="429386" cy="406145"/>
          </a:xfrm>
          <a:custGeom>
            <a:avLst/>
            <a:gdLst>
              <a:gd name="connsiteX0" fmla="*/ 6350 w 429386"/>
              <a:gd name="connsiteY0" fmla="*/ 203072 h 406145"/>
              <a:gd name="connsiteX1" fmla="*/ 214629 w 429386"/>
              <a:gd name="connsiteY1" fmla="*/ 6350 h 406145"/>
              <a:gd name="connsiteX2" fmla="*/ 423036 w 429386"/>
              <a:gd name="connsiteY2" fmla="*/ 203072 h 406145"/>
              <a:gd name="connsiteX3" fmla="*/ 214629 w 429386"/>
              <a:gd name="connsiteY3" fmla="*/ 399795 h 406145"/>
              <a:gd name="connsiteX4" fmla="*/ 6350 w 429386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145">
                <a:moveTo>
                  <a:pt x="6350" y="203072"/>
                </a:moveTo>
                <a:cubicBezTo>
                  <a:pt x="6350" y="94360"/>
                  <a:pt x="99567" y="6350"/>
                  <a:pt x="214629" y="6350"/>
                </a:cubicBezTo>
                <a:cubicBezTo>
                  <a:pt x="329691" y="6350"/>
                  <a:pt x="423036" y="94360"/>
                  <a:pt x="423036" y="203072"/>
                </a:cubicBezTo>
                <a:cubicBezTo>
                  <a:pt x="423036" y="311784"/>
                  <a:pt x="329691" y="399795"/>
                  <a:pt x="214629" y="399795"/>
                </a:cubicBezTo>
                <a:cubicBezTo>
                  <a:pt x="99567" y="399795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25973" y="3452241"/>
            <a:ext cx="265429" cy="233679"/>
          </a:xfrm>
          <a:custGeom>
            <a:avLst/>
            <a:gdLst>
              <a:gd name="connsiteX0" fmla="*/ 6350 w 265429"/>
              <a:gd name="connsiteY0" fmla="*/ 6350 h 233679"/>
              <a:gd name="connsiteX1" fmla="*/ 259080 w 265429"/>
              <a:gd name="connsiteY1" fmla="*/ 227330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6350" y="6350"/>
                </a:moveTo>
                <a:lnTo>
                  <a:pt x="259080" y="2273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12996" y="2931161"/>
            <a:ext cx="265429" cy="233679"/>
          </a:xfrm>
          <a:custGeom>
            <a:avLst/>
            <a:gdLst>
              <a:gd name="connsiteX0" fmla="*/ 259080 w 265429"/>
              <a:gd name="connsiteY0" fmla="*/ 6350 h 233679"/>
              <a:gd name="connsiteX1" fmla="*/ 6350 w 265429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259080" y="6350"/>
                </a:moveTo>
                <a:lnTo>
                  <a:pt x="635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361052" y="4243451"/>
            <a:ext cx="428625" cy="406400"/>
          </a:xfrm>
          <a:custGeom>
            <a:avLst/>
            <a:gdLst>
              <a:gd name="connsiteX0" fmla="*/ 6350 w 428625"/>
              <a:gd name="connsiteY0" fmla="*/ 203200 h 406400"/>
              <a:gd name="connsiteX1" fmla="*/ 214248 w 428625"/>
              <a:gd name="connsiteY1" fmla="*/ 6350 h 406400"/>
              <a:gd name="connsiteX2" fmla="*/ 422275 w 428625"/>
              <a:gd name="connsiteY2" fmla="*/ 203200 h 406400"/>
              <a:gd name="connsiteX3" fmla="*/ 214248 w 428625"/>
              <a:gd name="connsiteY3" fmla="*/ 400050 h 406400"/>
              <a:gd name="connsiteX4" fmla="*/ 6350 w 428625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625" h="406400">
                <a:moveTo>
                  <a:pt x="6350" y="203200"/>
                </a:moveTo>
                <a:cubicBezTo>
                  <a:pt x="6350" y="94360"/>
                  <a:pt x="99440" y="6350"/>
                  <a:pt x="214248" y="6350"/>
                </a:cubicBezTo>
                <a:cubicBezTo>
                  <a:pt x="329057" y="6350"/>
                  <a:pt x="422275" y="94360"/>
                  <a:pt x="422275" y="203200"/>
                </a:cubicBezTo>
                <a:cubicBezTo>
                  <a:pt x="422275" y="311911"/>
                  <a:pt x="329057" y="400050"/>
                  <a:pt x="214248" y="400050"/>
                </a:cubicBezTo>
                <a:cubicBezTo>
                  <a:pt x="99440" y="400050"/>
                  <a:pt x="6350" y="311911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11776" y="3729229"/>
            <a:ext cx="416814" cy="393445"/>
          </a:xfrm>
          <a:custGeom>
            <a:avLst/>
            <a:gdLst>
              <a:gd name="connsiteX0" fmla="*/ 0 w 416814"/>
              <a:gd name="connsiteY0" fmla="*/ 196722 h 393445"/>
              <a:gd name="connsiteX1" fmla="*/ 208407 w 416814"/>
              <a:gd name="connsiteY1" fmla="*/ 0 h 393445"/>
              <a:gd name="connsiteX2" fmla="*/ 416814 w 416814"/>
              <a:gd name="connsiteY2" fmla="*/ 196722 h 393445"/>
              <a:gd name="connsiteX3" fmla="*/ 208407 w 416814"/>
              <a:gd name="connsiteY3" fmla="*/ 393445 h 393445"/>
              <a:gd name="connsiteX4" fmla="*/ 0 w 416814"/>
              <a:gd name="connsiteY4" fmla="*/ 196722 h 39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814" h="393445">
                <a:moveTo>
                  <a:pt x="0" y="196722"/>
                </a:moveTo>
                <a:cubicBezTo>
                  <a:pt x="0" y="88137"/>
                  <a:pt x="93217" y="0"/>
                  <a:pt x="208407" y="0"/>
                </a:cubicBezTo>
                <a:cubicBezTo>
                  <a:pt x="323469" y="0"/>
                  <a:pt x="416814" y="88137"/>
                  <a:pt x="416814" y="196722"/>
                </a:cubicBezTo>
                <a:cubicBezTo>
                  <a:pt x="416814" y="305307"/>
                  <a:pt x="323469" y="393445"/>
                  <a:pt x="208407" y="393445"/>
                </a:cubicBezTo>
                <a:cubicBezTo>
                  <a:pt x="93217" y="393445"/>
                  <a:pt x="0" y="305307"/>
                  <a:pt x="0" y="1967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05426" y="3722879"/>
            <a:ext cx="429514" cy="406145"/>
          </a:xfrm>
          <a:custGeom>
            <a:avLst/>
            <a:gdLst>
              <a:gd name="connsiteX0" fmla="*/ 6350 w 429514"/>
              <a:gd name="connsiteY0" fmla="*/ 203072 h 406145"/>
              <a:gd name="connsiteX1" fmla="*/ 214757 w 429514"/>
              <a:gd name="connsiteY1" fmla="*/ 6350 h 406145"/>
              <a:gd name="connsiteX2" fmla="*/ 423164 w 429514"/>
              <a:gd name="connsiteY2" fmla="*/ 203072 h 406145"/>
              <a:gd name="connsiteX3" fmla="*/ 214757 w 429514"/>
              <a:gd name="connsiteY3" fmla="*/ 399795 h 406145"/>
              <a:gd name="connsiteX4" fmla="*/ 6350 w 429514"/>
              <a:gd name="connsiteY4" fmla="*/ 203072 h 406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514" h="406145">
                <a:moveTo>
                  <a:pt x="6350" y="203072"/>
                </a:moveTo>
                <a:cubicBezTo>
                  <a:pt x="6350" y="94487"/>
                  <a:pt x="99567" y="6350"/>
                  <a:pt x="214757" y="6350"/>
                </a:cubicBezTo>
                <a:cubicBezTo>
                  <a:pt x="329819" y="6350"/>
                  <a:pt x="423164" y="94487"/>
                  <a:pt x="423164" y="203072"/>
                </a:cubicBezTo>
                <a:cubicBezTo>
                  <a:pt x="423164" y="311657"/>
                  <a:pt x="329819" y="399795"/>
                  <a:pt x="214757" y="399795"/>
                </a:cubicBezTo>
                <a:cubicBezTo>
                  <a:pt x="99567" y="399795"/>
                  <a:pt x="6350" y="311657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104257" y="3502025"/>
            <a:ext cx="265556" cy="233552"/>
          </a:xfrm>
          <a:custGeom>
            <a:avLst/>
            <a:gdLst>
              <a:gd name="connsiteX0" fmla="*/ 259207 w 265556"/>
              <a:gd name="connsiteY0" fmla="*/ 6350 h 233552"/>
              <a:gd name="connsiteX1" fmla="*/ 6350 w 265556"/>
              <a:gd name="connsiteY1" fmla="*/ 227203 h 2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556" h="233552">
                <a:moveTo>
                  <a:pt x="259207" y="6350"/>
                </a:moveTo>
                <a:lnTo>
                  <a:pt x="6350" y="2272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171694" y="4055871"/>
            <a:ext cx="265556" cy="233552"/>
          </a:xfrm>
          <a:custGeom>
            <a:avLst/>
            <a:gdLst>
              <a:gd name="connsiteX0" fmla="*/ 6350 w 265556"/>
              <a:gd name="connsiteY0" fmla="*/ 6350 h 233552"/>
              <a:gd name="connsiteX1" fmla="*/ 259207 w 265556"/>
              <a:gd name="connsiteY1" fmla="*/ 227203 h 233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556" h="233552">
                <a:moveTo>
                  <a:pt x="6350" y="6350"/>
                </a:moveTo>
                <a:lnTo>
                  <a:pt x="259207" y="2272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57825" y="3494023"/>
            <a:ext cx="81026" cy="747776"/>
          </a:xfrm>
          <a:custGeom>
            <a:avLst/>
            <a:gdLst>
              <a:gd name="connsiteX0" fmla="*/ 6350 w 81026"/>
              <a:gd name="connsiteY0" fmla="*/ 6350 h 747776"/>
              <a:gd name="connsiteX1" fmla="*/ 74676 w 81026"/>
              <a:gd name="connsiteY1" fmla="*/ 741426 h 747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026" h="747776">
                <a:moveTo>
                  <a:pt x="6350" y="6350"/>
                </a:moveTo>
                <a:lnTo>
                  <a:pt x="74676" y="7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497826" y="2571751"/>
            <a:ext cx="416686" cy="393573"/>
          </a:xfrm>
          <a:custGeom>
            <a:avLst/>
            <a:gdLst>
              <a:gd name="connsiteX0" fmla="*/ 0 w 416686"/>
              <a:gd name="connsiteY0" fmla="*/ 196850 h 393573"/>
              <a:gd name="connsiteX1" fmla="*/ 208407 w 416686"/>
              <a:gd name="connsiteY1" fmla="*/ 0 h 393573"/>
              <a:gd name="connsiteX2" fmla="*/ 416686 w 416686"/>
              <a:gd name="connsiteY2" fmla="*/ 196850 h 393573"/>
              <a:gd name="connsiteX3" fmla="*/ 208407 w 416686"/>
              <a:gd name="connsiteY3" fmla="*/ 393573 h 393573"/>
              <a:gd name="connsiteX4" fmla="*/ 0 w 416686"/>
              <a:gd name="connsiteY4" fmla="*/ 196850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3">
                <a:moveTo>
                  <a:pt x="0" y="196850"/>
                </a:moveTo>
                <a:cubicBezTo>
                  <a:pt x="0" y="88138"/>
                  <a:pt x="93345" y="0"/>
                  <a:pt x="208407" y="0"/>
                </a:cubicBezTo>
                <a:cubicBezTo>
                  <a:pt x="323469" y="0"/>
                  <a:pt x="416686" y="88138"/>
                  <a:pt x="416686" y="196850"/>
                </a:cubicBezTo>
                <a:cubicBezTo>
                  <a:pt x="416686" y="305435"/>
                  <a:pt x="323469" y="393573"/>
                  <a:pt x="208407" y="393573"/>
                </a:cubicBezTo>
                <a:cubicBezTo>
                  <a:pt x="93345" y="393573"/>
                  <a:pt x="0" y="305435"/>
                  <a:pt x="0" y="1968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91476" y="2565401"/>
            <a:ext cx="429386" cy="406273"/>
          </a:xfrm>
          <a:custGeom>
            <a:avLst/>
            <a:gdLst>
              <a:gd name="connsiteX0" fmla="*/ 6350 w 429386"/>
              <a:gd name="connsiteY0" fmla="*/ 203200 h 406273"/>
              <a:gd name="connsiteX1" fmla="*/ 214757 w 429386"/>
              <a:gd name="connsiteY1" fmla="*/ 6350 h 406273"/>
              <a:gd name="connsiteX2" fmla="*/ 423036 w 429386"/>
              <a:gd name="connsiteY2" fmla="*/ 203200 h 406273"/>
              <a:gd name="connsiteX3" fmla="*/ 214757 w 429386"/>
              <a:gd name="connsiteY3" fmla="*/ 399923 h 406273"/>
              <a:gd name="connsiteX4" fmla="*/ 6350 w 429386"/>
              <a:gd name="connsiteY4" fmla="*/ 203200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3">
                <a:moveTo>
                  <a:pt x="6350" y="203200"/>
                </a:moveTo>
                <a:cubicBezTo>
                  <a:pt x="6350" y="94488"/>
                  <a:pt x="99695" y="6350"/>
                  <a:pt x="214757" y="6350"/>
                </a:cubicBezTo>
                <a:cubicBezTo>
                  <a:pt x="329819" y="6350"/>
                  <a:pt x="423036" y="94488"/>
                  <a:pt x="423036" y="203200"/>
                </a:cubicBezTo>
                <a:cubicBezTo>
                  <a:pt x="423036" y="311785"/>
                  <a:pt x="329819" y="399923"/>
                  <a:pt x="214757" y="399923"/>
                </a:cubicBezTo>
                <a:cubicBezTo>
                  <a:pt x="99695" y="399923"/>
                  <a:pt x="6350" y="311785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41996" y="2894076"/>
            <a:ext cx="417068" cy="262254"/>
          </a:xfrm>
          <a:custGeom>
            <a:avLst/>
            <a:gdLst>
              <a:gd name="connsiteX0" fmla="*/ 6350 w 417068"/>
              <a:gd name="connsiteY0" fmla="*/ 6350 h 262254"/>
              <a:gd name="connsiteX1" fmla="*/ 410717 w 417068"/>
              <a:gd name="connsiteY1" fmla="*/ 255904 h 2622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7068" h="262254">
                <a:moveTo>
                  <a:pt x="6350" y="6350"/>
                </a:moveTo>
                <a:lnTo>
                  <a:pt x="410717" y="2559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10400" y="3121405"/>
            <a:ext cx="416686" cy="393572"/>
          </a:xfrm>
          <a:custGeom>
            <a:avLst/>
            <a:gdLst>
              <a:gd name="connsiteX0" fmla="*/ 0 w 416686"/>
              <a:gd name="connsiteY0" fmla="*/ 196850 h 393572"/>
              <a:gd name="connsiteX1" fmla="*/ 208407 w 416686"/>
              <a:gd name="connsiteY1" fmla="*/ 0 h 393572"/>
              <a:gd name="connsiteX2" fmla="*/ 416686 w 416686"/>
              <a:gd name="connsiteY2" fmla="*/ 196850 h 393572"/>
              <a:gd name="connsiteX3" fmla="*/ 208407 w 416686"/>
              <a:gd name="connsiteY3" fmla="*/ 393572 h 393572"/>
              <a:gd name="connsiteX4" fmla="*/ 0 w 416686"/>
              <a:gd name="connsiteY4" fmla="*/ 196850 h 393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6" h="393572">
                <a:moveTo>
                  <a:pt x="0" y="196850"/>
                </a:moveTo>
                <a:cubicBezTo>
                  <a:pt x="0" y="88138"/>
                  <a:pt x="93345" y="0"/>
                  <a:pt x="208407" y="0"/>
                </a:cubicBezTo>
                <a:cubicBezTo>
                  <a:pt x="323469" y="0"/>
                  <a:pt x="416686" y="88138"/>
                  <a:pt x="416686" y="196850"/>
                </a:cubicBezTo>
                <a:cubicBezTo>
                  <a:pt x="416686" y="305561"/>
                  <a:pt x="323469" y="393572"/>
                  <a:pt x="208407" y="393572"/>
                </a:cubicBezTo>
                <a:cubicBezTo>
                  <a:pt x="93345" y="393572"/>
                  <a:pt x="0" y="305561"/>
                  <a:pt x="0" y="1968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04050" y="3115055"/>
            <a:ext cx="429386" cy="406272"/>
          </a:xfrm>
          <a:custGeom>
            <a:avLst/>
            <a:gdLst>
              <a:gd name="connsiteX0" fmla="*/ 6350 w 429386"/>
              <a:gd name="connsiteY0" fmla="*/ 203200 h 406272"/>
              <a:gd name="connsiteX1" fmla="*/ 214757 w 429386"/>
              <a:gd name="connsiteY1" fmla="*/ 6350 h 406272"/>
              <a:gd name="connsiteX2" fmla="*/ 423036 w 429386"/>
              <a:gd name="connsiteY2" fmla="*/ 203200 h 406272"/>
              <a:gd name="connsiteX3" fmla="*/ 214757 w 429386"/>
              <a:gd name="connsiteY3" fmla="*/ 399922 h 406272"/>
              <a:gd name="connsiteX4" fmla="*/ 6350 w 429386"/>
              <a:gd name="connsiteY4" fmla="*/ 203200 h 406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2">
                <a:moveTo>
                  <a:pt x="6350" y="203200"/>
                </a:moveTo>
                <a:cubicBezTo>
                  <a:pt x="6350" y="94488"/>
                  <a:pt x="99695" y="6350"/>
                  <a:pt x="214757" y="6350"/>
                </a:cubicBezTo>
                <a:cubicBezTo>
                  <a:pt x="329819" y="6350"/>
                  <a:pt x="423036" y="94488"/>
                  <a:pt x="423036" y="203200"/>
                </a:cubicBezTo>
                <a:cubicBezTo>
                  <a:pt x="423036" y="311911"/>
                  <a:pt x="329819" y="399922"/>
                  <a:pt x="214757" y="399922"/>
                </a:cubicBezTo>
                <a:cubicBezTo>
                  <a:pt x="99695" y="399922"/>
                  <a:pt x="6350" y="311911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68386" y="3110484"/>
            <a:ext cx="416687" cy="393573"/>
          </a:xfrm>
          <a:custGeom>
            <a:avLst/>
            <a:gdLst>
              <a:gd name="connsiteX0" fmla="*/ 0 w 416687"/>
              <a:gd name="connsiteY0" fmla="*/ 196723 h 393573"/>
              <a:gd name="connsiteX1" fmla="*/ 208407 w 416687"/>
              <a:gd name="connsiteY1" fmla="*/ 0 h 393573"/>
              <a:gd name="connsiteX2" fmla="*/ 416686 w 416687"/>
              <a:gd name="connsiteY2" fmla="*/ 196723 h 393573"/>
              <a:gd name="connsiteX3" fmla="*/ 208407 w 416687"/>
              <a:gd name="connsiteY3" fmla="*/ 393573 h 393573"/>
              <a:gd name="connsiteX4" fmla="*/ 0 w 416687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687" h="393573">
                <a:moveTo>
                  <a:pt x="0" y="196723"/>
                </a:moveTo>
                <a:cubicBezTo>
                  <a:pt x="0" y="88011"/>
                  <a:pt x="93345" y="0"/>
                  <a:pt x="208407" y="0"/>
                </a:cubicBezTo>
                <a:cubicBezTo>
                  <a:pt x="323469" y="0"/>
                  <a:pt x="416686" y="88011"/>
                  <a:pt x="416686" y="196723"/>
                </a:cubicBezTo>
                <a:cubicBezTo>
                  <a:pt x="416686" y="305435"/>
                  <a:pt x="323469" y="393573"/>
                  <a:pt x="208407" y="393573"/>
                </a:cubicBezTo>
                <a:cubicBezTo>
                  <a:pt x="93345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162036" y="3104134"/>
            <a:ext cx="429387" cy="406273"/>
          </a:xfrm>
          <a:custGeom>
            <a:avLst/>
            <a:gdLst>
              <a:gd name="connsiteX0" fmla="*/ 6350 w 429387"/>
              <a:gd name="connsiteY0" fmla="*/ 203073 h 406273"/>
              <a:gd name="connsiteX1" fmla="*/ 214757 w 429387"/>
              <a:gd name="connsiteY1" fmla="*/ 6350 h 406273"/>
              <a:gd name="connsiteX2" fmla="*/ 423036 w 429387"/>
              <a:gd name="connsiteY2" fmla="*/ 203073 h 406273"/>
              <a:gd name="connsiteX3" fmla="*/ 214757 w 429387"/>
              <a:gd name="connsiteY3" fmla="*/ 399923 h 406273"/>
              <a:gd name="connsiteX4" fmla="*/ 6350 w 429387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7" h="406273">
                <a:moveTo>
                  <a:pt x="6350" y="203073"/>
                </a:moveTo>
                <a:cubicBezTo>
                  <a:pt x="6350" y="94361"/>
                  <a:pt x="99695" y="6350"/>
                  <a:pt x="214757" y="6350"/>
                </a:cubicBezTo>
                <a:cubicBezTo>
                  <a:pt x="329819" y="6350"/>
                  <a:pt x="423036" y="94361"/>
                  <a:pt x="423036" y="203073"/>
                </a:cubicBezTo>
                <a:cubicBezTo>
                  <a:pt x="423036" y="311785"/>
                  <a:pt x="329819" y="399923"/>
                  <a:pt x="214757" y="399923"/>
                </a:cubicBezTo>
                <a:cubicBezTo>
                  <a:pt x="99695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11694" y="3702177"/>
            <a:ext cx="429386" cy="406272"/>
          </a:xfrm>
          <a:custGeom>
            <a:avLst/>
            <a:gdLst>
              <a:gd name="connsiteX0" fmla="*/ 6350 w 429386"/>
              <a:gd name="connsiteY0" fmla="*/ 203072 h 406272"/>
              <a:gd name="connsiteX1" fmla="*/ 214629 w 429386"/>
              <a:gd name="connsiteY1" fmla="*/ 6350 h 406272"/>
              <a:gd name="connsiteX2" fmla="*/ 423037 w 429386"/>
              <a:gd name="connsiteY2" fmla="*/ 203072 h 406272"/>
              <a:gd name="connsiteX3" fmla="*/ 214629 w 429386"/>
              <a:gd name="connsiteY3" fmla="*/ 399922 h 406272"/>
              <a:gd name="connsiteX4" fmla="*/ 6350 w 429386"/>
              <a:gd name="connsiteY4" fmla="*/ 203072 h 406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386" h="406272">
                <a:moveTo>
                  <a:pt x="6350" y="203072"/>
                </a:moveTo>
                <a:cubicBezTo>
                  <a:pt x="6350" y="94488"/>
                  <a:pt x="99567" y="6350"/>
                  <a:pt x="214629" y="6350"/>
                </a:cubicBezTo>
                <a:cubicBezTo>
                  <a:pt x="329691" y="6350"/>
                  <a:pt x="423037" y="94488"/>
                  <a:pt x="423037" y="203072"/>
                </a:cubicBezTo>
                <a:cubicBezTo>
                  <a:pt x="423037" y="311784"/>
                  <a:pt x="329691" y="399922"/>
                  <a:pt x="214629" y="399922"/>
                </a:cubicBezTo>
                <a:cubicBezTo>
                  <a:pt x="99567" y="399922"/>
                  <a:pt x="6350" y="311784"/>
                  <a:pt x="6350" y="2030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28837" y="3626104"/>
            <a:ext cx="416813" cy="393573"/>
          </a:xfrm>
          <a:custGeom>
            <a:avLst/>
            <a:gdLst>
              <a:gd name="connsiteX0" fmla="*/ 0 w 416813"/>
              <a:gd name="connsiteY0" fmla="*/ 196723 h 393573"/>
              <a:gd name="connsiteX1" fmla="*/ 208406 w 416813"/>
              <a:gd name="connsiteY1" fmla="*/ 0 h 393573"/>
              <a:gd name="connsiteX2" fmla="*/ 416814 w 416813"/>
              <a:gd name="connsiteY2" fmla="*/ 196723 h 393573"/>
              <a:gd name="connsiteX3" fmla="*/ 208406 w 416813"/>
              <a:gd name="connsiteY3" fmla="*/ 393573 h 393573"/>
              <a:gd name="connsiteX4" fmla="*/ 0 w 416813"/>
              <a:gd name="connsiteY4" fmla="*/ 196723 h 393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813" h="393573">
                <a:moveTo>
                  <a:pt x="0" y="196723"/>
                </a:moveTo>
                <a:cubicBezTo>
                  <a:pt x="0" y="88011"/>
                  <a:pt x="93344" y="0"/>
                  <a:pt x="208406" y="0"/>
                </a:cubicBezTo>
                <a:cubicBezTo>
                  <a:pt x="323469" y="0"/>
                  <a:pt x="416814" y="88011"/>
                  <a:pt x="416814" y="196723"/>
                </a:cubicBezTo>
                <a:cubicBezTo>
                  <a:pt x="416814" y="305435"/>
                  <a:pt x="323469" y="393573"/>
                  <a:pt x="208406" y="393573"/>
                </a:cubicBezTo>
                <a:cubicBezTo>
                  <a:pt x="93344" y="393573"/>
                  <a:pt x="0" y="305435"/>
                  <a:pt x="0" y="1967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22487" y="3619754"/>
            <a:ext cx="429513" cy="406273"/>
          </a:xfrm>
          <a:custGeom>
            <a:avLst/>
            <a:gdLst>
              <a:gd name="connsiteX0" fmla="*/ 6350 w 429513"/>
              <a:gd name="connsiteY0" fmla="*/ 203073 h 406273"/>
              <a:gd name="connsiteX1" fmla="*/ 214756 w 429513"/>
              <a:gd name="connsiteY1" fmla="*/ 6350 h 406273"/>
              <a:gd name="connsiteX2" fmla="*/ 423164 w 429513"/>
              <a:gd name="connsiteY2" fmla="*/ 203073 h 406273"/>
              <a:gd name="connsiteX3" fmla="*/ 214756 w 429513"/>
              <a:gd name="connsiteY3" fmla="*/ 399923 h 406273"/>
              <a:gd name="connsiteX4" fmla="*/ 6350 w 429513"/>
              <a:gd name="connsiteY4" fmla="*/ 203073 h 406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9513" h="406273">
                <a:moveTo>
                  <a:pt x="6350" y="203073"/>
                </a:moveTo>
                <a:cubicBezTo>
                  <a:pt x="6350" y="94361"/>
                  <a:pt x="99694" y="6350"/>
                  <a:pt x="214756" y="6350"/>
                </a:cubicBezTo>
                <a:cubicBezTo>
                  <a:pt x="329819" y="6350"/>
                  <a:pt x="423164" y="94361"/>
                  <a:pt x="423164" y="203073"/>
                </a:cubicBezTo>
                <a:cubicBezTo>
                  <a:pt x="423164" y="311785"/>
                  <a:pt x="329819" y="399923"/>
                  <a:pt x="214756" y="399923"/>
                </a:cubicBezTo>
                <a:cubicBezTo>
                  <a:pt x="99694" y="399923"/>
                  <a:pt x="6350" y="311785"/>
                  <a:pt x="6350" y="2030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532749" y="3431667"/>
            <a:ext cx="265429" cy="233679"/>
          </a:xfrm>
          <a:custGeom>
            <a:avLst/>
            <a:gdLst>
              <a:gd name="connsiteX0" fmla="*/ 6350 w 265429"/>
              <a:gd name="connsiteY0" fmla="*/ 6350 h 233679"/>
              <a:gd name="connsiteX1" fmla="*/ 259080 w 265429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6350" y="6350"/>
                </a:moveTo>
                <a:lnTo>
                  <a:pt x="25908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319646" y="2910586"/>
            <a:ext cx="265429" cy="233679"/>
          </a:xfrm>
          <a:custGeom>
            <a:avLst/>
            <a:gdLst>
              <a:gd name="connsiteX0" fmla="*/ 259079 w 265429"/>
              <a:gd name="connsiteY0" fmla="*/ 6350 h 233679"/>
              <a:gd name="connsiteX1" fmla="*/ 6350 w 265429"/>
              <a:gd name="connsiteY1" fmla="*/ 227330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233679">
                <a:moveTo>
                  <a:pt x="259079" y="6350"/>
                </a:moveTo>
                <a:lnTo>
                  <a:pt x="6350" y="2273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44180" y="3505328"/>
            <a:ext cx="265302" cy="233679"/>
          </a:xfrm>
          <a:custGeom>
            <a:avLst/>
            <a:gdLst>
              <a:gd name="connsiteX0" fmla="*/ 258952 w 265302"/>
              <a:gd name="connsiteY0" fmla="*/ 6350 h 233679"/>
              <a:gd name="connsiteX1" fmla="*/ 6350 w 265302"/>
              <a:gd name="connsiteY1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302" h="233679">
                <a:moveTo>
                  <a:pt x="258952" y="6350"/>
                </a:moveTo>
                <a:lnTo>
                  <a:pt x="6350" y="2273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9100" y="3898900"/>
            <a:ext cx="469900" cy="101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7500" y="3822701"/>
            <a:ext cx="10259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要删除结点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699000" y="2692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203700" y="32512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359400" y="3238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918200" y="3746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540000" y="4064001"/>
            <a:ext cx="316753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933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仿宋" pitchFamily="18" charset="0"/>
                <a:cs typeface="仿宋" pitchFamily="18" charset="0"/>
              </a:rPr>
              <a:t>（只有一个孩子）</a:t>
            </a:r>
          </a:p>
          <a:p>
            <a:pPr>
              <a:lnSpc>
                <a:spcPts val="2200"/>
              </a:lnSpc>
              <a:tabLst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14900" y="3835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594600" y="2679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112000" y="32258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267700" y="3213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826500" y="37338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823200" y="381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108201" y="825501"/>
            <a:ext cx="5834931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6200" algn="l"/>
                <a:tab pos="6985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要删除的结点</a:t>
            </a:r>
            <a:r>
              <a:rPr lang="en-US" altLang="zh-CN" sz="24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只有一个孩子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200"/>
              </a:lnSpc>
              <a:tabLst>
                <a:tab pos="762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将其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父结点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的指针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指向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要删除结点的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孩子结点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762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239965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62475" y="2776601"/>
            <a:ext cx="501650" cy="392048"/>
          </a:xfrm>
          <a:custGeom>
            <a:avLst/>
            <a:gdLst>
              <a:gd name="connsiteX0" fmla="*/ 0 w 501650"/>
              <a:gd name="connsiteY0" fmla="*/ 195960 h 392048"/>
              <a:gd name="connsiteX1" fmla="*/ 250825 w 501650"/>
              <a:gd name="connsiteY1" fmla="*/ 0 h 392048"/>
              <a:gd name="connsiteX2" fmla="*/ 501650 w 501650"/>
              <a:gd name="connsiteY2" fmla="*/ 195960 h 392048"/>
              <a:gd name="connsiteX3" fmla="*/ 250825 w 501650"/>
              <a:gd name="connsiteY3" fmla="*/ 392048 h 392048"/>
              <a:gd name="connsiteX4" fmla="*/ 0 w 501650"/>
              <a:gd name="connsiteY4" fmla="*/ 19596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048">
                <a:moveTo>
                  <a:pt x="0" y="195960"/>
                </a:moveTo>
                <a:cubicBezTo>
                  <a:pt x="0" y="87756"/>
                  <a:pt x="112267" y="0"/>
                  <a:pt x="250825" y="0"/>
                </a:cubicBezTo>
                <a:cubicBezTo>
                  <a:pt x="389382" y="0"/>
                  <a:pt x="501650" y="87756"/>
                  <a:pt x="501650" y="195960"/>
                </a:cubicBezTo>
                <a:cubicBezTo>
                  <a:pt x="501650" y="304291"/>
                  <a:pt x="389382" y="392048"/>
                  <a:pt x="250825" y="392048"/>
                </a:cubicBezTo>
                <a:cubicBezTo>
                  <a:pt x="112267" y="392048"/>
                  <a:pt x="0" y="304291"/>
                  <a:pt x="0" y="1959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56125" y="2770251"/>
            <a:ext cx="514350" cy="404748"/>
          </a:xfrm>
          <a:custGeom>
            <a:avLst/>
            <a:gdLst>
              <a:gd name="connsiteX0" fmla="*/ 6350 w 514350"/>
              <a:gd name="connsiteY0" fmla="*/ 202310 h 404748"/>
              <a:gd name="connsiteX1" fmla="*/ 257175 w 514350"/>
              <a:gd name="connsiteY1" fmla="*/ 6350 h 404748"/>
              <a:gd name="connsiteX2" fmla="*/ 508000 w 514350"/>
              <a:gd name="connsiteY2" fmla="*/ 202310 h 404748"/>
              <a:gd name="connsiteX3" fmla="*/ 257175 w 514350"/>
              <a:gd name="connsiteY3" fmla="*/ 398398 h 404748"/>
              <a:gd name="connsiteX4" fmla="*/ 6350 w 514350"/>
              <a:gd name="connsiteY4" fmla="*/ 20231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748">
                <a:moveTo>
                  <a:pt x="6350" y="202310"/>
                </a:moveTo>
                <a:cubicBezTo>
                  <a:pt x="6350" y="94106"/>
                  <a:pt x="118617" y="6350"/>
                  <a:pt x="257175" y="6350"/>
                </a:cubicBezTo>
                <a:cubicBezTo>
                  <a:pt x="395732" y="6350"/>
                  <a:pt x="508000" y="94106"/>
                  <a:pt x="508000" y="202310"/>
                </a:cubicBezTo>
                <a:cubicBezTo>
                  <a:pt x="508000" y="310641"/>
                  <a:pt x="395732" y="398398"/>
                  <a:pt x="257175" y="398398"/>
                </a:cubicBezTo>
                <a:cubicBezTo>
                  <a:pt x="118617" y="398398"/>
                  <a:pt x="6350" y="310641"/>
                  <a:pt x="6350" y="2023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37226" y="3290823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884"/>
                  <a:pt x="112267" y="0"/>
                  <a:pt x="250825" y="0"/>
                </a:cubicBezTo>
                <a:cubicBezTo>
                  <a:pt x="389254" y="0"/>
                  <a:pt x="501650" y="87884"/>
                  <a:pt x="501650" y="196088"/>
                </a:cubicBezTo>
                <a:cubicBezTo>
                  <a:pt x="501650" y="304419"/>
                  <a:pt x="389254" y="392176"/>
                  <a:pt x="250825" y="392176"/>
                </a:cubicBezTo>
                <a:cubicBezTo>
                  <a:pt x="112267" y="392176"/>
                  <a:pt x="0" y="304419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30876" y="3284473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234"/>
                  <a:pt x="118617" y="6350"/>
                  <a:pt x="257175" y="6350"/>
                </a:cubicBezTo>
                <a:cubicBezTo>
                  <a:pt x="395604" y="6350"/>
                  <a:pt x="508000" y="94234"/>
                  <a:pt x="508000" y="202438"/>
                </a:cubicBezTo>
                <a:cubicBezTo>
                  <a:pt x="508000" y="310769"/>
                  <a:pt x="395604" y="398526"/>
                  <a:pt x="257175" y="398526"/>
                </a:cubicBezTo>
                <a:cubicBezTo>
                  <a:pt x="118617" y="398526"/>
                  <a:pt x="6350" y="310769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02276" y="3097149"/>
            <a:ext cx="317500" cy="233425"/>
          </a:xfrm>
          <a:custGeom>
            <a:avLst/>
            <a:gdLst>
              <a:gd name="connsiteX0" fmla="*/ 6350 w 317500"/>
              <a:gd name="connsiteY0" fmla="*/ 6350 h 233425"/>
              <a:gd name="connsiteX1" fmla="*/ 311150 w 317500"/>
              <a:gd name="connsiteY1" fmla="*/ 227076 h 233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33425">
                <a:moveTo>
                  <a:pt x="6350" y="6350"/>
                </a:moveTo>
                <a:lnTo>
                  <a:pt x="311150" y="2270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54248" y="2238376"/>
            <a:ext cx="501903" cy="392811"/>
          </a:xfrm>
          <a:custGeom>
            <a:avLst/>
            <a:gdLst>
              <a:gd name="connsiteX0" fmla="*/ 0 w 501903"/>
              <a:gd name="connsiteY0" fmla="*/ 196342 h 392811"/>
              <a:gd name="connsiteX1" fmla="*/ 250951 w 501903"/>
              <a:gd name="connsiteY1" fmla="*/ 0 h 392811"/>
              <a:gd name="connsiteX2" fmla="*/ 501904 w 501903"/>
              <a:gd name="connsiteY2" fmla="*/ 196342 h 392811"/>
              <a:gd name="connsiteX3" fmla="*/ 250951 w 501903"/>
              <a:gd name="connsiteY3" fmla="*/ 392810 h 392811"/>
              <a:gd name="connsiteX4" fmla="*/ 0 w 501903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811">
                <a:moveTo>
                  <a:pt x="0" y="196342"/>
                </a:moveTo>
                <a:cubicBezTo>
                  <a:pt x="0" y="87883"/>
                  <a:pt x="112395" y="0"/>
                  <a:pt x="250951" y="0"/>
                </a:cubicBezTo>
                <a:cubicBezTo>
                  <a:pt x="389635" y="0"/>
                  <a:pt x="501904" y="87883"/>
                  <a:pt x="501904" y="196342"/>
                </a:cubicBezTo>
                <a:cubicBezTo>
                  <a:pt x="501904" y="304926"/>
                  <a:pt x="389635" y="392810"/>
                  <a:pt x="250951" y="392810"/>
                </a:cubicBezTo>
                <a:cubicBezTo>
                  <a:pt x="112395" y="392810"/>
                  <a:pt x="0" y="304926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47898" y="2232026"/>
            <a:ext cx="514603" cy="405511"/>
          </a:xfrm>
          <a:custGeom>
            <a:avLst/>
            <a:gdLst>
              <a:gd name="connsiteX0" fmla="*/ 6350 w 514603"/>
              <a:gd name="connsiteY0" fmla="*/ 202692 h 405511"/>
              <a:gd name="connsiteX1" fmla="*/ 257301 w 514603"/>
              <a:gd name="connsiteY1" fmla="*/ 6350 h 405511"/>
              <a:gd name="connsiteX2" fmla="*/ 508254 w 514603"/>
              <a:gd name="connsiteY2" fmla="*/ 202692 h 405511"/>
              <a:gd name="connsiteX3" fmla="*/ 257301 w 514603"/>
              <a:gd name="connsiteY3" fmla="*/ 399160 h 405511"/>
              <a:gd name="connsiteX4" fmla="*/ 6350 w 514603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511">
                <a:moveTo>
                  <a:pt x="6350" y="202692"/>
                </a:moveTo>
                <a:cubicBezTo>
                  <a:pt x="6350" y="94233"/>
                  <a:pt x="118745" y="6350"/>
                  <a:pt x="257301" y="6350"/>
                </a:cubicBezTo>
                <a:cubicBezTo>
                  <a:pt x="395985" y="6350"/>
                  <a:pt x="508254" y="94233"/>
                  <a:pt x="508254" y="202692"/>
                </a:cubicBezTo>
                <a:cubicBezTo>
                  <a:pt x="508254" y="311276"/>
                  <a:pt x="395985" y="399160"/>
                  <a:pt x="257301" y="399160"/>
                </a:cubicBezTo>
                <a:cubicBezTo>
                  <a:pt x="118745" y="399160"/>
                  <a:pt x="6350" y="311276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70045" y="2560067"/>
            <a:ext cx="499744" cy="261747"/>
          </a:xfrm>
          <a:custGeom>
            <a:avLst/>
            <a:gdLst>
              <a:gd name="connsiteX0" fmla="*/ 6350 w 499744"/>
              <a:gd name="connsiteY0" fmla="*/ 6350 h 261747"/>
              <a:gd name="connsiteX1" fmla="*/ 493394 w 499744"/>
              <a:gd name="connsiteY1" fmla="*/ 255397 h 26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9744" h="261747">
                <a:moveTo>
                  <a:pt x="6350" y="6350"/>
                </a:moveTo>
                <a:lnTo>
                  <a:pt x="493394" y="255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167127" y="2787015"/>
            <a:ext cx="501903" cy="392811"/>
          </a:xfrm>
          <a:custGeom>
            <a:avLst/>
            <a:gdLst>
              <a:gd name="connsiteX0" fmla="*/ 0 w 501903"/>
              <a:gd name="connsiteY0" fmla="*/ 196342 h 392811"/>
              <a:gd name="connsiteX1" fmla="*/ 250951 w 501903"/>
              <a:gd name="connsiteY1" fmla="*/ 0 h 392811"/>
              <a:gd name="connsiteX2" fmla="*/ 501903 w 501903"/>
              <a:gd name="connsiteY2" fmla="*/ 196342 h 392811"/>
              <a:gd name="connsiteX3" fmla="*/ 250951 w 501903"/>
              <a:gd name="connsiteY3" fmla="*/ 392811 h 392811"/>
              <a:gd name="connsiteX4" fmla="*/ 0 w 501903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811">
                <a:moveTo>
                  <a:pt x="0" y="196342"/>
                </a:moveTo>
                <a:cubicBezTo>
                  <a:pt x="0" y="87883"/>
                  <a:pt x="112267" y="0"/>
                  <a:pt x="250951" y="0"/>
                </a:cubicBezTo>
                <a:cubicBezTo>
                  <a:pt x="389508" y="0"/>
                  <a:pt x="501903" y="87883"/>
                  <a:pt x="501903" y="196342"/>
                </a:cubicBezTo>
                <a:cubicBezTo>
                  <a:pt x="501903" y="304800"/>
                  <a:pt x="389508" y="392811"/>
                  <a:pt x="250951" y="392811"/>
                </a:cubicBezTo>
                <a:cubicBezTo>
                  <a:pt x="112267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0777" y="2780665"/>
            <a:ext cx="514603" cy="405511"/>
          </a:xfrm>
          <a:custGeom>
            <a:avLst/>
            <a:gdLst>
              <a:gd name="connsiteX0" fmla="*/ 6350 w 514603"/>
              <a:gd name="connsiteY0" fmla="*/ 202692 h 405511"/>
              <a:gd name="connsiteX1" fmla="*/ 257301 w 514603"/>
              <a:gd name="connsiteY1" fmla="*/ 6350 h 405511"/>
              <a:gd name="connsiteX2" fmla="*/ 508253 w 514603"/>
              <a:gd name="connsiteY2" fmla="*/ 202692 h 405511"/>
              <a:gd name="connsiteX3" fmla="*/ 257301 w 514603"/>
              <a:gd name="connsiteY3" fmla="*/ 399161 h 405511"/>
              <a:gd name="connsiteX4" fmla="*/ 6350 w 514603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511">
                <a:moveTo>
                  <a:pt x="6350" y="202692"/>
                </a:moveTo>
                <a:cubicBezTo>
                  <a:pt x="6350" y="94233"/>
                  <a:pt x="118617" y="6350"/>
                  <a:pt x="257301" y="6350"/>
                </a:cubicBezTo>
                <a:cubicBezTo>
                  <a:pt x="395858" y="6350"/>
                  <a:pt x="508253" y="94233"/>
                  <a:pt x="508253" y="202692"/>
                </a:cubicBezTo>
                <a:cubicBezTo>
                  <a:pt x="508253" y="311150"/>
                  <a:pt x="395858" y="399161"/>
                  <a:pt x="257301" y="399161"/>
                </a:cubicBezTo>
                <a:cubicBezTo>
                  <a:pt x="118617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019423" y="3372865"/>
            <a:ext cx="502030" cy="392810"/>
          </a:xfrm>
          <a:custGeom>
            <a:avLst/>
            <a:gdLst>
              <a:gd name="connsiteX0" fmla="*/ 0 w 502030"/>
              <a:gd name="connsiteY0" fmla="*/ 196469 h 392810"/>
              <a:gd name="connsiteX1" fmla="*/ 250951 w 502030"/>
              <a:gd name="connsiteY1" fmla="*/ 0 h 392810"/>
              <a:gd name="connsiteX2" fmla="*/ 502030 w 502030"/>
              <a:gd name="connsiteY2" fmla="*/ 196469 h 392810"/>
              <a:gd name="connsiteX3" fmla="*/ 250951 w 502030"/>
              <a:gd name="connsiteY3" fmla="*/ 392811 h 392810"/>
              <a:gd name="connsiteX4" fmla="*/ 0 w 502030"/>
              <a:gd name="connsiteY4" fmla="*/ 196469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30" h="392810">
                <a:moveTo>
                  <a:pt x="0" y="196469"/>
                </a:moveTo>
                <a:cubicBezTo>
                  <a:pt x="0" y="88011"/>
                  <a:pt x="112394" y="0"/>
                  <a:pt x="250951" y="0"/>
                </a:cubicBezTo>
                <a:cubicBezTo>
                  <a:pt x="389635" y="0"/>
                  <a:pt x="502030" y="88011"/>
                  <a:pt x="502030" y="196469"/>
                </a:cubicBezTo>
                <a:cubicBezTo>
                  <a:pt x="502030" y="304927"/>
                  <a:pt x="389635" y="392811"/>
                  <a:pt x="250951" y="392811"/>
                </a:cubicBezTo>
                <a:cubicBezTo>
                  <a:pt x="112394" y="392811"/>
                  <a:pt x="0" y="304927"/>
                  <a:pt x="0" y="19646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13073" y="3366515"/>
            <a:ext cx="514730" cy="405510"/>
          </a:xfrm>
          <a:custGeom>
            <a:avLst/>
            <a:gdLst>
              <a:gd name="connsiteX0" fmla="*/ 6350 w 514730"/>
              <a:gd name="connsiteY0" fmla="*/ 202819 h 405510"/>
              <a:gd name="connsiteX1" fmla="*/ 257301 w 514730"/>
              <a:gd name="connsiteY1" fmla="*/ 6350 h 405510"/>
              <a:gd name="connsiteX2" fmla="*/ 508380 w 514730"/>
              <a:gd name="connsiteY2" fmla="*/ 202819 h 405510"/>
              <a:gd name="connsiteX3" fmla="*/ 257301 w 514730"/>
              <a:gd name="connsiteY3" fmla="*/ 399161 h 405510"/>
              <a:gd name="connsiteX4" fmla="*/ 6350 w 514730"/>
              <a:gd name="connsiteY4" fmla="*/ 202819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730" h="405510">
                <a:moveTo>
                  <a:pt x="6350" y="202819"/>
                </a:moveTo>
                <a:cubicBezTo>
                  <a:pt x="6350" y="94361"/>
                  <a:pt x="118744" y="6350"/>
                  <a:pt x="257301" y="6350"/>
                </a:cubicBezTo>
                <a:cubicBezTo>
                  <a:pt x="395985" y="6350"/>
                  <a:pt x="508380" y="94361"/>
                  <a:pt x="508380" y="202819"/>
                </a:cubicBezTo>
                <a:cubicBezTo>
                  <a:pt x="508380" y="311277"/>
                  <a:pt x="395985" y="399161"/>
                  <a:pt x="257301" y="399161"/>
                </a:cubicBezTo>
                <a:cubicBezTo>
                  <a:pt x="118744" y="399161"/>
                  <a:pt x="6350" y="311277"/>
                  <a:pt x="6350" y="20281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32351" y="3146044"/>
            <a:ext cx="317118" cy="233172"/>
          </a:xfrm>
          <a:custGeom>
            <a:avLst/>
            <a:gdLst>
              <a:gd name="connsiteX0" fmla="*/ 310769 w 317118"/>
              <a:gd name="connsiteY0" fmla="*/ 6350 h 233172"/>
              <a:gd name="connsiteX1" fmla="*/ 6350 w 317118"/>
              <a:gd name="connsiteY1" fmla="*/ 226821 h 233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172">
                <a:moveTo>
                  <a:pt x="310769" y="6350"/>
                </a:moveTo>
                <a:lnTo>
                  <a:pt x="6350" y="2268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40886" y="2576576"/>
            <a:ext cx="317118" cy="233172"/>
          </a:xfrm>
          <a:custGeom>
            <a:avLst/>
            <a:gdLst>
              <a:gd name="connsiteX0" fmla="*/ 310769 w 317118"/>
              <a:gd name="connsiteY0" fmla="*/ 6350 h 233172"/>
              <a:gd name="connsiteX1" fmla="*/ 6350 w 317118"/>
              <a:gd name="connsiteY1" fmla="*/ 226822 h 233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172">
                <a:moveTo>
                  <a:pt x="310769" y="6350"/>
                </a:moveTo>
                <a:lnTo>
                  <a:pt x="6350" y="2268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82870" y="3886580"/>
            <a:ext cx="514604" cy="405510"/>
          </a:xfrm>
          <a:custGeom>
            <a:avLst/>
            <a:gdLst>
              <a:gd name="connsiteX0" fmla="*/ 6350 w 514604"/>
              <a:gd name="connsiteY0" fmla="*/ 202819 h 405510"/>
              <a:gd name="connsiteX1" fmla="*/ 257301 w 514604"/>
              <a:gd name="connsiteY1" fmla="*/ 6350 h 405510"/>
              <a:gd name="connsiteX2" fmla="*/ 508254 w 514604"/>
              <a:gd name="connsiteY2" fmla="*/ 202819 h 405510"/>
              <a:gd name="connsiteX3" fmla="*/ 257301 w 514604"/>
              <a:gd name="connsiteY3" fmla="*/ 399160 h 405510"/>
              <a:gd name="connsiteX4" fmla="*/ 6350 w 514604"/>
              <a:gd name="connsiteY4" fmla="*/ 202819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0">
                <a:moveTo>
                  <a:pt x="6350" y="202819"/>
                </a:moveTo>
                <a:cubicBezTo>
                  <a:pt x="6350" y="94360"/>
                  <a:pt x="118618" y="6350"/>
                  <a:pt x="257301" y="6350"/>
                </a:cubicBezTo>
                <a:cubicBezTo>
                  <a:pt x="395858" y="6350"/>
                  <a:pt x="508254" y="94360"/>
                  <a:pt x="508254" y="202819"/>
                </a:cubicBezTo>
                <a:cubicBezTo>
                  <a:pt x="508254" y="311277"/>
                  <a:pt x="395858" y="399160"/>
                  <a:pt x="257301" y="399160"/>
                </a:cubicBezTo>
                <a:cubicBezTo>
                  <a:pt x="118618" y="399160"/>
                  <a:pt x="6350" y="311277"/>
                  <a:pt x="6350" y="20281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54144" y="3699003"/>
            <a:ext cx="317118" cy="233299"/>
          </a:xfrm>
          <a:custGeom>
            <a:avLst/>
            <a:gdLst>
              <a:gd name="connsiteX0" fmla="*/ 6350 w 317118"/>
              <a:gd name="connsiteY0" fmla="*/ 6350 h 233299"/>
              <a:gd name="connsiteX1" fmla="*/ 310769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6350" y="6350"/>
                </a:moveTo>
                <a:lnTo>
                  <a:pt x="310769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26433" y="4488815"/>
            <a:ext cx="502031" cy="392810"/>
          </a:xfrm>
          <a:custGeom>
            <a:avLst/>
            <a:gdLst>
              <a:gd name="connsiteX0" fmla="*/ 0 w 502031"/>
              <a:gd name="connsiteY0" fmla="*/ 196341 h 392810"/>
              <a:gd name="connsiteX1" fmla="*/ 250952 w 502031"/>
              <a:gd name="connsiteY1" fmla="*/ 0 h 392810"/>
              <a:gd name="connsiteX2" fmla="*/ 502031 w 502031"/>
              <a:gd name="connsiteY2" fmla="*/ 196341 h 392810"/>
              <a:gd name="connsiteX3" fmla="*/ 250952 w 502031"/>
              <a:gd name="connsiteY3" fmla="*/ 392810 h 392810"/>
              <a:gd name="connsiteX4" fmla="*/ 0 w 502031"/>
              <a:gd name="connsiteY4" fmla="*/ 196341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31" h="392810">
                <a:moveTo>
                  <a:pt x="0" y="196341"/>
                </a:moveTo>
                <a:cubicBezTo>
                  <a:pt x="0" y="87883"/>
                  <a:pt x="112395" y="0"/>
                  <a:pt x="250952" y="0"/>
                </a:cubicBezTo>
                <a:cubicBezTo>
                  <a:pt x="389636" y="0"/>
                  <a:pt x="502031" y="87883"/>
                  <a:pt x="502031" y="196341"/>
                </a:cubicBezTo>
                <a:cubicBezTo>
                  <a:pt x="502031" y="304800"/>
                  <a:pt x="389636" y="392810"/>
                  <a:pt x="250952" y="392810"/>
                </a:cubicBezTo>
                <a:cubicBezTo>
                  <a:pt x="112395" y="392810"/>
                  <a:pt x="0" y="304800"/>
                  <a:pt x="0" y="196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20083" y="4482465"/>
            <a:ext cx="514731" cy="405510"/>
          </a:xfrm>
          <a:custGeom>
            <a:avLst/>
            <a:gdLst>
              <a:gd name="connsiteX0" fmla="*/ 6350 w 514731"/>
              <a:gd name="connsiteY0" fmla="*/ 202691 h 405510"/>
              <a:gd name="connsiteX1" fmla="*/ 257302 w 514731"/>
              <a:gd name="connsiteY1" fmla="*/ 6350 h 405510"/>
              <a:gd name="connsiteX2" fmla="*/ 508381 w 514731"/>
              <a:gd name="connsiteY2" fmla="*/ 202691 h 405510"/>
              <a:gd name="connsiteX3" fmla="*/ 257302 w 514731"/>
              <a:gd name="connsiteY3" fmla="*/ 399160 h 405510"/>
              <a:gd name="connsiteX4" fmla="*/ 6350 w 514731"/>
              <a:gd name="connsiteY4" fmla="*/ 202691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731" h="405510">
                <a:moveTo>
                  <a:pt x="6350" y="202691"/>
                </a:moveTo>
                <a:cubicBezTo>
                  <a:pt x="6350" y="94233"/>
                  <a:pt x="118745" y="6350"/>
                  <a:pt x="257302" y="6350"/>
                </a:cubicBezTo>
                <a:cubicBezTo>
                  <a:pt x="395986" y="6350"/>
                  <a:pt x="508381" y="94233"/>
                  <a:pt x="508381" y="202691"/>
                </a:cubicBezTo>
                <a:cubicBezTo>
                  <a:pt x="508381" y="311150"/>
                  <a:pt x="395986" y="399160"/>
                  <a:pt x="257302" y="399160"/>
                </a:cubicBezTo>
                <a:cubicBezTo>
                  <a:pt x="118745" y="399160"/>
                  <a:pt x="6350" y="311150"/>
                  <a:pt x="6350" y="2026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39360" y="4261866"/>
            <a:ext cx="317118" cy="233299"/>
          </a:xfrm>
          <a:custGeom>
            <a:avLst/>
            <a:gdLst>
              <a:gd name="connsiteX0" fmla="*/ 310769 w 317118"/>
              <a:gd name="connsiteY0" fmla="*/ 6350 h 233299"/>
              <a:gd name="connsiteX1" fmla="*/ 6350 w 317118"/>
              <a:gd name="connsiteY1" fmla="*/ 226949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9" y="6350"/>
                </a:moveTo>
                <a:lnTo>
                  <a:pt x="6350" y="226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70426" y="2627377"/>
            <a:ext cx="371475" cy="384175"/>
          </a:xfrm>
          <a:custGeom>
            <a:avLst/>
            <a:gdLst>
              <a:gd name="connsiteX0" fmla="*/ 6350 w 371475"/>
              <a:gd name="connsiteY0" fmla="*/ 49656 h 384175"/>
              <a:gd name="connsiteX1" fmla="*/ 49783 w 371475"/>
              <a:gd name="connsiteY1" fmla="*/ 6350 h 384175"/>
              <a:gd name="connsiteX2" fmla="*/ 321690 w 371475"/>
              <a:gd name="connsiteY2" fmla="*/ 6350 h 384175"/>
              <a:gd name="connsiteX3" fmla="*/ 365125 w 371475"/>
              <a:gd name="connsiteY3" fmla="*/ 49656 h 384175"/>
              <a:gd name="connsiteX4" fmla="*/ 365125 w 371475"/>
              <a:gd name="connsiteY4" fmla="*/ 334391 h 384175"/>
              <a:gd name="connsiteX5" fmla="*/ 321690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1 h 384175"/>
              <a:gd name="connsiteX8" fmla="*/ 6350 w 371475"/>
              <a:gd name="connsiteY8" fmla="*/ 49656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656"/>
                </a:moveTo>
                <a:cubicBezTo>
                  <a:pt x="6350" y="25780"/>
                  <a:pt x="25780" y="6350"/>
                  <a:pt x="49783" y="6350"/>
                </a:cubicBezTo>
                <a:lnTo>
                  <a:pt x="321690" y="6350"/>
                </a:lnTo>
                <a:cubicBezTo>
                  <a:pt x="345694" y="6350"/>
                  <a:pt x="365125" y="25780"/>
                  <a:pt x="365125" y="49656"/>
                </a:cubicBezTo>
                <a:lnTo>
                  <a:pt x="365125" y="334391"/>
                </a:lnTo>
                <a:cubicBezTo>
                  <a:pt x="365125" y="358266"/>
                  <a:pt x="345694" y="377825"/>
                  <a:pt x="321690" y="377825"/>
                </a:cubicBezTo>
                <a:lnTo>
                  <a:pt x="49783" y="377825"/>
                </a:lnTo>
                <a:cubicBezTo>
                  <a:pt x="25780" y="377825"/>
                  <a:pt x="6350" y="358266"/>
                  <a:pt x="6350" y="334391"/>
                </a:cubicBezTo>
                <a:lnTo>
                  <a:pt x="6350" y="496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621276" y="2544826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5076" y="2544826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69275" y="2692400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757"/>
                  <a:pt x="112268" y="0"/>
                  <a:pt x="250825" y="0"/>
                </a:cubicBezTo>
                <a:cubicBezTo>
                  <a:pt x="389381" y="0"/>
                  <a:pt x="501650" y="87757"/>
                  <a:pt x="501650" y="196088"/>
                </a:cubicBezTo>
                <a:cubicBezTo>
                  <a:pt x="501650" y="304292"/>
                  <a:pt x="389381" y="392176"/>
                  <a:pt x="250825" y="392176"/>
                </a:cubicBezTo>
                <a:cubicBezTo>
                  <a:pt x="112268" y="392176"/>
                  <a:pt x="0" y="304292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162925" y="2686050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107"/>
                  <a:pt x="118618" y="6350"/>
                  <a:pt x="257175" y="6350"/>
                </a:cubicBezTo>
                <a:cubicBezTo>
                  <a:pt x="395731" y="6350"/>
                  <a:pt x="508000" y="94107"/>
                  <a:pt x="508000" y="202438"/>
                </a:cubicBezTo>
                <a:cubicBezTo>
                  <a:pt x="508000" y="310642"/>
                  <a:pt x="395731" y="398526"/>
                  <a:pt x="257175" y="398526"/>
                </a:cubicBezTo>
                <a:cubicBezTo>
                  <a:pt x="118618" y="398526"/>
                  <a:pt x="6350" y="310642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289925" y="3803650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107"/>
                  <a:pt x="118618" y="6350"/>
                  <a:pt x="257175" y="6350"/>
                </a:cubicBezTo>
                <a:cubicBezTo>
                  <a:pt x="395731" y="6350"/>
                  <a:pt x="508000" y="94107"/>
                  <a:pt x="508000" y="202438"/>
                </a:cubicBezTo>
                <a:cubicBezTo>
                  <a:pt x="508000" y="310641"/>
                  <a:pt x="395731" y="398526"/>
                  <a:pt x="257175" y="398526"/>
                </a:cubicBezTo>
                <a:cubicBezTo>
                  <a:pt x="118618" y="398526"/>
                  <a:pt x="6350" y="310641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34376" y="4405248"/>
            <a:ext cx="501650" cy="392176"/>
          </a:xfrm>
          <a:custGeom>
            <a:avLst/>
            <a:gdLst>
              <a:gd name="connsiteX0" fmla="*/ 0 w 501650"/>
              <a:gd name="connsiteY0" fmla="*/ 196088 h 392176"/>
              <a:gd name="connsiteX1" fmla="*/ 250825 w 501650"/>
              <a:gd name="connsiteY1" fmla="*/ 0 h 392176"/>
              <a:gd name="connsiteX2" fmla="*/ 501650 w 501650"/>
              <a:gd name="connsiteY2" fmla="*/ 196088 h 392176"/>
              <a:gd name="connsiteX3" fmla="*/ 250825 w 501650"/>
              <a:gd name="connsiteY3" fmla="*/ 392176 h 392176"/>
              <a:gd name="connsiteX4" fmla="*/ 0 w 501650"/>
              <a:gd name="connsiteY4" fmla="*/ 196088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650" h="392176">
                <a:moveTo>
                  <a:pt x="0" y="196088"/>
                </a:moveTo>
                <a:cubicBezTo>
                  <a:pt x="0" y="87884"/>
                  <a:pt x="112267" y="0"/>
                  <a:pt x="250825" y="0"/>
                </a:cubicBezTo>
                <a:cubicBezTo>
                  <a:pt x="389255" y="0"/>
                  <a:pt x="501650" y="87884"/>
                  <a:pt x="501650" y="196088"/>
                </a:cubicBezTo>
                <a:cubicBezTo>
                  <a:pt x="501650" y="304419"/>
                  <a:pt x="389255" y="392176"/>
                  <a:pt x="250825" y="392176"/>
                </a:cubicBezTo>
                <a:cubicBezTo>
                  <a:pt x="112267" y="392176"/>
                  <a:pt x="0" y="304419"/>
                  <a:pt x="0" y="196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828026" y="4398898"/>
            <a:ext cx="514350" cy="404876"/>
          </a:xfrm>
          <a:custGeom>
            <a:avLst/>
            <a:gdLst>
              <a:gd name="connsiteX0" fmla="*/ 6350 w 514350"/>
              <a:gd name="connsiteY0" fmla="*/ 202438 h 404876"/>
              <a:gd name="connsiteX1" fmla="*/ 257175 w 514350"/>
              <a:gd name="connsiteY1" fmla="*/ 6350 h 404876"/>
              <a:gd name="connsiteX2" fmla="*/ 508000 w 514350"/>
              <a:gd name="connsiteY2" fmla="*/ 202438 h 404876"/>
              <a:gd name="connsiteX3" fmla="*/ 257175 w 514350"/>
              <a:gd name="connsiteY3" fmla="*/ 398526 h 404876"/>
              <a:gd name="connsiteX4" fmla="*/ 6350 w 514350"/>
              <a:gd name="connsiteY4" fmla="*/ 202438 h 404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350" h="404876">
                <a:moveTo>
                  <a:pt x="6350" y="202438"/>
                </a:moveTo>
                <a:cubicBezTo>
                  <a:pt x="6350" y="94234"/>
                  <a:pt x="118617" y="6350"/>
                  <a:pt x="257175" y="6350"/>
                </a:cubicBezTo>
                <a:cubicBezTo>
                  <a:pt x="395605" y="6350"/>
                  <a:pt x="508000" y="94234"/>
                  <a:pt x="508000" y="202438"/>
                </a:cubicBezTo>
                <a:cubicBezTo>
                  <a:pt x="508000" y="310769"/>
                  <a:pt x="395605" y="398526"/>
                  <a:pt x="257175" y="398526"/>
                </a:cubicBezTo>
                <a:cubicBezTo>
                  <a:pt x="118617" y="398526"/>
                  <a:pt x="6350" y="310769"/>
                  <a:pt x="6350" y="2024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845295" y="3206496"/>
            <a:ext cx="501904" cy="392811"/>
          </a:xfrm>
          <a:custGeom>
            <a:avLst/>
            <a:gdLst>
              <a:gd name="connsiteX0" fmla="*/ 0 w 501904"/>
              <a:gd name="connsiteY0" fmla="*/ 196342 h 392811"/>
              <a:gd name="connsiteX1" fmla="*/ 250952 w 501904"/>
              <a:gd name="connsiteY1" fmla="*/ 0 h 392811"/>
              <a:gd name="connsiteX2" fmla="*/ 501904 w 501904"/>
              <a:gd name="connsiteY2" fmla="*/ 196342 h 392811"/>
              <a:gd name="connsiteX3" fmla="*/ 250952 w 501904"/>
              <a:gd name="connsiteY3" fmla="*/ 392811 h 392811"/>
              <a:gd name="connsiteX4" fmla="*/ 0 w 501904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1">
                <a:moveTo>
                  <a:pt x="0" y="196342"/>
                </a:moveTo>
                <a:cubicBezTo>
                  <a:pt x="0" y="87883"/>
                  <a:pt x="112395" y="0"/>
                  <a:pt x="250952" y="0"/>
                </a:cubicBezTo>
                <a:cubicBezTo>
                  <a:pt x="389509" y="0"/>
                  <a:pt x="501904" y="87883"/>
                  <a:pt x="501904" y="196342"/>
                </a:cubicBezTo>
                <a:cubicBezTo>
                  <a:pt x="501904" y="304800"/>
                  <a:pt x="389509" y="392811"/>
                  <a:pt x="250952" y="392811"/>
                </a:cubicBezTo>
                <a:cubicBezTo>
                  <a:pt x="112395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838945" y="3200146"/>
            <a:ext cx="514604" cy="405511"/>
          </a:xfrm>
          <a:custGeom>
            <a:avLst/>
            <a:gdLst>
              <a:gd name="connsiteX0" fmla="*/ 6350 w 514604"/>
              <a:gd name="connsiteY0" fmla="*/ 202692 h 405511"/>
              <a:gd name="connsiteX1" fmla="*/ 257302 w 514604"/>
              <a:gd name="connsiteY1" fmla="*/ 6350 h 405511"/>
              <a:gd name="connsiteX2" fmla="*/ 508254 w 514604"/>
              <a:gd name="connsiteY2" fmla="*/ 202692 h 405511"/>
              <a:gd name="connsiteX3" fmla="*/ 257302 w 514604"/>
              <a:gd name="connsiteY3" fmla="*/ 399161 h 405511"/>
              <a:gd name="connsiteX4" fmla="*/ 6350 w 514604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1">
                <a:moveTo>
                  <a:pt x="6350" y="202692"/>
                </a:moveTo>
                <a:cubicBezTo>
                  <a:pt x="6350" y="94233"/>
                  <a:pt x="118745" y="6350"/>
                  <a:pt x="257302" y="6350"/>
                </a:cubicBezTo>
                <a:cubicBezTo>
                  <a:pt x="395859" y="6350"/>
                  <a:pt x="508254" y="94233"/>
                  <a:pt x="508254" y="202692"/>
                </a:cubicBezTo>
                <a:cubicBezTo>
                  <a:pt x="508254" y="311150"/>
                  <a:pt x="395859" y="399161"/>
                  <a:pt x="257302" y="399161"/>
                </a:cubicBezTo>
                <a:cubicBezTo>
                  <a:pt x="118745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610345" y="3012440"/>
            <a:ext cx="317118" cy="233299"/>
          </a:xfrm>
          <a:custGeom>
            <a:avLst/>
            <a:gdLst>
              <a:gd name="connsiteX0" fmla="*/ 6350 w 317118"/>
              <a:gd name="connsiteY0" fmla="*/ 6350 h 233299"/>
              <a:gd name="connsiteX1" fmla="*/ 310769 w 317118"/>
              <a:gd name="connsiteY1" fmla="*/ 226949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6350" y="6350"/>
                </a:moveTo>
                <a:lnTo>
                  <a:pt x="310769" y="226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362572" y="2154302"/>
            <a:ext cx="501903" cy="392683"/>
          </a:xfrm>
          <a:custGeom>
            <a:avLst/>
            <a:gdLst>
              <a:gd name="connsiteX0" fmla="*/ 0 w 501903"/>
              <a:gd name="connsiteY0" fmla="*/ 196341 h 392683"/>
              <a:gd name="connsiteX1" fmla="*/ 250951 w 501903"/>
              <a:gd name="connsiteY1" fmla="*/ 0 h 392683"/>
              <a:gd name="connsiteX2" fmla="*/ 501903 w 501903"/>
              <a:gd name="connsiteY2" fmla="*/ 196341 h 392683"/>
              <a:gd name="connsiteX3" fmla="*/ 250951 w 501903"/>
              <a:gd name="connsiteY3" fmla="*/ 392683 h 392683"/>
              <a:gd name="connsiteX4" fmla="*/ 0 w 501903"/>
              <a:gd name="connsiteY4" fmla="*/ 196341 h 39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3" h="392683">
                <a:moveTo>
                  <a:pt x="0" y="196341"/>
                </a:moveTo>
                <a:cubicBezTo>
                  <a:pt x="0" y="87883"/>
                  <a:pt x="112394" y="0"/>
                  <a:pt x="250951" y="0"/>
                </a:cubicBezTo>
                <a:cubicBezTo>
                  <a:pt x="389508" y="0"/>
                  <a:pt x="501903" y="87883"/>
                  <a:pt x="501903" y="196341"/>
                </a:cubicBezTo>
                <a:cubicBezTo>
                  <a:pt x="501903" y="304800"/>
                  <a:pt x="389508" y="392683"/>
                  <a:pt x="250951" y="392683"/>
                </a:cubicBezTo>
                <a:cubicBezTo>
                  <a:pt x="112394" y="392683"/>
                  <a:pt x="0" y="304800"/>
                  <a:pt x="0" y="19634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356222" y="2147952"/>
            <a:ext cx="514603" cy="405383"/>
          </a:xfrm>
          <a:custGeom>
            <a:avLst/>
            <a:gdLst>
              <a:gd name="connsiteX0" fmla="*/ 6350 w 514603"/>
              <a:gd name="connsiteY0" fmla="*/ 202691 h 405383"/>
              <a:gd name="connsiteX1" fmla="*/ 257301 w 514603"/>
              <a:gd name="connsiteY1" fmla="*/ 6350 h 405383"/>
              <a:gd name="connsiteX2" fmla="*/ 508253 w 514603"/>
              <a:gd name="connsiteY2" fmla="*/ 202691 h 405383"/>
              <a:gd name="connsiteX3" fmla="*/ 257301 w 514603"/>
              <a:gd name="connsiteY3" fmla="*/ 399033 h 405383"/>
              <a:gd name="connsiteX4" fmla="*/ 6350 w 514603"/>
              <a:gd name="connsiteY4" fmla="*/ 202691 h 405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3" h="405383">
                <a:moveTo>
                  <a:pt x="6350" y="202691"/>
                </a:moveTo>
                <a:cubicBezTo>
                  <a:pt x="6350" y="94233"/>
                  <a:pt x="118744" y="6350"/>
                  <a:pt x="257301" y="6350"/>
                </a:cubicBezTo>
                <a:cubicBezTo>
                  <a:pt x="395858" y="6350"/>
                  <a:pt x="508253" y="94233"/>
                  <a:pt x="508253" y="202691"/>
                </a:cubicBezTo>
                <a:cubicBezTo>
                  <a:pt x="508253" y="311150"/>
                  <a:pt x="395858" y="399033"/>
                  <a:pt x="257301" y="399033"/>
                </a:cubicBezTo>
                <a:cubicBezTo>
                  <a:pt x="118744" y="399033"/>
                  <a:pt x="6350" y="311150"/>
                  <a:pt x="6350" y="20269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778369" y="2475993"/>
            <a:ext cx="499618" cy="261747"/>
          </a:xfrm>
          <a:custGeom>
            <a:avLst/>
            <a:gdLst>
              <a:gd name="connsiteX0" fmla="*/ 6350 w 499618"/>
              <a:gd name="connsiteY0" fmla="*/ 6350 h 261747"/>
              <a:gd name="connsiteX1" fmla="*/ 493267 w 499618"/>
              <a:gd name="connsiteY1" fmla="*/ 255397 h 26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9618" h="261747">
                <a:moveTo>
                  <a:pt x="6350" y="6350"/>
                </a:moveTo>
                <a:lnTo>
                  <a:pt x="493267" y="255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775450" y="2702814"/>
            <a:ext cx="501904" cy="392810"/>
          </a:xfrm>
          <a:custGeom>
            <a:avLst/>
            <a:gdLst>
              <a:gd name="connsiteX0" fmla="*/ 0 w 501904"/>
              <a:gd name="connsiteY0" fmla="*/ 196468 h 392810"/>
              <a:gd name="connsiteX1" fmla="*/ 250952 w 501904"/>
              <a:gd name="connsiteY1" fmla="*/ 0 h 392810"/>
              <a:gd name="connsiteX2" fmla="*/ 501903 w 501904"/>
              <a:gd name="connsiteY2" fmla="*/ 196468 h 392810"/>
              <a:gd name="connsiteX3" fmla="*/ 250952 w 501904"/>
              <a:gd name="connsiteY3" fmla="*/ 392810 h 392810"/>
              <a:gd name="connsiteX4" fmla="*/ 0 w 501904"/>
              <a:gd name="connsiteY4" fmla="*/ 196468 h 392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0">
                <a:moveTo>
                  <a:pt x="0" y="196468"/>
                </a:moveTo>
                <a:cubicBezTo>
                  <a:pt x="0" y="88010"/>
                  <a:pt x="112395" y="0"/>
                  <a:pt x="250952" y="0"/>
                </a:cubicBezTo>
                <a:cubicBezTo>
                  <a:pt x="389509" y="0"/>
                  <a:pt x="501903" y="88010"/>
                  <a:pt x="501903" y="196468"/>
                </a:cubicBezTo>
                <a:cubicBezTo>
                  <a:pt x="501903" y="304926"/>
                  <a:pt x="389509" y="392810"/>
                  <a:pt x="250952" y="392810"/>
                </a:cubicBezTo>
                <a:cubicBezTo>
                  <a:pt x="112395" y="392810"/>
                  <a:pt x="0" y="304926"/>
                  <a:pt x="0" y="19646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769100" y="2696464"/>
            <a:ext cx="514604" cy="405510"/>
          </a:xfrm>
          <a:custGeom>
            <a:avLst/>
            <a:gdLst>
              <a:gd name="connsiteX0" fmla="*/ 6350 w 514604"/>
              <a:gd name="connsiteY0" fmla="*/ 202818 h 405510"/>
              <a:gd name="connsiteX1" fmla="*/ 257302 w 514604"/>
              <a:gd name="connsiteY1" fmla="*/ 6350 h 405510"/>
              <a:gd name="connsiteX2" fmla="*/ 508253 w 514604"/>
              <a:gd name="connsiteY2" fmla="*/ 202818 h 405510"/>
              <a:gd name="connsiteX3" fmla="*/ 257302 w 514604"/>
              <a:gd name="connsiteY3" fmla="*/ 399160 h 405510"/>
              <a:gd name="connsiteX4" fmla="*/ 6350 w 514604"/>
              <a:gd name="connsiteY4" fmla="*/ 202818 h 405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0">
                <a:moveTo>
                  <a:pt x="6350" y="202818"/>
                </a:moveTo>
                <a:cubicBezTo>
                  <a:pt x="6350" y="94360"/>
                  <a:pt x="118745" y="6350"/>
                  <a:pt x="257302" y="6350"/>
                </a:cubicBezTo>
                <a:cubicBezTo>
                  <a:pt x="395859" y="6350"/>
                  <a:pt x="508253" y="94360"/>
                  <a:pt x="508253" y="202818"/>
                </a:cubicBezTo>
                <a:cubicBezTo>
                  <a:pt x="508253" y="311276"/>
                  <a:pt x="395859" y="399160"/>
                  <a:pt x="257302" y="399160"/>
                </a:cubicBezTo>
                <a:cubicBezTo>
                  <a:pt x="118745" y="399160"/>
                  <a:pt x="6350" y="311276"/>
                  <a:pt x="6350" y="20281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627746" y="3288792"/>
            <a:ext cx="501904" cy="392811"/>
          </a:xfrm>
          <a:custGeom>
            <a:avLst/>
            <a:gdLst>
              <a:gd name="connsiteX0" fmla="*/ 0 w 501904"/>
              <a:gd name="connsiteY0" fmla="*/ 196342 h 392811"/>
              <a:gd name="connsiteX1" fmla="*/ 250952 w 501904"/>
              <a:gd name="connsiteY1" fmla="*/ 0 h 392811"/>
              <a:gd name="connsiteX2" fmla="*/ 501904 w 501904"/>
              <a:gd name="connsiteY2" fmla="*/ 196342 h 392811"/>
              <a:gd name="connsiteX3" fmla="*/ 250952 w 501904"/>
              <a:gd name="connsiteY3" fmla="*/ 392811 h 392811"/>
              <a:gd name="connsiteX4" fmla="*/ 0 w 501904"/>
              <a:gd name="connsiteY4" fmla="*/ 196342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1904" h="392811">
                <a:moveTo>
                  <a:pt x="0" y="196342"/>
                </a:moveTo>
                <a:cubicBezTo>
                  <a:pt x="0" y="87884"/>
                  <a:pt x="112395" y="0"/>
                  <a:pt x="250952" y="0"/>
                </a:cubicBezTo>
                <a:cubicBezTo>
                  <a:pt x="389509" y="0"/>
                  <a:pt x="501904" y="87884"/>
                  <a:pt x="501904" y="196342"/>
                </a:cubicBezTo>
                <a:cubicBezTo>
                  <a:pt x="501904" y="304800"/>
                  <a:pt x="389509" y="392811"/>
                  <a:pt x="250952" y="392811"/>
                </a:cubicBezTo>
                <a:cubicBezTo>
                  <a:pt x="112395" y="392811"/>
                  <a:pt x="0" y="304800"/>
                  <a:pt x="0" y="1963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621396" y="3282442"/>
            <a:ext cx="514604" cy="405511"/>
          </a:xfrm>
          <a:custGeom>
            <a:avLst/>
            <a:gdLst>
              <a:gd name="connsiteX0" fmla="*/ 6350 w 514604"/>
              <a:gd name="connsiteY0" fmla="*/ 202692 h 405511"/>
              <a:gd name="connsiteX1" fmla="*/ 257302 w 514604"/>
              <a:gd name="connsiteY1" fmla="*/ 6350 h 405511"/>
              <a:gd name="connsiteX2" fmla="*/ 508254 w 514604"/>
              <a:gd name="connsiteY2" fmla="*/ 202692 h 405511"/>
              <a:gd name="connsiteX3" fmla="*/ 257302 w 514604"/>
              <a:gd name="connsiteY3" fmla="*/ 399161 h 405511"/>
              <a:gd name="connsiteX4" fmla="*/ 6350 w 514604"/>
              <a:gd name="connsiteY4" fmla="*/ 202692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604" h="405511">
                <a:moveTo>
                  <a:pt x="6350" y="202692"/>
                </a:moveTo>
                <a:cubicBezTo>
                  <a:pt x="6350" y="94234"/>
                  <a:pt x="118745" y="6350"/>
                  <a:pt x="257302" y="6350"/>
                </a:cubicBezTo>
                <a:cubicBezTo>
                  <a:pt x="395859" y="6350"/>
                  <a:pt x="508254" y="94234"/>
                  <a:pt x="508254" y="202692"/>
                </a:cubicBezTo>
                <a:cubicBezTo>
                  <a:pt x="508254" y="311150"/>
                  <a:pt x="395859" y="399161"/>
                  <a:pt x="257302" y="399161"/>
                </a:cubicBezTo>
                <a:cubicBezTo>
                  <a:pt x="118745" y="399161"/>
                  <a:pt x="6350" y="311150"/>
                  <a:pt x="6350" y="2026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40675" y="3061843"/>
            <a:ext cx="317118" cy="233299"/>
          </a:xfrm>
          <a:custGeom>
            <a:avLst/>
            <a:gdLst>
              <a:gd name="connsiteX0" fmla="*/ 310768 w 317118"/>
              <a:gd name="connsiteY0" fmla="*/ 6350 h 233299"/>
              <a:gd name="connsiteX1" fmla="*/ 6350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8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149210" y="2492376"/>
            <a:ext cx="317118" cy="233299"/>
          </a:xfrm>
          <a:custGeom>
            <a:avLst/>
            <a:gdLst>
              <a:gd name="connsiteX0" fmla="*/ 310769 w 317118"/>
              <a:gd name="connsiteY0" fmla="*/ 6350 h 233299"/>
              <a:gd name="connsiteX1" fmla="*/ 6350 w 317118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118" h="233299">
                <a:moveTo>
                  <a:pt x="310769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062469" y="3614802"/>
            <a:ext cx="316991" cy="233299"/>
          </a:xfrm>
          <a:custGeom>
            <a:avLst/>
            <a:gdLst>
              <a:gd name="connsiteX0" fmla="*/ 6350 w 316991"/>
              <a:gd name="connsiteY0" fmla="*/ 6350 h 233299"/>
              <a:gd name="connsiteX1" fmla="*/ 310641 w 316991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991" h="233299">
                <a:moveTo>
                  <a:pt x="6350" y="6350"/>
                </a:moveTo>
                <a:lnTo>
                  <a:pt x="310641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8147050" y="4178301"/>
            <a:ext cx="317500" cy="233299"/>
          </a:xfrm>
          <a:custGeom>
            <a:avLst/>
            <a:gdLst>
              <a:gd name="connsiteX0" fmla="*/ 311150 w 317500"/>
              <a:gd name="connsiteY0" fmla="*/ 6350 h 233299"/>
              <a:gd name="connsiteX1" fmla="*/ 6350 w 317500"/>
              <a:gd name="connsiteY1" fmla="*/ 226948 h 233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33299">
                <a:moveTo>
                  <a:pt x="311150" y="6350"/>
                </a:moveTo>
                <a:lnTo>
                  <a:pt x="6350" y="2269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242301" y="2503552"/>
            <a:ext cx="371475" cy="384175"/>
          </a:xfrm>
          <a:custGeom>
            <a:avLst/>
            <a:gdLst>
              <a:gd name="connsiteX0" fmla="*/ 6350 w 371475"/>
              <a:gd name="connsiteY0" fmla="*/ 49656 h 384175"/>
              <a:gd name="connsiteX1" fmla="*/ 49783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656 h 384175"/>
              <a:gd name="connsiteX4" fmla="*/ 365125 w 371475"/>
              <a:gd name="connsiteY4" fmla="*/ 334391 h 384175"/>
              <a:gd name="connsiteX5" fmla="*/ 321691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1 h 384175"/>
              <a:gd name="connsiteX8" fmla="*/ 6350 w 371475"/>
              <a:gd name="connsiteY8" fmla="*/ 49656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656"/>
                </a:moveTo>
                <a:cubicBezTo>
                  <a:pt x="6350" y="25780"/>
                  <a:pt x="25781" y="6350"/>
                  <a:pt x="49783" y="6350"/>
                </a:cubicBezTo>
                <a:lnTo>
                  <a:pt x="321691" y="6350"/>
                </a:lnTo>
                <a:cubicBezTo>
                  <a:pt x="345693" y="6350"/>
                  <a:pt x="365125" y="25780"/>
                  <a:pt x="365125" y="49656"/>
                </a:cubicBezTo>
                <a:lnTo>
                  <a:pt x="365125" y="334391"/>
                </a:lnTo>
                <a:cubicBezTo>
                  <a:pt x="365125" y="358266"/>
                  <a:pt x="345693" y="377825"/>
                  <a:pt x="321691" y="377825"/>
                </a:cubicBezTo>
                <a:lnTo>
                  <a:pt x="49783" y="377825"/>
                </a:lnTo>
                <a:cubicBezTo>
                  <a:pt x="25781" y="377825"/>
                  <a:pt x="6350" y="358266"/>
                  <a:pt x="6350" y="334391"/>
                </a:cubicBezTo>
                <a:lnTo>
                  <a:pt x="6350" y="496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193151" y="2421001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116951" y="2421001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0" y="28829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372100" y="3403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886200" y="2349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302000" y="2895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152900" y="34798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955801" y="609601"/>
            <a:ext cx="807913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要删除的结点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有左、右两棵子树：</a:t>
            </a:r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用另一结点替代被删除结点：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右子树的最小元素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左子树的最大元素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〖例〗：删除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819400" y="4051301"/>
            <a:ext cx="3116238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5367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5367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536700" algn="l"/>
                <a:tab pos="2006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、取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右子树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元素替代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305800" y="2806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978900" y="3314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493000" y="2260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908800" y="28067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759700" y="3403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604000" y="3962401"/>
            <a:ext cx="3116238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358900" algn="l"/>
                <a:tab pos="1828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358900" algn="l"/>
                <a:tab pos="1828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58900" algn="l"/>
                <a:tab pos="1828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、取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左子树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元素替代</a:t>
            </a:r>
          </a:p>
        </p:txBody>
      </p:sp>
    </p:spTree>
    <p:extLst>
      <p:ext uri="{BB962C8B-B14F-4D97-AF65-F5344CB8AC3E}">
        <p14:creationId xmlns:p14="http://schemas.microsoft.com/office/powerpoint/2010/main" val="8608213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74850" y="444501"/>
            <a:ext cx="25400" cy="5877559"/>
          </a:xfrm>
          <a:custGeom>
            <a:avLst/>
            <a:gdLst>
              <a:gd name="connsiteX0" fmla="*/ 6350 w 25400"/>
              <a:gd name="connsiteY0" fmla="*/ 6350 h 5877559"/>
              <a:gd name="connsiteX1" fmla="*/ 6350 w 25400"/>
              <a:gd name="connsiteY1" fmla="*/ 5871209 h 5877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877559">
                <a:moveTo>
                  <a:pt x="6350" y="6350"/>
                </a:moveTo>
                <a:lnTo>
                  <a:pt x="6350" y="5871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47350" y="444501"/>
            <a:ext cx="25400" cy="5877559"/>
          </a:xfrm>
          <a:custGeom>
            <a:avLst/>
            <a:gdLst>
              <a:gd name="connsiteX0" fmla="*/ 6350 w 25400"/>
              <a:gd name="connsiteY0" fmla="*/ 6350 h 5877559"/>
              <a:gd name="connsiteX1" fmla="*/ 6350 w 25400"/>
              <a:gd name="connsiteY1" fmla="*/ 5871209 h 5877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877559">
                <a:moveTo>
                  <a:pt x="6350" y="6350"/>
                </a:moveTo>
                <a:lnTo>
                  <a:pt x="6350" y="58712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68500" y="450850"/>
            <a:ext cx="8597900" cy="25400"/>
          </a:xfrm>
          <a:custGeom>
            <a:avLst/>
            <a:gdLst>
              <a:gd name="connsiteX0" fmla="*/ 6350 w 8597900"/>
              <a:gd name="connsiteY0" fmla="*/ 6350 h 25400"/>
              <a:gd name="connsiteX1" fmla="*/ 8591550 w 85979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7900" h="25400">
                <a:moveTo>
                  <a:pt x="6350" y="6350"/>
                </a:moveTo>
                <a:lnTo>
                  <a:pt x="8591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68500" y="6303009"/>
            <a:ext cx="8597900" cy="25400"/>
          </a:xfrm>
          <a:custGeom>
            <a:avLst/>
            <a:gdLst>
              <a:gd name="connsiteX0" fmla="*/ 6350 w 8597900"/>
              <a:gd name="connsiteY0" fmla="*/ 6350 h 25400"/>
              <a:gd name="connsiteX1" fmla="*/ 8591550 w 85979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7900" h="25400">
                <a:moveTo>
                  <a:pt x="6350" y="6350"/>
                </a:moveTo>
                <a:lnTo>
                  <a:pt x="8591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0" y="469901"/>
            <a:ext cx="56137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BinTree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32000" y="7112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14601" y="711201"/>
            <a:ext cx="16350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32000" y="1143000"/>
            <a:ext cx="8550418" cy="5291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要删除的元素未找到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左子树递归删除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BST-&gt;Right);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右子树递归删除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找到要删除的结点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被删除结点有左右两个子结点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FindMin(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在右子树中找最小的元素填充删除结点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Tmp-&gt;Data;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BST-&gt;Data,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	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在删除结点的右子树中删除最小元素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被删除结点有一个或无子结点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!BST-&gt;Left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有右孩子或无子结点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BST-&gt;Right;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!BST-&gt;Right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有左孩子或无子结点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BST-&gt;Left;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BST;</a:t>
            </a:r>
          </a:p>
          <a:p>
            <a:pPr>
              <a:lnSpc>
                <a:spcPts val="1900"/>
              </a:lnSpc>
              <a:tabLst>
                <a:tab pos="482600" algn="l"/>
                <a:tab pos="1092200" algn="l"/>
                <a:tab pos="1460500" algn="l"/>
                <a:tab pos="1587500" algn="l"/>
                <a:tab pos="2197100" algn="l"/>
                <a:tab pos="3302000" algn="l"/>
                <a:tab pos="4394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63815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355600"/>
            <a:ext cx="3526606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</a:t>
            </a:r>
          </a:p>
        </p:txBody>
      </p:sp>
    </p:spTree>
    <p:extLst>
      <p:ext uri="{BB962C8B-B14F-4D97-AF65-F5344CB8AC3E}">
        <p14:creationId xmlns:p14="http://schemas.microsoft.com/office/powerpoint/2010/main" val="36033683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00903" y="3003295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7 w 425069"/>
              <a:gd name="connsiteY1" fmla="*/ 0 h 440944"/>
              <a:gd name="connsiteX2" fmla="*/ 425069 w 425069"/>
              <a:gd name="connsiteY2" fmla="*/ 220472 h 440944"/>
              <a:gd name="connsiteX3" fmla="*/ 212597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5" y="0"/>
                  <a:pt x="425069" y="98679"/>
                  <a:pt x="425069" y="220472"/>
                </a:cubicBezTo>
                <a:cubicBezTo>
                  <a:pt x="425069" y="342138"/>
                  <a:pt x="329945" y="440944"/>
                  <a:pt x="212597" y="440944"/>
                </a:cubicBezTo>
                <a:cubicBezTo>
                  <a:pt x="95122" y="440944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94553" y="2996945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7 w 437769"/>
              <a:gd name="connsiteY1" fmla="*/ 6350 h 453644"/>
              <a:gd name="connsiteX2" fmla="*/ 431419 w 437769"/>
              <a:gd name="connsiteY2" fmla="*/ 226822 h 453644"/>
              <a:gd name="connsiteX3" fmla="*/ 218947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5" y="6350"/>
                  <a:pt x="431419" y="105029"/>
                  <a:pt x="431419" y="226822"/>
                </a:cubicBezTo>
                <a:cubicBezTo>
                  <a:pt x="431419" y="348488"/>
                  <a:pt x="336295" y="447294"/>
                  <a:pt x="218947" y="447294"/>
                </a:cubicBezTo>
                <a:cubicBezTo>
                  <a:pt x="101472" y="447294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834380" y="2501645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471 w 425069"/>
              <a:gd name="connsiteY1" fmla="*/ 0 h 440944"/>
              <a:gd name="connsiteX2" fmla="*/ 425069 w 425069"/>
              <a:gd name="connsiteY2" fmla="*/ 220472 h 440944"/>
              <a:gd name="connsiteX3" fmla="*/ 212471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3" y="0"/>
                  <a:pt x="212471" y="0"/>
                </a:cubicBezTo>
                <a:cubicBezTo>
                  <a:pt x="329946" y="0"/>
                  <a:pt x="425069" y="98679"/>
                  <a:pt x="425069" y="220472"/>
                </a:cubicBezTo>
                <a:cubicBezTo>
                  <a:pt x="425069" y="342264"/>
                  <a:pt x="329946" y="440944"/>
                  <a:pt x="212471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28030" y="2495295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821 w 437769"/>
              <a:gd name="connsiteY1" fmla="*/ 6350 h 453644"/>
              <a:gd name="connsiteX2" fmla="*/ 431419 w 437769"/>
              <a:gd name="connsiteY2" fmla="*/ 226822 h 453644"/>
              <a:gd name="connsiteX3" fmla="*/ 218821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3" y="6350"/>
                  <a:pt x="218821" y="6350"/>
                </a:cubicBezTo>
                <a:cubicBezTo>
                  <a:pt x="336296" y="6350"/>
                  <a:pt x="431419" y="105029"/>
                  <a:pt x="431419" y="226822"/>
                </a:cubicBezTo>
                <a:cubicBezTo>
                  <a:pt x="431419" y="348614"/>
                  <a:pt x="336296" y="447294"/>
                  <a:pt x="218821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85660" y="294678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5"/>
                  <a:pt x="95123" y="0"/>
                  <a:pt x="212598" y="0"/>
                </a:cubicBezTo>
                <a:cubicBezTo>
                  <a:pt x="329946" y="0"/>
                  <a:pt x="425069" y="98805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179310" y="294043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5"/>
                  <a:pt x="101473" y="6350"/>
                  <a:pt x="218948" y="6350"/>
                </a:cubicBezTo>
                <a:cubicBezTo>
                  <a:pt x="336296" y="6350"/>
                  <a:pt x="431419" y="105155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019163" y="2347214"/>
            <a:ext cx="522986" cy="163956"/>
          </a:xfrm>
          <a:custGeom>
            <a:avLst/>
            <a:gdLst>
              <a:gd name="connsiteX0" fmla="*/ 6350 w 522986"/>
              <a:gd name="connsiteY0" fmla="*/ 6350 h 163956"/>
              <a:gd name="connsiteX1" fmla="*/ 516635 w 522986"/>
              <a:gd name="connsiteY1" fmla="*/ 157606 h 163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986" h="163956">
                <a:moveTo>
                  <a:pt x="6350" y="6350"/>
                </a:moveTo>
                <a:lnTo>
                  <a:pt x="516635" y="1576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69915" y="3562351"/>
            <a:ext cx="425196" cy="440943"/>
          </a:xfrm>
          <a:custGeom>
            <a:avLst/>
            <a:gdLst>
              <a:gd name="connsiteX0" fmla="*/ 0 w 425196"/>
              <a:gd name="connsiteY0" fmla="*/ 220471 h 440943"/>
              <a:gd name="connsiteX1" fmla="*/ 212598 w 425196"/>
              <a:gd name="connsiteY1" fmla="*/ 0 h 440943"/>
              <a:gd name="connsiteX2" fmla="*/ 425196 w 425196"/>
              <a:gd name="connsiteY2" fmla="*/ 220471 h 440943"/>
              <a:gd name="connsiteX3" fmla="*/ 212598 w 425196"/>
              <a:gd name="connsiteY3" fmla="*/ 440944 h 440943"/>
              <a:gd name="connsiteX4" fmla="*/ 0 w 425196"/>
              <a:gd name="connsiteY4" fmla="*/ 220471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943">
                <a:moveTo>
                  <a:pt x="0" y="220471"/>
                </a:moveTo>
                <a:cubicBezTo>
                  <a:pt x="0" y="98678"/>
                  <a:pt x="95250" y="0"/>
                  <a:pt x="212598" y="0"/>
                </a:cubicBezTo>
                <a:cubicBezTo>
                  <a:pt x="329946" y="0"/>
                  <a:pt x="425196" y="98678"/>
                  <a:pt x="425196" y="220471"/>
                </a:cubicBezTo>
                <a:cubicBezTo>
                  <a:pt x="425196" y="342265"/>
                  <a:pt x="329946" y="440944"/>
                  <a:pt x="212598" y="440944"/>
                </a:cubicBezTo>
                <a:cubicBezTo>
                  <a:pt x="95250" y="440944"/>
                  <a:pt x="0" y="342265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163565" y="3556001"/>
            <a:ext cx="437896" cy="453643"/>
          </a:xfrm>
          <a:custGeom>
            <a:avLst/>
            <a:gdLst>
              <a:gd name="connsiteX0" fmla="*/ 6350 w 437896"/>
              <a:gd name="connsiteY0" fmla="*/ 226821 h 453643"/>
              <a:gd name="connsiteX1" fmla="*/ 218948 w 437896"/>
              <a:gd name="connsiteY1" fmla="*/ 6350 h 453643"/>
              <a:gd name="connsiteX2" fmla="*/ 431546 w 437896"/>
              <a:gd name="connsiteY2" fmla="*/ 226821 h 453643"/>
              <a:gd name="connsiteX3" fmla="*/ 218948 w 437896"/>
              <a:gd name="connsiteY3" fmla="*/ 447294 h 453643"/>
              <a:gd name="connsiteX4" fmla="*/ 6350 w 437896"/>
              <a:gd name="connsiteY4" fmla="*/ 226821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643">
                <a:moveTo>
                  <a:pt x="6350" y="226821"/>
                </a:moveTo>
                <a:cubicBezTo>
                  <a:pt x="6350" y="105028"/>
                  <a:pt x="101600" y="6350"/>
                  <a:pt x="218948" y="6350"/>
                </a:cubicBezTo>
                <a:cubicBezTo>
                  <a:pt x="336296" y="6350"/>
                  <a:pt x="431546" y="105028"/>
                  <a:pt x="431546" y="226821"/>
                </a:cubicBezTo>
                <a:cubicBezTo>
                  <a:pt x="431546" y="348615"/>
                  <a:pt x="336296" y="447294"/>
                  <a:pt x="218948" y="447294"/>
                </a:cubicBezTo>
                <a:cubicBezTo>
                  <a:pt x="101600" y="447294"/>
                  <a:pt x="6350" y="348615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463667" y="3010789"/>
            <a:ext cx="425069" cy="440816"/>
          </a:xfrm>
          <a:custGeom>
            <a:avLst/>
            <a:gdLst>
              <a:gd name="connsiteX0" fmla="*/ 0 w 425069"/>
              <a:gd name="connsiteY0" fmla="*/ 220344 h 440816"/>
              <a:gd name="connsiteX1" fmla="*/ 212471 w 425069"/>
              <a:gd name="connsiteY1" fmla="*/ 0 h 440816"/>
              <a:gd name="connsiteX2" fmla="*/ 425069 w 425069"/>
              <a:gd name="connsiteY2" fmla="*/ 220344 h 440816"/>
              <a:gd name="connsiteX3" fmla="*/ 212471 w 425069"/>
              <a:gd name="connsiteY3" fmla="*/ 440816 h 440816"/>
              <a:gd name="connsiteX4" fmla="*/ 0 w 425069"/>
              <a:gd name="connsiteY4" fmla="*/ 220344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816">
                <a:moveTo>
                  <a:pt x="0" y="220344"/>
                </a:moveTo>
                <a:cubicBezTo>
                  <a:pt x="0" y="98678"/>
                  <a:pt x="95123" y="0"/>
                  <a:pt x="212471" y="0"/>
                </a:cubicBezTo>
                <a:cubicBezTo>
                  <a:pt x="329946" y="0"/>
                  <a:pt x="425069" y="98678"/>
                  <a:pt x="425069" y="220344"/>
                </a:cubicBezTo>
                <a:cubicBezTo>
                  <a:pt x="425069" y="342138"/>
                  <a:pt x="329946" y="440816"/>
                  <a:pt x="212471" y="440816"/>
                </a:cubicBezTo>
                <a:cubicBezTo>
                  <a:pt x="95123" y="440816"/>
                  <a:pt x="0" y="342138"/>
                  <a:pt x="0" y="2203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57317" y="3004439"/>
            <a:ext cx="437769" cy="453516"/>
          </a:xfrm>
          <a:custGeom>
            <a:avLst/>
            <a:gdLst>
              <a:gd name="connsiteX0" fmla="*/ 6350 w 437769"/>
              <a:gd name="connsiteY0" fmla="*/ 226694 h 453516"/>
              <a:gd name="connsiteX1" fmla="*/ 218821 w 437769"/>
              <a:gd name="connsiteY1" fmla="*/ 6350 h 453516"/>
              <a:gd name="connsiteX2" fmla="*/ 431419 w 437769"/>
              <a:gd name="connsiteY2" fmla="*/ 226694 h 453516"/>
              <a:gd name="connsiteX3" fmla="*/ 218821 w 437769"/>
              <a:gd name="connsiteY3" fmla="*/ 447166 h 453516"/>
              <a:gd name="connsiteX4" fmla="*/ 6350 w 437769"/>
              <a:gd name="connsiteY4" fmla="*/ 226694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516">
                <a:moveTo>
                  <a:pt x="6350" y="226694"/>
                </a:moveTo>
                <a:cubicBezTo>
                  <a:pt x="6350" y="105028"/>
                  <a:pt x="101473" y="6350"/>
                  <a:pt x="218821" y="6350"/>
                </a:cubicBezTo>
                <a:cubicBezTo>
                  <a:pt x="336296" y="6350"/>
                  <a:pt x="431419" y="105028"/>
                  <a:pt x="431419" y="226694"/>
                </a:cubicBezTo>
                <a:cubicBezTo>
                  <a:pt x="431419" y="348488"/>
                  <a:pt x="336296" y="447166"/>
                  <a:pt x="218821" y="447166"/>
                </a:cubicBezTo>
                <a:cubicBezTo>
                  <a:pt x="101473" y="447166"/>
                  <a:pt x="6350" y="348488"/>
                  <a:pt x="6350" y="2266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93233" y="3527298"/>
            <a:ext cx="425195" cy="440817"/>
          </a:xfrm>
          <a:custGeom>
            <a:avLst/>
            <a:gdLst>
              <a:gd name="connsiteX0" fmla="*/ 0 w 425195"/>
              <a:gd name="connsiteY0" fmla="*/ 220345 h 440817"/>
              <a:gd name="connsiteX1" fmla="*/ 212597 w 425195"/>
              <a:gd name="connsiteY1" fmla="*/ 0 h 440817"/>
              <a:gd name="connsiteX2" fmla="*/ 425196 w 425195"/>
              <a:gd name="connsiteY2" fmla="*/ 220345 h 440817"/>
              <a:gd name="connsiteX3" fmla="*/ 212597 w 425195"/>
              <a:gd name="connsiteY3" fmla="*/ 440817 h 440817"/>
              <a:gd name="connsiteX4" fmla="*/ 0 w 425195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7">
                <a:moveTo>
                  <a:pt x="0" y="220345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6" y="0"/>
                  <a:pt x="425196" y="98679"/>
                  <a:pt x="425196" y="220345"/>
                </a:cubicBezTo>
                <a:cubicBezTo>
                  <a:pt x="425196" y="342138"/>
                  <a:pt x="329946" y="440817"/>
                  <a:pt x="212597" y="440817"/>
                </a:cubicBezTo>
                <a:cubicBezTo>
                  <a:pt x="95122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86883" y="3520948"/>
            <a:ext cx="437895" cy="453517"/>
          </a:xfrm>
          <a:custGeom>
            <a:avLst/>
            <a:gdLst>
              <a:gd name="connsiteX0" fmla="*/ 6350 w 437895"/>
              <a:gd name="connsiteY0" fmla="*/ 226695 h 453517"/>
              <a:gd name="connsiteX1" fmla="*/ 218947 w 437895"/>
              <a:gd name="connsiteY1" fmla="*/ 6350 h 453517"/>
              <a:gd name="connsiteX2" fmla="*/ 431546 w 437895"/>
              <a:gd name="connsiteY2" fmla="*/ 226695 h 453517"/>
              <a:gd name="connsiteX3" fmla="*/ 218947 w 437895"/>
              <a:gd name="connsiteY3" fmla="*/ 447167 h 453517"/>
              <a:gd name="connsiteX4" fmla="*/ 6350 w 437895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7">
                <a:moveTo>
                  <a:pt x="6350" y="226695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6" y="6350"/>
                  <a:pt x="431546" y="105029"/>
                  <a:pt x="431546" y="226695"/>
                </a:cubicBezTo>
                <a:cubicBezTo>
                  <a:pt x="431546" y="348488"/>
                  <a:pt x="336296" y="447167"/>
                  <a:pt x="218947" y="447167"/>
                </a:cubicBezTo>
                <a:cubicBezTo>
                  <a:pt x="101472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70447" y="3468623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7 w 425069"/>
              <a:gd name="connsiteY1" fmla="*/ 0 h 440944"/>
              <a:gd name="connsiteX2" fmla="*/ 425069 w 425069"/>
              <a:gd name="connsiteY2" fmla="*/ 220472 h 440944"/>
              <a:gd name="connsiteX3" fmla="*/ 212597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5"/>
                  <a:pt x="95122" y="0"/>
                  <a:pt x="212597" y="0"/>
                </a:cubicBezTo>
                <a:cubicBezTo>
                  <a:pt x="329945" y="0"/>
                  <a:pt x="425069" y="98805"/>
                  <a:pt x="425069" y="220472"/>
                </a:cubicBezTo>
                <a:cubicBezTo>
                  <a:pt x="425069" y="342265"/>
                  <a:pt x="329945" y="440944"/>
                  <a:pt x="212597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64097" y="3462273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7 w 437769"/>
              <a:gd name="connsiteY1" fmla="*/ 6350 h 453644"/>
              <a:gd name="connsiteX2" fmla="*/ 431419 w 437769"/>
              <a:gd name="connsiteY2" fmla="*/ 226822 h 453644"/>
              <a:gd name="connsiteX3" fmla="*/ 218947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5"/>
                  <a:pt x="101472" y="6350"/>
                  <a:pt x="218947" y="6350"/>
                </a:cubicBezTo>
                <a:cubicBezTo>
                  <a:pt x="336295" y="6350"/>
                  <a:pt x="431419" y="105155"/>
                  <a:pt x="431419" y="226822"/>
                </a:cubicBezTo>
                <a:cubicBezTo>
                  <a:pt x="431419" y="348615"/>
                  <a:pt x="336295" y="447294"/>
                  <a:pt x="218947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27114" y="2064004"/>
            <a:ext cx="425068" cy="440816"/>
          </a:xfrm>
          <a:custGeom>
            <a:avLst/>
            <a:gdLst>
              <a:gd name="connsiteX0" fmla="*/ 0 w 425068"/>
              <a:gd name="connsiteY0" fmla="*/ 220344 h 440816"/>
              <a:gd name="connsiteX1" fmla="*/ 212470 w 425068"/>
              <a:gd name="connsiteY1" fmla="*/ 0 h 440816"/>
              <a:gd name="connsiteX2" fmla="*/ 425069 w 425068"/>
              <a:gd name="connsiteY2" fmla="*/ 220344 h 440816"/>
              <a:gd name="connsiteX3" fmla="*/ 212470 w 425068"/>
              <a:gd name="connsiteY3" fmla="*/ 440816 h 440816"/>
              <a:gd name="connsiteX4" fmla="*/ 0 w 425068"/>
              <a:gd name="connsiteY4" fmla="*/ 220344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6">
                <a:moveTo>
                  <a:pt x="0" y="220344"/>
                </a:moveTo>
                <a:cubicBezTo>
                  <a:pt x="0" y="98678"/>
                  <a:pt x="95122" y="0"/>
                  <a:pt x="212470" y="0"/>
                </a:cubicBezTo>
                <a:cubicBezTo>
                  <a:pt x="329945" y="0"/>
                  <a:pt x="425069" y="98678"/>
                  <a:pt x="425069" y="220344"/>
                </a:cubicBezTo>
                <a:cubicBezTo>
                  <a:pt x="425069" y="342138"/>
                  <a:pt x="329945" y="440816"/>
                  <a:pt x="212470" y="440816"/>
                </a:cubicBezTo>
                <a:cubicBezTo>
                  <a:pt x="95122" y="440816"/>
                  <a:pt x="0" y="342138"/>
                  <a:pt x="0" y="2203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20764" y="2057654"/>
            <a:ext cx="437768" cy="453516"/>
          </a:xfrm>
          <a:custGeom>
            <a:avLst/>
            <a:gdLst>
              <a:gd name="connsiteX0" fmla="*/ 6350 w 437768"/>
              <a:gd name="connsiteY0" fmla="*/ 226694 h 453516"/>
              <a:gd name="connsiteX1" fmla="*/ 218820 w 437768"/>
              <a:gd name="connsiteY1" fmla="*/ 6350 h 453516"/>
              <a:gd name="connsiteX2" fmla="*/ 431419 w 437768"/>
              <a:gd name="connsiteY2" fmla="*/ 226694 h 453516"/>
              <a:gd name="connsiteX3" fmla="*/ 218820 w 437768"/>
              <a:gd name="connsiteY3" fmla="*/ 447166 h 453516"/>
              <a:gd name="connsiteX4" fmla="*/ 6350 w 437768"/>
              <a:gd name="connsiteY4" fmla="*/ 226694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6">
                <a:moveTo>
                  <a:pt x="6350" y="226694"/>
                </a:moveTo>
                <a:cubicBezTo>
                  <a:pt x="6350" y="105028"/>
                  <a:pt x="101472" y="6350"/>
                  <a:pt x="218820" y="6350"/>
                </a:cubicBezTo>
                <a:cubicBezTo>
                  <a:pt x="336295" y="6350"/>
                  <a:pt x="431419" y="105028"/>
                  <a:pt x="431419" y="226694"/>
                </a:cubicBezTo>
                <a:cubicBezTo>
                  <a:pt x="431419" y="348488"/>
                  <a:pt x="336295" y="447166"/>
                  <a:pt x="218820" y="447166"/>
                </a:cubicBezTo>
                <a:cubicBezTo>
                  <a:pt x="101472" y="447166"/>
                  <a:pt x="6350" y="348488"/>
                  <a:pt x="6350" y="2266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514210" y="2410079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30072" y="0"/>
                  <a:pt x="425195" y="98678"/>
                  <a:pt x="425195" y="220472"/>
                </a:cubicBezTo>
                <a:cubicBezTo>
                  <a:pt x="425195" y="342138"/>
                  <a:pt x="330072" y="440944"/>
                  <a:pt x="212597" y="440944"/>
                </a:cubicBezTo>
                <a:cubicBezTo>
                  <a:pt x="95250" y="440944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7860" y="2403729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422" y="6350"/>
                  <a:pt x="431545" y="105028"/>
                  <a:pt x="431545" y="226822"/>
                </a:cubicBezTo>
                <a:cubicBezTo>
                  <a:pt x="431545" y="348488"/>
                  <a:pt x="336422" y="447294"/>
                  <a:pt x="218947" y="447294"/>
                </a:cubicBezTo>
                <a:cubicBezTo>
                  <a:pt x="101600" y="447294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207376" y="3461258"/>
            <a:ext cx="425195" cy="440816"/>
          </a:xfrm>
          <a:custGeom>
            <a:avLst/>
            <a:gdLst>
              <a:gd name="connsiteX0" fmla="*/ 0 w 425195"/>
              <a:gd name="connsiteY0" fmla="*/ 220471 h 440816"/>
              <a:gd name="connsiteX1" fmla="*/ 212597 w 425195"/>
              <a:gd name="connsiteY1" fmla="*/ 0 h 440816"/>
              <a:gd name="connsiteX2" fmla="*/ 425195 w 425195"/>
              <a:gd name="connsiteY2" fmla="*/ 220471 h 440816"/>
              <a:gd name="connsiteX3" fmla="*/ 212597 w 425195"/>
              <a:gd name="connsiteY3" fmla="*/ 440816 h 440816"/>
              <a:gd name="connsiteX4" fmla="*/ 0 w 425195"/>
              <a:gd name="connsiteY4" fmla="*/ 220471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6">
                <a:moveTo>
                  <a:pt x="0" y="220471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29945" y="0"/>
                  <a:pt x="425195" y="98678"/>
                  <a:pt x="425195" y="220471"/>
                </a:cubicBezTo>
                <a:cubicBezTo>
                  <a:pt x="425195" y="342138"/>
                  <a:pt x="329945" y="440816"/>
                  <a:pt x="212597" y="440816"/>
                </a:cubicBezTo>
                <a:cubicBezTo>
                  <a:pt x="95250" y="440816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01026" y="3454908"/>
            <a:ext cx="437895" cy="453516"/>
          </a:xfrm>
          <a:custGeom>
            <a:avLst/>
            <a:gdLst>
              <a:gd name="connsiteX0" fmla="*/ 6350 w 437895"/>
              <a:gd name="connsiteY0" fmla="*/ 226821 h 453516"/>
              <a:gd name="connsiteX1" fmla="*/ 218947 w 437895"/>
              <a:gd name="connsiteY1" fmla="*/ 6350 h 453516"/>
              <a:gd name="connsiteX2" fmla="*/ 431545 w 437895"/>
              <a:gd name="connsiteY2" fmla="*/ 226821 h 453516"/>
              <a:gd name="connsiteX3" fmla="*/ 218947 w 437895"/>
              <a:gd name="connsiteY3" fmla="*/ 447166 h 453516"/>
              <a:gd name="connsiteX4" fmla="*/ 6350 w 437895"/>
              <a:gd name="connsiteY4" fmla="*/ 226821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6">
                <a:moveTo>
                  <a:pt x="6350" y="226821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295" y="6350"/>
                  <a:pt x="431545" y="105028"/>
                  <a:pt x="431545" y="226821"/>
                </a:cubicBezTo>
                <a:cubicBezTo>
                  <a:pt x="431545" y="348488"/>
                  <a:pt x="336295" y="447166"/>
                  <a:pt x="218947" y="447166"/>
                </a:cubicBezTo>
                <a:cubicBezTo>
                  <a:pt x="101600" y="447166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840598" y="281266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904480" y="291376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806"/>
                  <a:pt x="95123" y="0"/>
                  <a:pt x="212598" y="0"/>
                </a:cubicBezTo>
                <a:cubicBezTo>
                  <a:pt x="329946" y="0"/>
                  <a:pt x="425069" y="98806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898130" y="290741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156"/>
                  <a:pt x="101473" y="6350"/>
                  <a:pt x="218948" y="6350"/>
                </a:cubicBezTo>
                <a:cubicBezTo>
                  <a:pt x="336296" y="6350"/>
                  <a:pt x="431419" y="105156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512050" y="2832861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1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628255" y="3476116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598 w 425069"/>
              <a:gd name="connsiteY1" fmla="*/ 0 h 440944"/>
              <a:gd name="connsiteX2" fmla="*/ 425069 w 425069"/>
              <a:gd name="connsiteY2" fmla="*/ 220472 h 440944"/>
              <a:gd name="connsiteX3" fmla="*/ 212598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9"/>
                  <a:pt x="95123" y="0"/>
                  <a:pt x="212598" y="0"/>
                </a:cubicBezTo>
                <a:cubicBezTo>
                  <a:pt x="329946" y="0"/>
                  <a:pt x="425069" y="98679"/>
                  <a:pt x="425069" y="220472"/>
                </a:cubicBezTo>
                <a:cubicBezTo>
                  <a:pt x="425069" y="342265"/>
                  <a:pt x="329946" y="440944"/>
                  <a:pt x="212598" y="440944"/>
                </a:cubicBezTo>
                <a:cubicBezTo>
                  <a:pt x="95123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21905" y="3469766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948 w 437769"/>
              <a:gd name="connsiteY1" fmla="*/ 6350 h 453644"/>
              <a:gd name="connsiteX2" fmla="*/ 431419 w 437769"/>
              <a:gd name="connsiteY2" fmla="*/ 226822 h 453644"/>
              <a:gd name="connsiteX3" fmla="*/ 218948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9"/>
                  <a:pt x="101473" y="6350"/>
                  <a:pt x="218948" y="6350"/>
                </a:cubicBezTo>
                <a:cubicBezTo>
                  <a:pt x="336296" y="6350"/>
                  <a:pt x="431419" y="105029"/>
                  <a:pt x="431419" y="226822"/>
                </a:cubicBezTo>
                <a:cubicBezTo>
                  <a:pt x="431419" y="348615"/>
                  <a:pt x="336296" y="447294"/>
                  <a:pt x="218948" y="447294"/>
                </a:cubicBezTo>
                <a:cubicBezTo>
                  <a:pt x="101473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173215" y="3346196"/>
            <a:ext cx="106045" cy="169290"/>
          </a:xfrm>
          <a:custGeom>
            <a:avLst/>
            <a:gdLst>
              <a:gd name="connsiteX0" fmla="*/ 6350 w 106045"/>
              <a:gd name="connsiteY0" fmla="*/ 162940 h 169290"/>
              <a:gd name="connsiteX1" fmla="*/ 99695 w 106045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045" h="169290">
                <a:moveTo>
                  <a:pt x="6350" y="162940"/>
                </a:moveTo>
                <a:lnTo>
                  <a:pt x="996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926832" y="3331336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846445" y="2917063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1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201025" y="3310001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50355" y="291807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766308" y="3431413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504561" y="3430396"/>
            <a:ext cx="106045" cy="169290"/>
          </a:xfrm>
          <a:custGeom>
            <a:avLst/>
            <a:gdLst>
              <a:gd name="connsiteX0" fmla="*/ 6350 w 106045"/>
              <a:gd name="connsiteY0" fmla="*/ 162941 h 169290"/>
              <a:gd name="connsiteX1" fmla="*/ 99695 w 106045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045" h="169290">
                <a:moveTo>
                  <a:pt x="6350" y="162941"/>
                </a:moveTo>
                <a:lnTo>
                  <a:pt x="996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143244" y="2381376"/>
            <a:ext cx="522986" cy="163956"/>
          </a:xfrm>
          <a:custGeom>
            <a:avLst/>
            <a:gdLst>
              <a:gd name="connsiteX0" fmla="*/ 516635 w 522986"/>
              <a:gd name="connsiteY0" fmla="*/ 6350 h 163956"/>
              <a:gd name="connsiteX1" fmla="*/ 6350 w 522986"/>
              <a:gd name="connsiteY1" fmla="*/ 157607 h 163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986" h="163956">
                <a:moveTo>
                  <a:pt x="516635" y="6350"/>
                </a:moveTo>
                <a:lnTo>
                  <a:pt x="6350" y="1576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000248" y="1524000"/>
            <a:ext cx="425069" cy="440944"/>
          </a:xfrm>
          <a:custGeom>
            <a:avLst/>
            <a:gdLst>
              <a:gd name="connsiteX0" fmla="*/ 0 w 425069"/>
              <a:gd name="connsiteY0" fmla="*/ 220472 h 440944"/>
              <a:gd name="connsiteX1" fmla="*/ 212471 w 425069"/>
              <a:gd name="connsiteY1" fmla="*/ 0 h 440944"/>
              <a:gd name="connsiteX2" fmla="*/ 425069 w 425069"/>
              <a:gd name="connsiteY2" fmla="*/ 220472 h 440944"/>
              <a:gd name="connsiteX3" fmla="*/ 212471 w 425069"/>
              <a:gd name="connsiteY3" fmla="*/ 440944 h 440944"/>
              <a:gd name="connsiteX4" fmla="*/ 0 w 42506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4">
                <a:moveTo>
                  <a:pt x="0" y="220472"/>
                </a:moveTo>
                <a:cubicBezTo>
                  <a:pt x="0" y="98678"/>
                  <a:pt x="95123" y="0"/>
                  <a:pt x="212471" y="0"/>
                </a:cubicBezTo>
                <a:cubicBezTo>
                  <a:pt x="329946" y="0"/>
                  <a:pt x="425069" y="98678"/>
                  <a:pt x="425069" y="220472"/>
                </a:cubicBezTo>
                <a:cubicBezTo>
                  <a:pt x="425069" y="342264"/>
                  <a:pt x="329946" y="440944"/>
                  <a:pt x="212471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993898" y="1517650"/>
            <a:ext cx="437769" cy="453644"/>
          </a:xfrm>
          <a:custGeom>
            <a:avLst/>
            <a:gdLst>
              <a:gd name="connsiteX0" fmla="*/ 6350 w 437769"/>
              <a:gd name="connsiteY0" fmla="*/ 226822 h 453644"/>
              <a:gd name="connsiteX1" fmla="*/ 218821 w 437769"/>
              <a:gd name="connsiteY1" fmla="*/ 6350 h 453644"/>
              <a:gd name="connsiteX2" fmla="*/ 431419 w 437769"/>
              <a:gd name="connsiteY2" fmla="*/ 226822 h 453644"/>
              <a:gd name="connsiteX3" fmla="*/ 218821 w 437769"/>
              <a:gd name="connsiteY3" fmla="*/ 447294 h 453644"/>
              <a:gd name="connsiteX4" fmla="*/ 6350 w 43776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4">
                <a:moveTo>
                  <a:pt x="6350" y="226822"/>
                </a:moveTo>
                <a:cubicBezTo>
                  <a:pt x="6350" y="105028"/>
                  <a:pt x="101473" y="6350"/>
                  <a:pt x="218821" y="6350"/>
                </a:cubicBezTo>
                <a:cubicBezTo>
                  <a:pt x="336296" y="6350"/>
                  <a:pt x="431419" y="105028"/>
                  <a:pt x="431419" y="226822"/>
                </a:cubicBezTo>
                <a:cubicBezTo>
                  <a:pt x="431419" y="348614"/>
                  <a:pt x="336296" y="447294"/>
                  <a:pt x="218821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291665" y="2118232"/>
            <a:ext cx="425119" cy="440944"/>
          </a:xfrm>
          <a:custGeom>
            <a:avLst/>
            <a:gdLst>
              <a:gd name="connsiteX0" fmla="*/ 0 w 425119"/>
              <a:gd name="connsiteY0" fmla="*/ 220472 h 440944"/>
              <a:gd name="connsiteX1" fmla="*/ 212559 w 425119"/>
              <a:gd name="connsiteY1" fmla="*/ 0 h 440944"/>
              <a:gd name="connsiteX2" fmla="*/ 425119 w 425119"/>
              <a:gd name="connsiteY2" fmla="*/ 220472 h 440944"/>
              <a:gd name="connsiteX3" fmla="*/ 212559 w 425119"/>
              <a:gd name="connsiteY3" fmla="*/ 440944 h 440944"/>
              <a:gd name="connsiteX4" fmla="*/ 0 w 42511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944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46" y="0"/>
                  <a:pt x="425119" y="98679"/>
                  <a:pt x="425119" y="220472"/>
                </a:cubicBezTo>
                <a:cubicBezTo>
                  <a:pt x="425119" y="342265"/>
                  <a:pt x="329946" y="440944"/>
                  <a:pt x="212559" y="440944"/>
                </a:cubicBezTo>
                <a:cubicBezTo>
                  <a:pt x="95161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285315" y="2111882"/>
            <a:ext cx="437819" cy="453644"/>
          </a:xfrm>
          <a:custGeom>
            <a:avLst/>
            <a:gdLst>
              <a:gd name="connsiteX0" fmla="*/ 6350 w 437819"/>
              <a:gd name="connsiteY0" fmla="*/ 226822 h 453644"/>
              <a:gd name="connsiteX1" fmla="*/ 218909 w 437819"/>
              <a:gd name="connsiteY1" fmla="*/ 6350 h 453644"/>
              <a:gd name="connsiteX2" fmla="*/ 431469 w 437819"/>
              <a:gd name="connsiteY2" fmla="*/ 226822 h 453644"/>
              <a:gd name="connsiteX3" fmla="*/ 218909 w 437819"/>
              <a:gd name="connsiteY3" fmla="*/ 447294 h 453644"/>
              <a:gd name="connsiteX4" fmla="*/ 6350 w 43781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644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296" y="6350"/>
                  <a:pt x="431469" y="105029"/>
                  <a:pt x="431469" y="226822"/>
                </a:cubicBezTo>
                <a:cubicBezTo>
                  <a:pt x="431469" y="348615"/>
                  <a:pt x="336296" y="447294"/>
                  <a:pt x="218909" y="447294"/>
                </a:cubicBezTo>
                <a:cubicBezTo>
                  <a:pt x="101511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754883" y="2073529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8"/>
                  <a:pt x="95250" y="0"/>
                  <a:pt x="212597" y="0"/>
                </a:cubicBezTo>
                <a:cubicBezTo>
                  <a:pt x="329945" y="0"/>
                  <a:pt x="425195" y="98678"/>
                  <a:pt x="425195" y="220472"/>
                </a:cubicBezTo>
                <a:cubicBezTo>
                  <a:pt x="425195" y="342264"/>
                  <a:pt x="329945" y="440944"/>
                  <a:pt x="212597" y="440944"/>
                </a:cubicBezTo>
                <a:cubicBezTo>
                  <a:pt x="95250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3748533" y="2067179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8"/>
                  <a:pt x="101600" y="6350"/>
                  <a:pt x="218947" y="6350"/>
                </a:cubicBezTo>
                <a:cubicBezTo>
                  <a:pt x="336295" y="6350"/>
                  <a:pt x="431545" y="105028"/>
                  <a:pt x="431545" y="226822"/>
                </a:cubicBezTo>
                <a:cubicBezTo>
                  <a:pt x="431545" y="348614"/>
                  <a:pt x="336295" y="447294"/>
                  <a:pt x="218947" y="447294"/>
                </a:cubicBezTo>
                <a:cubicBezTo>
                  <a:pt x="101600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652929" y="1888236"/>
            <a:ext cx="409041" cy="320547"/>
          </a:xfrm>
          <a:custGeom>
            <a:avLst/>
            <a:gdLst>
              <a:gd name="connsiteX0" fmla="*/ 402691 w 409041"/>
              <a:gd name="connsiteY0" fmla="*/ 6350 h 320547"/>
              <a:gd name="connsiteX1" fmla="*/ 6350 w 409041"/>
              <a:gd name="connsiteY1" fmla="*/ 314198 h 320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041" h="320547">
                <a:moveTo>
                  <a:pt x="402691" y="6350"/>
                </a:moveTo>
                <a:lnTo>
                  <a:pt x="6350" y="3141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3399408" y="1852042"/>
            <a:ext cx="409066" cy="320547"/>
          </a:xfrm>
          <a:custGeom>
            <a:avLst/>
            <a:gdLst>
              <a:gd name="connsiteX0" fmla="*/ 6350 w 409066"/>
              <a:gd name="connsiteY0" fmla="*/ 6350 h 320547"/>
              <a:gd name="connsiteX1" fmla="*/ 402717 w 409066"/>
              <a:gd name="connsiteY1" fmla="*/ 314198 h 320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066" h="320547">
                <a:moveTo>
                  <a:pt x="6350" y="6350"/>
                </a:moveTo>
                <a:lnTo>
                  <a:pt x="402717" y="3141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1906588" y="2594356"/>
            <a:ext cx="425119" cy="440817"/>
          </a:xfrm>
          <a:custGeom>
            <a:avLst/>
            <a:gdLst>
              <a:gd name="connsiteX0" fmla="*/ 0 w 425119"/>
              <a:gd name="connsiteY0" fmla="*/ 220472 h 440817"/>
              <a:gd name="connsiteX1" fmla="*/ 212559 w 425119"/>
              <a:gd name="connsiteY1" fmla="*/ 0 h 440817"/>
              <a:gd name="connsiteX2" fmla="*/ 425119 w 425119"/>
              <a:gd name="connsiteY2" fmla="*/ 220472 h 440817"/>
              <a:gd name="connsiteX3" fmla="*/ 212559 w 425119"/>
              <a:gd name="connsiteY3" fmla="*/ 440817 h 440817"/>
              <a:gd name="connsiteX4" fmla="*/ 0 w 425119"/>
              <a:gd name="connsiteY4" fmla="*/ 220472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817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58" y="0"/>
                  <a:pt x="425119" y="98679"/>
                  <a:pt x="425119" y="220472"/>
                </a:cubicBezTo>
                <a:cubicBezTo>
                  <a:pt x="425119" y="342138"/>
                  <a:pt x="329958" y="440817"/>
                  <a:pt x="212559" y="440817"/>
                </a:cubicBezTo>
                <a:cubicBezTo>
                  <a:pt x="95161" y="440817"/>
                  <a:pt x="0" y="342138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1900238" y="2588006"/>
            <a:ext cx="437819" cy="453517"/>
          </a:xfrm>
          <a:custGeom>
            <a:avLst/>
            <a:gdLst>
              <a:gd name="connsiteX0" fmla="*/ 6350 w 437819"/>
              <a:gd name="connsiteY0" fmla="*/ 226822 h 453517"/>
              <a:gd name="connsiteX1" fmla="*/ 218909 w 437819"/>
              <a:gd name="connsiteY1" fmla="*/ 6350 h 453517"/>
              <a:gd name="connsiteX2" fmla="*/ 431469 w 437819"/>
              <a:gd name="connsiteY2" fmla="*/ 226822 h 453517"/>
              <a:gd name="connsiteX3" fmla="*/ 218909 w 437819"/>
              <a:gd name="connsiteY3" fmla="*/ 447167 h 453517"/>
              <a:gd name="connsiteX4" fmla="*/ 6350 w 437819"/>
              <a:gd name="connsiteY4" fmla="*/ 226822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517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308" y="6350"/>
                  <a:pt x="431469" y="105029"/>
                  <a:pt x="431469" y="226822"/>
                </a:cubicBezTo>
                <a:cubicBezTo>
                  <a:pt x="431469" y="348488"/>
                  <a:pt x="336308" y="447167"/>
                  <a:pt x="218909" y="447167"/>
                </a:cubicBezTo>
                <a:cubicBezTo>
                  <a:pt x="101511" y="447167"/>
                  <a:pt x="6350" y="348488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269071" y="3078860"/>
            <a:ext cx="425119" cy="440944"/>
          </a:xfrm>
          <a:custGeom>
            <a:avLst/>
            <a:gdLst>
              <a:gd name="connsiteX0" fmla="*/ 0 w 425119"/>
              <a:gd name="connsiteY0" fmla="*/ 220472 h 440944"/>
              <a:gd name="connsiteX1" fmla="*/ 212559 w 425119"/>
              <a:gd name="connsiteY1" fmla="*/ 0 h 440944"/>
              <a:gd name="connsiteX2" fmla="*/ 425119 w 425119"/>
              <a:gd name="connsiteY2" fmla="*/ 220472 h 440944"/>
              <a:gd name="connsiteX3" fmla="*/ 212559 w 425119"/>
              <a:gd name="connsiteY3" fmla="*/ 440944 h 440944"/>
              <a:gd name="connsiteX4" fmla="*/ 0 w 425119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19" h="440944">
                <a:moveTo>
                  <a:pt x="0" y="220472"/>
                </a:moveTo>
                <a:cubicBezTo>
                  <a:pt x="0" y="98679"/>
                  <a:pt x="95161" y="0"/>
                  <a:pt x="212559" y="0"/>
                </a:cubicBezTo>
                <a:cubicBezTo>
                  <a:pt x="329946" y="0"/>
                  <a:pt x="425119" y="98679"/>
                  <a:pt x="425119" y="220472"/>
                </a:cubicBezTo>
                <a:cubicBezTo>
                  <a:pt x="425119" y="342265"/>
                  <a:pt x="329946" y="440944"/>
                  <a:pt x="212559" y="440944"/>
                </a:cubicBezTo>
                <a:cubicBezTo>
                  <a:pt x="95161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262721" y="3072510"/>
            <a:ext cx="437819" cy="453644"/>
          </a:xfrm>
          <a:custGeom>
            <a:avLst/>
            <a:gdLst>
              <a:gd name="connsiteX0" fmla="*/ 6350 w 437819"/>
              <a:gd name="connsiteY0" fmla="*/ 226822 h 453644"/>
              <a:gd name="connsiteX1" fmla="*/ 218909 w 437819"/>
              <a:gd name="connsiteY1" fmla="*/ 6350 h 453644"/>
              <a:gd name="connsiteX2" fmla="*/ 431469 w 437819"/>
              <a:gd name="connsiteY2" fmla="*/ 226822 h 453644"/>
              <a:gd name="connsiteX3" fmla="*/ 218909 w 437819"/>
              <a:gd name="connsiteY3" fmla="*/ 447294 h 453644"/>
              <a:gd name="connsiteX4" fmla="*/ 6350 w 437819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19" h="453644">
                <a:moveTo>
                  <a:pt x="6350" y="226822"/>
                </a:moveTo>
                <a:cubicBezTo>
                  <a:pt x="6350" y="105029"/>
                  <a:pt x="101511" y="6350"/>
                  <a:pt x="218909" y="6350"/>
                </a:cubicBezTo>
                <a:cubicBezTo>
                  <a:pt x="336296" y="6350"/>
                  <a:pt x="431469" y="105029"/>
                  <a:pt x="431469" y="226822"/>
                </a:cubicBezTo>
                <a:cubicBezTo>
                  <a:pt x="431469" y="348615"/>
                  <a:pt x="336296" y="447294"/>
                  <a:pt x="218909" y="447294"/>
                </a:cubicBezTo>
                <a:cubicBezTo>
                  <a:pt x="101511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651061" y="3527298"/>
            <a:ext cx="425132" cy="440817"/>
          </a:xfrm>
          <a:custGeom>
            <a:avLst/>
            <a:gdLst>
              <a:gd name="connsiteX0" fmla="*/ 0 w 425132"/>
              <a:gd name="connsiteY0" fmla="*/ 220345 h 440817"/>
              <a:gd name="connsiteX1" fmla="*/ 212534 w 425132"/>
              <a:gd name="connsiteY1" fmla="*/ 0 h 440817"/>
              <a:gd name="connsiteX2" fmla="*/ 425132 w 425132"/>
              <a:gd name="connsiteY2" fmla="*/ 220345 h 440817"/>
              <a:gd name="connsiteX3" fmla="*/ 212534 w 425132"/>
              <a:gd name="connsiteY3" fmla="*/ 440817 h 440817"/>
              <a:gd name="connsiteX4" fmla="*/ 0 w 425132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32" h="440817">
                <a:moveTo>
                  <a:pt x="0" y="220345"/>
                </a:moveTo>
                <a:cubicBezTo>
                  <a:pt x="0" y="98679"/>
                  <a:pt x="95161" y="0"/>
                  <a:pt x="212534" y="0"/>
                </a:cubicBezTo>
                <a:cubicBezTo>
                  <a:pt x="330009" y="0"/>
                  <a:pt x="425132" y="98679"/>
                  <a:pt x="425132" y="220345"/>
                </a:cubicBezTo>
                <a:cubicBezTo>
                  <a:pt x="425132" y="342138"/>
                  <a:pt x="330009" y="440817"/>
                  <a:pt x="212534" y="440817"/>
                </a:cubicBezTo>
                <a:cubicBezTo>
                  <a:pt x="95161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644711" y="3520948"/>
            <a:ext cx="437832" cy="453517"/>
          </a:xfrm>
          <a:custGeom>
            <a:avLst/>
            <a:gdLst>
              <a:gd name="connsiteX0" fmla="*/ 6350 w 437832"/>
              <a:gd name="connsiteY0" fmla="*/ 226695 h 453517"/>
              <a:gd name="connsiteX1" fmla="*/ 218884 w 437832"/>
              <a:gd name="connsiteY1" fmla="*/ 6350 h 453517"/>
              <a:gd name="connsiteX2" fmla="*/ 431482 w 437832"/>
              <a:gd name="connsiteY2" fmla="*/ 226695 h 453517"/>
              <a:gd name="connsiteX3" fmla="*/ 218884 w 437832"/>
              <a:gd name="connsiteY3" fmla="*/ 447167 h 453517"/>
              <a:gd name="connsiteX4" fmla="*/ 6350 w 437832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32" h="453517">
                <a:moveTo>
                  <a:pt x="6350" y="226695"/>
                </a:moveTo>
                <a:cubicBezTo>
                  <a:pt x="6350" y="105029"/>
                  <a:pt x="101511" y="6350"/>
                  <a:pt x="218884" y="6350"/>
                </a:cubicBezTo>
                <a:cubicBezTo>
                  <a:pt x="336359" y="6350"/>
                  <a:pt x="431482" y="105029"/>
                  <a:pt x="431482" y="226695"/>
                </a:cubicBezTo>
                <a:cubicBezTo>
                  <a:pt x="431482" y="348488"/>
                  <a:pt x="336359" y="447167"/>
                  <a:pt x="218884" y="447167"/>
                </a:cubicBezTo>
                <a:cubicBezTo>
                  <a:pt x="101511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3381120" y="2552827"/>
            <a:ext cx="425196" cy="440817"/>
          </a:xfrm>
          <a:custGeom>
            <a:avLst/>
            <a:gdLst>
              <a:gd name="connsiteX0" fmla="*/ 0 w 425196"/>
              <a:gd name="connsiteY0" fmla="*/ 220345 h 440817"/>
              <a:gd name="connsiteX1" fmla="*/ 212598 w 425196"/>
              <a:gd name="connsiteY1" fmla="*/ 0 h 440817"/>
              <a:gd name="connsiteX2" fmla="*/ 425196 w 425196"/>
              <a:gd name="connsiteY2" fmla="*/ 220345 h 440817"/>
              <a:gd name="connsiteX3" fmla="*/ 212598 w 425196"/>
              <a:gd name="connsiteY3" fmla="*/ 440817 h 440817"/>
              <a:gd name="connsiteX4" fmla="*/ 0 w 425196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817">
                <a:moveTo>
                  <a:pt x="0" y="220345"/>
                </a:moveTo>
                <a:cubicBezTo>
                  <a:pt x="0" y="98679"/>
                  <a:pt x="95250" y="0"/>
                  <a:pt x="212598" y="0"/>
                </a:cubicBezTo>
                <a:cubicBezTo>
                  <a:pt x="329946" y="0"/>
                  <a:pt x="425196" y="98679"/>
                  <a:pt x="425196" y="220345"/>
                </a:cubicBezTo>
                <a:cubicBezTo>
                  <a:pt x="425196" y="342138"/>
                  <a:pt x="329946" y="440817"/>
                  <a:pt x="212598" y="440817"/>
                </a:cubicBezTo>
                <a:cubicBezTo>
                  <a:pt x="95250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3374770" y="2546477"/>
            <a:ext cx="437896" cy="453517"/>
          </a:xfrm>
          <a:custGeom>
            <a:avLst/>
            <a:gdLst>
              <a:gd name="connsiteX0" fmla="*/ 6350 w 437896"/>
              <a:gd name="connsiteY0" fmla="*/ 226695 h 453517"/>
              <a:gd name="connsiteX1" fmla="*/ 218948 w 437896"/>
              <a:gd name="connsiteY1" fmla="*/ 6350 h 453517"/>
              <a:gd name="connsiteX2" fmla="*/ 431546 w 437896"/>
              <a:gd name="connsiteY2" fmla="*/ 226695 h 453517"/>
              <a:gd name="connsiteX3" fmla="*/ 218948 w 437896"/>
              <a:gd name="connsiteY3" fmla="*/ 447167 h 453517"/>
              <a:gd name="connsiteX4" fmla="*/ 6350 w 437896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517">
                <a:moveTo>
                  <a:pt x="6350" y="226695"/>
                </a:moveTo>
                <a:cubicBezTo>
                  <a:pt x="6350" y="105029"/>
                  <a:pt x="101600" y="6350"/>
                  <a:pt x="218948" y="6350"/>
                </a:cubicBezTo>
                <a:cubicBezTo>
                  <a:pt x="336296" y="6350"/>
                  <a:pt x="431546" y="105029"/>
                  <a:pt x="431546" y="226695"/>
                </a:cubicBezTo>
                <a:cubicBezTo>
                  <a:pt x="431546" y="348488"/>
                  <a:pt x="336296" y="447167"/>
                  <a:pt x="218948" y="447167"/>
                </a:cubicBezTo>
                <a:cubicBezTo>
                  <a:pt x="101600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3076195" y="3070352"/>
            <a:ext cx="425069" cy="440943"/>
          </a:xfrm>
          <a:custGeom>
            <a:avLst/>
            <a:gdLst>
              <a:gd name="connsiteX0" fmla="*/ 0 w 425069"/>
              <a:gd name="connsiteY0" fmla="*/ 220472 h 440943"/>
              <a:gd name="connsiteX1" fmla="*/ 212598 w 425069"/>
              <a:gd name="connsiteY1" fmla="*/ 0 h 440943"/>
              <a:gd name="connsiteX2" fmla="*/ 425069 w 425069"/>
              <a:gd name="connsiteY2" fmla="*/ 220472 h 440943"/>
              <a:gd name="connsiteX3" fmla="*/ 212598 w 425069"/>
              <a:gd name="connsiteY3" fmla="*/ 440944 h 440943"/>
              <a:gd name="connsiteX4" fmla="*/ 0 w 425069"/>
              <a:gd name="connsiteY4" fmla="*/ 220472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3">
                <a:moveTo>
                  <a:pt x="0" y="220472"/>
                </a:moveTo>
                <a:cubicBezTo>
                  <a:pt x="0" y="98679"/>
                  <a:pt x="95123" y="0"/>
                  <a:pt x="212598" y="0"/>
                </a:cubicBezTo>
                <a:cubicBezTo>
                  <a:pt x="329945" y="0"/>
                  <a:pt x="425069" y="98679"/>
                  <a:pt x="425069" y="220472"/>
                </a:cubicBezTo>
                <a:cubicBezTo>
                  <a:pt x="425069" y="342264"/>
                  <a:pt x="329945" y="440944"/>
                  <a:pt x="212598" y="440944"/>
                </a:cubicBezTo>
                <a:cubicBezTo>
                  <a:pt x="95123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069845" y="3064002"/>
            <a:ext cx="437769" cy="453643"/>
          </a:xfrm>
          <a:custGeom>
            <a:avLst/>
            <a:gdLst>
              <a:gd name="connsiteX0" fmla="*/ 6350 w 437769"/>
              <a:gd name="connsiteY0" fmla="*/ 226822 h 453643"/>
              <a:gd name="connsiteX1" fmla="*/ 218948 w 437769"/>
              <a:gd name="connsiteY1" fmla="*/ 6350 h 453643"/>
              <a:gd name="connsiteX2" fmla="*/ 431419 w 437769"/>
              <a:gd name="connsiteY2" fmla="*/ 226822 h 453643"/>
              <a:gd name="connsiteX3" fmla="*/ 218948 w 437769"/>
              <a:gd name="connsiteY3" fmla="*/ 447294 h 453643"/>
              <a:gd name="connsiteX4" fmla="*/ 6350 w 437769"/>
              <a:gd name="connsiteY4" fmla="*/ 226822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3">
                <a:moveTo>
                  <a:pt x="6350" y="226822"/>
                </a:moveTo>
                <a:cubicBezTo>
                  <a:pt x="6350" y="105029"/>
                  <a:pt x="101473" y="6350"/>
                  <a:pt x="218948" y="6350"/>
                </a:cubicBezTo>
                <a:cubicBezTo>
                  <a:pt x="336295" y="6350"/>
                  <a:pt x="431419" y="105029"/>
                  <a:pt x="431419" y="226822"/>
                </a:cubicBezTo>
                <a:cubicBezTo>
                  <a:pt x="431419" y="348614"/>
                  <a:pt x="336295" y="447294"/>
                  <a:pt x="218948" y="447294"/>
                </a:cubicBezTo>
                <a:cubicBezTo>
                  <a:pt x="101473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172840" y="2538984"/>
            <a:ext cx="425195" cy="440817"/>
          </a:xfrm>
          <a:custGeom>
            <a:avLst/>
            <a:gdLst>
              <a:gd name="connsiteX0" fmla="*/ 0 w 425195"/>
              <a:gd name="connsiteY0" fmla="*/ 220345 h 440817"/>
              <a:gd name="connsiteX1" fmla="*/ 212597 w 425195"/>
              <a:gd name="connsiteY1" fmla="*/ 0 h 440817"/>
              <a:gd name="connsiteX2" fmla="*/ 425195 w 425195"/>
              <a:gd name="connsiteY2" fmla="*/ 220345 h 440817"/>
              <a:gd name="connsiteX3" fmla="*/ 212597 w 425195"/>
              <a:gd name="connsiteY3" fmla="*/ 440817 h 440817"/>
              <a:gd name="connsiteX4" fmla="*/ 0 w 425195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817">
                <a:moveTo>
                  <a:pt x="0" y="220345"/>
                </a:moveTo>
                <a:cubicBezTo>
                  <a:pt x="0" y="98679"/>
                  <a:pt x="95250" y="0"/>
                  <a:pt x="212597" y="0"/>
                </a:cubicBezTo>
                <a:cubicBezTo>
                  <a:pt x="329945" y="0"/>
                  <a:pt x="425195" y="98679"/>
                  <a:pt x="425195" y="220345"/>
                </a:cubicBezTo>
                <a:cubicBezTo>
                  <a:pt x="425195" y="342138"/>
                  <a:pt x="329945" y="440817"/>
                  <a:pt x="212597" y="440817"/>
                </a:cubicBezTo>
                <a:cubicBezTo>
                  <a:pt x="95250" y="440817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4166490" y="2532634"/>
            <a:ext cx="437895" cy="453517"/>
          </a:xfrm>
          <a:custGeom>
            <a:avLst/>
            <a:gdLst>
              <a:gd name="connsiteX0" fmla="*/ 6350 w 437895"/>
              <a:gd name="connsiteY0" fmla="*/ 226695 h 453517"/>
              <a:gd name="connsiteX1" fmla="*/ 218947 w 437895"/>
              <a:gd name="connsiteY1" fmla="*/ 6350 h 453517"/>
              <a:gd name="connsiteX2" fmla="*/ 431545 w 437895"/>
              <a:gd name="connsiteY2" fmla="*/ 226695 h 453517"/>
              <a:gd name="connsiteX3" fmla="*/ 218947 w 437895"/>
              <a:gd name="connsiteY3" fmla="*/ 447167 h 453517"/>
              <a:gd name="connsiteX4" fmla="*/ 6350 w 437895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517">
                <a:moveTo>
                  <a:pt x="6350" y="226695"/>
                </a:moveTo>
                <a:cubicBezTo>
                  <a:pt x="6350" y="105029"/>
                  <a:pt x="101600" y="6350"/>
                  <a:pt x="218947" y="6350"/>
                </a:cubicBezTo>
                <a:cubicBezTo>
                  <a:pt x="336295" y="6350"/>
                  <a:pt x="431545" y="105029"/>
                  <a:pt x="431545" y="226695"/>
                </a:cubicBezTo>
                <a:cubicBezTo>
                  <a:pt x="431545" y="348488"/>
                  <a:pt x="336295" y="447167"/>
                  <a:pt x="218947" y="447167"/>
                </a:cubicBezTo>
                <a:cubicBezTo>
                  <a:pt x="101600" y="447167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4495292" y="3077845"/>
            <a:ext cx="425068" cy="440816"/>
          </a:xfrm>
          <a:custGeom>
            <a:avLst/>
            <a:gdLst>
              <a:gd name="connsiteX0" fmla="*/ 0 w 425068"/>
              <a:gd name="connsiteY0" fmla="*/ 220471 h 440816"/>
              <a:gd name="connsiteX1" fmla="*/ 212597 w 425068"/>
              <a:gd name="connsiteY1" fmla="*/ 0 h 440816"/>
              <a:gd name="connsiteX2" fmla="*/ 425068 w 425068"/>
              <a:gd name="connsiteY2" fmla="*/ 220471 h 440816"/>
              <a:gd name="connsiteX3" fmla="*/ 212597 w 425068"/>
              <a:gd name="connsiteY3" fmla="*/ 440816 h 440816"/>
              <a:gd name="connsiteX4" fmla="*/ 0 w 425068"/>
              <a:gd name="connsiteY4" fmla="*/ 220471 h 440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6">
                <a:moveTo>
                  <a:pt x="0" y="220471"/>
                </a:moveTo>
                <a:cubicBezTo>
                  <a:pt x="0" y="98678"/>
                  <a:pt x="95122" y="0"/>
                  <a:pt x="212597" y="0"/>
                </a:cubicBezTo>
                <a:cubicBezTo>
                  <a:pt x="329945" y="0"/>
                  <a:pt x="425068" y="98678"/>
                  <a:pt x="425068" y="220471"/>
                </a:cubicBezTo>
                <a:cubicBezTo>
                  <a:pt x="425068" y="342138"/>
                  <a:pt x="329945" y="440816"/>
                  <a:pt x="212597" y="440816"/>
                </a:cubicBezTo>
                <a:cubicBezTo>
                  <a:pt x="95122" y="440816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4488942" y="3071495"/>
            <a:ext cx="437768" cy="453516"/>
          </a:xfrm>
          <a:custGeom>
            <a:avLst/>
            <a:gdLst>
              <a:gd name="connsiteX0" fmla="*/ 6350 w 437768"/>
              <a:gd name="connsiteY0" fmla="*/ 226821 h 453516"/>
              <a:gd name="connsiteX1" fmla="*/ 218947 w 437768"/>
              <a:gd name="connsiteY1" fmla="*/ 6350 h 453516"/>
              <a:gd name="connsiteX2" fmla="*/ 431418 w 437768"/>
              <a:gd name="connsiteY2" fmla="*/ 226821 h 453516"/>
              <a:gd name="connsiteX3" fmla="*/ 218947 w 437768"/>
              <a:gd name="connsiteY3" fmla="*/ 447166 h 453516"/>
              <a:gd name="connsiteX4" fmla="*/ 6350 w 437768"/>
              <a:gd name="connsiteY4" fmla="*/ 226821 h 453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6">
                <a:moveTo>
                  <a:pt x="6350" y="226821"/>
                </a:moveTo>
                <a:cubicBezTo>
                  <a:pt x="6350" y="105028"/>
                  <a:pt x="101472" y="6350"/>
                  <a:pt x="218947" y="6350"/>
                </a:cubicBezTo>
                <a:cubicBezTo>
                  <a:pt x="336295" y="6350"/>
                  <a:pt x="431418" y="105028"/>
                  <a:pt x="431418" y="226821"/>
                </a:cubicBezTo>
                <a:cubicBezTo>
                  <a:pt x="431418" y="348488"/>
                  <a:pt x="336295" y="447166"/>
                  <a:pt x="218947" y="447166"/>
                </a:cubicBezTo>
                <a:cubicBezTo>
                  <a:pt x="101472" y="447166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4113148" y="2445257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4192398" y="3599689"/>
            <a:ext cx="425069" cy="440943"/>
          </a:xfrm>
          <a:custGeom>
            <a:avLst/>
            <a:gdLst>
              <a:gd name="connsiteX0" fmla="*/ 0 w 425069"/>
              <a:gd name="connsiteY0" fmla="*/ 220471 h 440943"/>
              <a:gd name="connsiteX1" fmla="*/ 212598 w 425069"/>
              <a:gd name="connsiteY1" fmla="*/ 0 h 440943"/>
              <a:gd name="connsiteX2" fmla="*/ 425069 w 425069"/>
              <a:gd name="connsiteY2" fmla="*/ 220471 h 440943"/>
              <a:gd name="connsiteX3" fmla="*/ 212598 w 425069"/>
              <a:gd name="connsiteY3" fmla="*/ 440944 h 440943"/>
              <a:gd name="connsiteX4" fmla="*/ 0 w 425069"/>
              <a:gd name="connsiteY4" fmla="*/ 220471 h 440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9" h="440943">
                <a:moveTo>
                  <a:pt x="0" y="220471"/>
                </a:moveTo>
                <a:cubicBezTo>
                  <a:pt x="0" y="98678"/>
                  <a:pt x="95123" y="0"/>
                  <a:pt x="212598" y="0"/>
                </a:cubicBezTo>
                <a:cubicBezTo>
                  <a:pt x="329945" y="0"/>
                  <a:pt x="425069" y="98678"/>
                  <a:pt x="425069" y="220471"/>
                </a:cubicBezTo>
                <a:cubicBezTo>
                  <a:pt x="425069" y="342138"/>
                  <a:pt x="329945" y="440944"/>
                  <a:pt x="212598" y="440944"/>
                </a:cubicBezTo>
                <a:cubicBezTo>
                  <a:pt x="95123" y="440944"/>
                  <a:pt x="0" y="342138"/>
                  <a:pt x="0" y="2204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186048" y="3593339"/>
            <a:ext cx="437769" cy="453643"/>
          </a:xfrm>
          <a:custGeom>
            <a:avLst/>
            <a:gdLst>
              <a:gd name="connsiteX0" fmla="*/ 6350 w 437769"/>
              <a:gd name="connsiteY0" fmla="*/ 226821 h 453643"/>
              <a:gd name="connsiteX1" fmla="*/ 218948 w 437769"/>
              <a:gd name="connsiteY1" fmla="*/ 6350 h 453643"/>
              <a:gd name="connsiteX2" fmla="*/ 431419 w 437769"/>
              <a:gd name="connsiteY2" fmla="*/ 226821 h 453643"/>
              <a:gd name="connsiteX3" fmla="*/ 218948 w 437769"/>
              <a:gd name="connsiteY3" fmla="*/ 447294 h 453643"/>
              <a:gd name="connsiteX4" fmla="*/ 6350 w 437769"/>
              <a:gd name="connsiteY4" fmla="*/ 226821 h 453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9" h="453643">
                <a:moveTo>
                  <a:pt x="6350" y="226821"/>
                </a:moveTo>
                <a:cubicBezTo>
                  <a:pt x="6350" y="105028"/>
                  <a:pt x="101473" y="6350"/>
                  <a:pt x="218948" y="6350"/>
                </a:cubicBezTo>
                <a:cubicBezTo>
                  <a:pt x="336295" y="6350"/>
                  <a:pt x="431419" y="105028"/>
                  <a:pt x="431419" y="226821"/>
                </a:cubicBezTo>
                <a:cubicBezTo>
                  <a:pt x="431419" y="348488"/>
                  <a:pt x="336295" y="447294"/>
                  <a:pt x="218948" y="447294"/>
                </a:cubicBezTo>
                <a:cubicBezTo>
                  <a:pt x="101473" y="447294"/>
                  <a:pt x="6350" y="348488"/>
                  <a:pt x="6350" y="22682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499229" y="3480434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885310" y="4131055"/>
            <a:ext cx="425196" cy="440944"/>
          </a:xfrm>
          <a:custGeom>
            <a:avLst/>
            <a:gdLst>
              <a:gd name="connsiteX0" fmla="*/ 0 w 425196"/>
              <a:gd name="connsiteY0" fmla="*/ 220472 h 440944"/>
              <a:gd name="connsiteX1" fmla="*/ 212598 w 425196"/>
              <a:gd name="connsiteY1" fmla="*/ 0 h 440944"/>
              <a:gd name="connsiteX2" fmla="*/ 425196 w 425196"/>
              <a:gd name="connsiteY2" fmla="*/ 220472 h 440944"/>
              <a:gd name="connsiteX3" fmla="*/ 212598 w 425196"/>
              <a:gd name="connsiteY3" fmla="*/ 440944 h 440944"/>
              <a:gd name="connsiteX4" fmla="*/ 0 w 425196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6" h="440944">
                <a:moveTo>
                  <a:pt x="0" y="220472"/>
                </a:moveTo>
                <a:cubicBezTo>
                  <a:pt x="0" y="98678"/>
                  <a:pt x="95250" y="0"/>
                  <a:pt x="212598" y="0"/>
                </a:cubicBezTo>
                <a:cubicBezTo>
                  <a:pt x="329946" y="0"/>
                  <a:pt x="425196" y="98678"/>
                  <a:pt x="425196" y="220472"/>
                </a:cubicBezTo>
                <a:cubicBezTo>
                  <a:pt x="425196" y="342265"/>
                  <a:pt x="329946" y="440944"/>
                  <a:pt x="212598" y="440944"/>
                </a:cubicBezTo>
                <a:cubicBezTo>
                  <a:pt x="95250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878960" y="4124705"/>
            <a:ext cx="437896" cy="453644"/>
          </a:xfrm>
          <a:custGeom>
            <a:avLst/>
            <a:gdLst>
              <a:gd name="connsiteX0" fmla="*/ 6350 w 437896"/>
              <a:gd name="connsiteY0" fmla="*/ 226822 h 453644"/>
              <a:gd name="connsiteX1" fmla="*/ 218948 w 437896"/>
              <a:gd name="connsiteY1" fmla="*/ 6350 h 453644"/>
              <a:gd name="connsiteX2" fmla="*/ 431546 w 437896"/>
              <a:gd name="connsiteY2" fmla="*/ 226822 h 453644"/>
              <a:gd name="connsiteX3" fmla="*/ 218948 w 437896"/>
              <a:gd name="connsiteY3" fmla="*/ 447294 h 453644"/>
              <a:gd name="connsiteX4" fmla="*/ 6350 w 437896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6" h="453644">
                <a:moveTo>
                  <a:pt x="6350" y="226822"/>
                </a:moveTo>
                <a:cubicBezTo>
                  <a:pt x="6350" y="105028"/>
                  <a:pt x="101600" y="6350"/>
                  <a:pt x="218948" y="6350"/>
                </a:cubicBezTo>
                <a:cubicBezTo>
                  <a:pt x="336296" y="6350"/>
                  <a:pt x="431546" y="105028"/>
                  <a:pt x="431546" y="226822"/>
                </a:cubicBezTo>
                <a:cubicBezTo>
                  <a:pt x="431546" y="348615"/>
                  <a:pt x="336296" y="447294"/>
                  <a:pt x="218948" y="447294"/>
                </a:cubicBezTo>
                <a:cubicBezTo>
                  <a:pt x="101600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730117" y="2462276"/>
            <a:ext cx="106172" cy="169290"/>
          </a:xfrm>
          <a:custGeom>
            <a:avLst/>
            <a:gdLst>
              <a:gd name="connsiteX0" fmla="*/ 6350 w 106172"/>
              <a:gd name="connsiteY0" fmla="*/ 162941 h 169290"/>
              <a:gd name="connsiteX1" fmla="*/ 99822 w 106172"/>
              <a:gd name="connsiteY1" fmla="*/ 635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162941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245610" y="4018280"/>
            <a:ext cx="106172" cy="169163"/>
          </a:xfrm>
          <a:custGeom>
            <a:avLst/>
            <a:gdLst>
              <a:gd name="connsiteX0" fmla="*/ 6350 w 106172"/>
              <a:gd name="connsiteY0" fmla="*/ 162814 h 169163"/>
              <a:gd name="connsiteX1" fmla="*/ 99822 w 106172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162814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473575" y="2942589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2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2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237055" y="2970276"/>
            <a:ext cx="106133" cy="169290"/>
          </a:xfrm>
          <a:custGeom>
            <a:avLst/>
            <a:gdLst>
              <a:gd name="connsiteX0" fmla="*/ 6350 w 106133"/>
              <a:gd name="connsiteY0" fmla="*/ 6350 h 169290"/>
              <a:gd name="connsiteX1" fmla="*/ 99783 w 106133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33" h="169290">
                <a:moveTo>
                  <a:pt x="6350" y="6350"/>
                </a:moveTo>
                <a:lnTo>
                  <a:pt x="99783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2262720" y="2494280"/>
            <a:ext cx="106146" cy="169163"/>
          </a:xfrm>
          <a:custGeom>
            <a:avLst/>
            <a:gdLst>
              <a:gd name="connsiteX0" fmla="*/ 6350 w 106146"/>
              <a:gd name="connsiteY0" fmla="*/ 162814 h 169163"/>
              <a:gd name="connsiteX1" fmla="*/ 99796 w 106146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46" h="169163">
                <a:moveTo>
                  <a:pt x="6350" y="162814"/>
                </a:moveTo>
                <a:lnTo>
                  <a:pt x="9979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605684" y="3447415"/>
            <a:ext cx="106146" cy="169290"/>
          </a:xfrm>
          <a:custGeom>
            <a:avLst/>
            <a:gdLst>
              <a:gd name="connsiteX0" fmla="*/ 6350 w 106146"/>
              <a:gd name="connsiteY0" fmla="*/ 6350 h 169290"/>
              <a:gd name="connsiteX1" fmla="*/ 99796 w 106146"/>
              <a:gd name="connsiteY1" fmla="*/ 162940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46" h="169290">
                <a:moveTo>
                  <a:pt x="6350" y="6350"/>
                </a:moveTo>
                <a:lnTo>
                  <a:pt x="99796" y="1629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417951" y="2966086"/>
            <a:ext cx="106172" cy="169163"/>
          </a:xfrm>
          <a:custGeom>
            <a:avLst/>
            <a:gdLst>
              <a:gd name="connsiteX0" fmla="*/ 6350 w 106172"/>
              <a:gd name="connsiteY0" fmla="*/ 162813 h 169163"/>
              <a:gd name="connsiteX1" fmla="*/ 99822 w 106172"/>
              <a:gd name="connsiteY1" fmla="*/ 6350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162813"/>
                </a:moveTo>
                <a:lnTo>
                  <a:pt x="99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714614" y="1753997"/>
            <a:ext cx="425195" cy="440944"/>
          </a:xfrm>
          <a:custGeom>
            <a:avLst/>
            <a:gdLst>
              <a:gd name="connsiteX0" fmla="*/ 0 w 425195"/>
              <a:gd name="connsiteY0" fmla="*/ 220472 h 440944"/>
              <a:gd name="connsiteX1" fmla="*/ 212597 w 425195"/>
              <a:gd name="connsiteY1" fmla="*/ 0 h 440944"/>
              <a:gd name="connsiteX2" fmla="*/ 425195 w 425195"/>
              <a:gd name="connsiteY2" fmla="*/ 220472 h 440944"/>
              <a:gd name="connsiteX3" fmla="*/ 212597 w 425195"/>
              <a:gd name="connsiteY3" fmla="*/ 440944 h 440944"/>
              <a:gd name="connsiteX4" fmla="*/ 0 w 425195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195" h="440944">
                <a:moveTo>
                  <a:pt x="0" y="220472"/>
                </a:moveTo>
                <a:cubicBezTo>
                  <a:pt x="0" y="98679"/>
                  <a:pt x="95250" y="0"/>
                  <a:pt x="212597" y="0"/>
                </a:cubicBezTo>
                <a:cubicBezTo>
                  <a:pt x="329945" y="0"/>
                  <a:pt x="425195" y="98679"/>
                  <a:pt x="425195" y="220472"/>
                </a:cubicBezTo>
                <a:cubicBezTo>
                  <a:pt x="425195" y="342264"/>
                  <a:pt x="329945" y="440944"/>
                  <a:pt x="212597" y="440944"/>
                </a:cubicBezTo>
                <a:cubicBezTo>
                  <a:pt x="95250" y="440944"/>
                  <a:pt x="0" y="342264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708264" y="1747647"/>
            <a:ext cx="437895" cy="453644"/>
          </a:xfrm>
          <a:custGeom>
            <a:avLst/>
            <a:gdLst>
              <a:gd name="connsiteX0" fmla="*/ 6350 w 437895"/>
              <a:gd name="connsiteY0" fmla="*/ 226822 h 453644"/>
              <a:gd name="connsiteX1" fmla="*/ 218947 w 437895"/>
              <a:gd name="connsiteY1" fmla="*/ 6350 h 453644"/>
              <a:gd name="connsiteX2" fmla="*/ 431545 w 437895"/>
              <a:gd name="connsiteY2" fmla="*/ 226822 h 453644"/>
              <a:gd name="connsiteX3" fmla="*/ 218947 w 437895"/>
              <a:gd name="connsiteY3" fmla="*/ 447294 h 453644"/>
              <a:gd name="connsiteX4" fmla="*/ 6350 w 437895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895" h="453644">
                <a:moveTo>
                  <a:pt x="6350" y="226822"/>
                </a:moveTo>
                <a:cubicBezTo>
                  <a:pt x="6350" y="105029"/>
                  <a:pt x="101600" y="6350"/>
                  <a:pt x="218947" y="6350"/>
                </a:cubicBezTo>
                <a:cubicBezTo>
                  <a:pt x="336295" y="6350"/>
                  <a:pt x="431545" y="105029"/>
                  <a:pt x="431545" y="226822"/>
                </a:cubicBezTo>
                <a:cubicBezTo>
                  <a:pt x="431545" y="348614"/>
                  <a:pt x="336295" y="447294"/>
                  <a:pt x="218947" y="447294"/>
                </a:cubicBezTo>
                <a:cubicBezTo>
                  <a:pt x="101600" y="447294"/>
                  <a:pt x="6350" y="348614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984742" y="2286507"/>
            <a:ext cx="425068" cy="440944"/>
          </a:xfrm>
          <a:custGeom>
            <a:avLst/>
            <a:gdLst>
              <a:gd name="connsiteX0" fmla="*/ 0 w 425068"/>
              <a:gd name="connsiteY0" fmla="*/ 220472 h 440944"/>
              <a:gd name="connsiteX1" fmla="*/ 212597 w 425068"/>
              <a:gd name="connsiteY1" fmla="*/ 0 h 440944"/>
              <a:gd name="connsiteX2" fmla="*/ 425068 w 425068"/>
              <a:gd name="connsiteY2" fmla="*/ 220472 h 440944"/>
              <a:gd name="connsiteX3" fmla="*/ 212597 w 425068"/>
              <a:gd name="connsiteY3" fmla="*/ 440944 h 440944"/>
              <a:gd name="connsiteX4" fmla="*/ 0 w 425068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944">
                <a:moveTo>
                  <a:pt x="0" y="220472"/>
                </a:moveTo>
                <a:cubicBezTo>
                  <a:pt x="0" y="98679"/>
                  <a:pt x="95122" y="0"/>
                  <a:pt x="212597" y="0"/>
                </a:cubicBezTo>
                <a:cubicBezTo>
                  <a:pt x="329945" y="0"/>
                  <a:pt x="425068" y="98679"/>
                  <a:pt x="425068" y="220472"/>
                </a:cubicBezTo>
                <a:cubicBezTo>
                  <a:pt x="425068" y="342265"/>
                  <a:pt x="329945" y="440944"/>
                  <a:pt x="212597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978392" y="2280157"/>
            <a:ext cx="437768" cy="453644"/>
          </a:xfrm>
          <a:custGeom>
            <a:avLst/>
            <a:gdLst>
              <a:gd name="connsiteX0" fmla="*/ 6350 w 437768"/>
              <a:gd name="connsiteY0" fmla="*/ 226822 h 453644"/>
              <a:gd name="connsiteX1" fmla="*/ 218947 w 437768"/>
              <a:gd name="connsiteY1" fmla="*/ 6350 h 453644"/>
              <a:gd name="connsiteX2" fmla="*/ 431418 w 437768"/>
              <a:gd name="connsiteY2" fmla="*/ 226822 h 453644"/>
              <a:gd name="connsiteX3" fmla="*/ 218947 w 437768"/>
              <a:gd name="connsiteY3" fmla="*/ 447294 h 453644"/>
              <a:gd name="connsiteX4" fmla="*/ 6350 w 437768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644">
                <a:moveTo>
                  <a:pt x="6350" y="226822"/>
                </a:moveTo>
                <a:cubicBezTo>
                  <a:pt x="6350" y="105029"/>
                  <a:pt x="101472" y="6350"/>
                  <a:pt x="218947" y="6350"/>
                </a:cubicBezTo>
                <a:cubicBezTo>
                  <a:pt x="336295" y="6350"/>
                  <a:pt x="431418" y="105029"/>
                  <a:pt x="431418" y="226822"/>
                </a:cubicBezTo>
                <a:cubicBezTo>
                  <a:pt x="431418" y="348615"/>
                  <a:pt x="336295" y="447294"/>
                  <a:pt x="218947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9582404" y="3159887"/>
            <a:ext cx="425068" cy="440817"/>
          </a:xfrm>
          <a:custGeom>
            <a:avLst/>
            <a:gdLst>
              <a:gd name="connsiteX0" fmla="*/ 0 w 425068"/>
              <a:gd name="connsiteY0" fmla="*/ 220345 h 440817"/>
              <a:gd name="connsiteX1" fmla="*/ 212470 w 425068"/>
              <a:gd name="connsiteY1" fmla="*/ 0 h 440817"/>
              <a:gd name="connsiteX2" fmla="*/ 425068 w 425068"/>
              <a:gd name="connsiteY2" fmla="*/ 220345 h 440817"/>
              <a:gd name="connsiteX3" fmla="*/ 212470 w 425068"/>
              <a:gd name="connsiteY3" fmla="*/ 440816 h 440817"/>
              <a:gd name="connsiteX4" fmla="*/ 0 w 425068"/>
              <a:gd name="connsiteY4" fmla="*/ 220345 h 4408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817">
                <a:moveTo>
                  <a:pt x="0" y="220345"/>
                </a:moveTo>
                <a:cubicBezTo>
                  <a:pt x="0" y="98678"/>
                  <a:pt x="95122" y="0"/>
                  <a:pt x="212470" y="0"/>
                </a:cubicBezTo>
                <a:cubicBezTo>
                  <a:pt x="329945" y="0"/>
                  <a:pt x="425068" y="98678"/>
                  <a:pt x="425068" y="220345"/>
                </a:cubicBezTo>
                <a:cubicBezTo>
                  <a:pt x="425068" y="342138"/>
                  <a:pt x="329945" y="440816"/>
                  <a:pt x="212470" y="440816"/>
                </a:cubicBezTo>
                <a:cubicBezTo>
                  <a:pt x="95122" y="440816"/>
                  <a:pt x="0" y="342138"/>
                  <a:pt x="0" y="2203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9576054" y="3153537"/>
            <a:ext cx="437768" cy="453517"/>
          </a:xfrm>
          <a:custGeom>
            <a:avLst/>
            <a:gdLst>
              <a:gd name="connsiteX0" fmla="*/ 6350 w 437768"/>
              <a:gd name="connsiteY0" fmla="*/ 226695 h 453517"/>
              <a:gd name="connsiteX1" fmla="*/ 218820 w 437768"/>
              <a:gd name="connsiteY1" fmla="*/ 6350 h 453517"/>
              <a:gd name="connsiteX2" fmla="*/ 431418 w 437768"/>
              <a:gd name="connsiteY2" fmla="*/ 226695 h 453517"/>
              <a:gd name="connsiteX3" fmla="*/ 218820 w 437768"/>
              <a:gd name="connsiteY3" fmla="*/ 447166 h 453517"/>
              <a:gd name="connsiteX4" fmla="*/ 6350 w 437768"/>
              <a:gd name="connsiteY4" fmla="*/ 226695 h 45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517">
                <a:moveTo>
                  <a:pt x="6350" y="226695"/>
                </a:moveTo>
                <a:cubicBezTo>
                  <a:pt x="6350" y="105028"/>
                  <a:pt x="101472" y="6350"/>
                  <a:pt x="218820" y="6350"/>
                </a:cubicBezTo>
                <a:cubicBezTo>
                  <a:pt x="336295" y="6350"/>
                  <a:pt x="431418" y="105028"/>
                  <a:pt x="431418" y="226695"/>
                </a:cubicBezTo>
                <a:cubicBezTo>
                  <a:pt x="431418" y="348488"/>
                  <a:pt x="336295" y="447166"/>
                  <a:pt x="218820" y="447166"/>
                </a:cubicBezTo>
                <a:cubicBezTo>
                  <a:pt x="101472" y="447166"/>
                  <a:pt x="6350" y="348488"/>
                  <a:pt x="6350" y="2266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9045067" y="2130044"/>
            <a:ext cx="106172" cy="169290"/>
          </a:xfrm>
          <a:custGeom>
            <a:avLst/>
            <a:gdLst>
              <a:gd name="connsiteX0" fmla="*/ 6350 w 106172"/>
              <a:gd name="connsiteY0" fmla="*/ 6350 h 169290"/>
              <a:gd name="connsiteX1" fmla="*/ 99821 w 106172"/>
              <a:gd name="connsiteY1" fmla="*/ 162941 h 169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290">
                <a:moveTo>
                  <a:pt x="6350" y="6350"/>
                </a:moveTo>
                <a:lnTo>
                  <a:pt x="99821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9552431" y="3111881"/>
            <a:ext cx="82550" cy="109727"/>
          </a:xfrm>
          <a:custGeom>
            <a:avLst/>
            <a:gdLst>
              <a:gd name="connsiteX0" fmla="*/ 6350 w 82550"/>
              <a:gd name="connsiteY0" fmla="*/ 6350 h 109727"/>
              <a:gd name="connsiteX1" fmla="*/ 76200 w 82550"/>
              <a:gd name="connsiteY1" fmla="*/ 103377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" h="109727">
                <a:moveTo>
                  <a:pt x="6350" y="6350"/>
                </a:moveTo>
                <a:lnTo>
                  <a:pt x="76200" y="1033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9785731" y="3768978"/>
            <a:ext cx="425068" cy="440944"/>
          </a:xfrm>
          <a:custGeom>
            <a:avLst/>
            <a:gdLst>
              <a:gd name="connsiteX0" fmla="*/ 0 w 425068"/>
              <a:gd name="connsiteY0" fmla="*/ 220472 h 440944"/>
              <a:gd name="connsiteX1" fmla="*/ 212470 w 425068"/>
              <a:gd name="connsiteY1" fmla="*/ 0 h 440944"/>
              <a:gd name="connsiteX2" fmla="*/ 425068 w 425068"/>
              <a:gd name="connsiteY2" fmla="*/ 220472 h 440944"/>
              <a:gd name="connsiteX3" fmla="*/ 212470 w 425068"/>
              <a:gd name="connsiteY3" fmla="*/ 440944 h 440944"/>
              <a:gd name="connsiteX4" fmla="*/ 0 w 425068"/>
              <a:gd name="connsiteY4" fmla="*/ 220472 h 44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068" h="440944">
                <a:moveTo>
                  <a:pt x="0" y="220472"/>
                </a:moveTo>
                <a:cubicBezTo>
                  <a:pt x="0" y="98679"/>
                  <a:pt x="95122" y="0"/>
                  <a:pt x="212470" y="0"/>
                </a:cubicBezTo>
                <a:cubicBezTo>
                  <a:pt x="329945" y="0"/>
                  <a:pt x="425068" y="98679"/>
                  <a:pt x="425068" y="220472"/>
                </a:cubicBezTo>
                <a:cubicBezTo>
                  <a:pt x="425068" y="342265"/>
                  <a:pt x="329945" y="440944"/>
                  <a:pt x="212470" y="440944"/>
                </a:cubicBezTo>
                <a:cubicBezTo>
                  <a:pt x="95122" y="440944"/>
                  <a:pt x="0" y="342265"/>
                  <a:pt x="0" y="2204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9779381" y="3762628"/>
            <a:ext cx="437768" cy="453644"/>
          </a:xfrm>
          <a:custGeom>
            <a:avLst/>
            <a:gdLst>
              <a:gd name="connsiteX0" fmla="*/ 6350 w 437768"/>
              <a:gd name="connsiteY0" fmla="*/ 226822 h 453644"/>
              <a:gd name="connsiteX1" fmla="*/ 218820 w 437768"/>
              <a:gd name="connsiteY1" fmla="*/ 6350 h 453644"/>
              <a:gd name="connsiteX2" fmla="*/ 431418 w 437768"/>
              <a:gd name="connsiteY2" fmla="*/ 226822 h 453644"/>
              <a:gd name="connsiteX3" fmla="*/ 218820 w 437768"/>
              <a:gd name="connsiteY3" fmla="*/ 447294 h 453644"/>
              <a:gd name="connsiteX4" fmla="*/ 6350 w 437768"/>
              <a:gd name="connsiteY4" fmla="*/ 226822 h 453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768" h="453644">
                <a:moveTo>
                  <a:pt x="6350" y="226822"/>
                </a:moveTo>
                <a:cubicBezTo>
                  <a:pt x="6350" y="105029"/>
                  <a:pt x="101472" y="6350"/>
                  <a:pt x="218820" y="6350"/>
                </a:cubicBezTo>
                <a:cubicBezTo>
                  <a:pt x="336295" y="6350"/>
                  <a:pt x="431418" y="105029"/>
                  <a:pt x="431418" y="226822"/>
                </a:cubicBezTo>
                <a:cubicBezTo>
                  <a:pt x="431418" y="348615"/>
                  <a:pt x="336295" y="447294"/>
                  <a:pt x="218820" y="447294"/>
                </a:cubicBezTo>
                <a:cubicBezTo>
                  <a:pt x="101472" y="447294"/>
                  <a:pt x="6350" y="348615"/>
                  <a:pt x="6350" y="2268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9846056" y="3612516"/>
            <a:ext cx="106172" cy="169163"/>
          </a:xfrm>
          <a:custGeom>
            <a:avLst/>
            <a:gdLst>
              <a:gd name="connsiteX0" fmla="*/ 6350 w 106172"/>
              <a:gd name="connsiteY0" fmla="*/ 6350 h 169163"/>
              <a:gd name="connsiteX1" fmla="*/ 99821 w 106172"/>
              <a:gd name="connsiteY1" fmla="*/ 162813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172" h="169163">
                <a:moveTo>
                  <a:pt x="6350" y="6350"/>
                </a:moveTo>
                <a:lnTo>
                  <a:pt x="99821" y="1628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9383014" y="2816986"/>
            <a:ext cx="212852" cy="353440"/>
          </a:xfrm>
          <a:custGeom>
            <a:avLst/>
            <a:gdLst>
              <a:gd name="connsiteX0" fmla="*/ 6350 w 212852"/>
              <a:gd name="connsiteY0" fmla="*/ 6350 h 353440"/>
              <a:gd name="connsiteX1" fmla="*/ 206502 w 212852"/>
              <a:gd name="connsiteY1" fmla="*/ 347091 h 353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852" h="353440">
                <a:moveTo>
                  <a:pt x="6350" y="6350"/>
                </a:moveTo>
                <a:lnTo>
                  <a:pt x="206502" y="3470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9302878" y="2699767"/>
            <a:ext cx="71247" cy="109601"/>
          </a:xfrm>
          <a:custGeom>
            <a:avLst/>
            <a:gdLst>
              <a:gd name="connsiteX0" fmla="*/ 6350 w 71247"/>
              <a:gd name="connsiteY0" fmla="*/ 6350 h 109601"/>
              <a:gd name="connsiteX1" fmla="*/ 64896 w 71247"/>
              <a:gd name="connsiteY1" fmla="*/ 103251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247" h="109601">
                <a:moveTo>
                  <a:pt x="6350" y="6350"/>
                </a:moveTo>
                <a:lnTo>
                  <a:pt x="64896" y="1032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73801" y="3086101"/>
            <a:ext cx="27892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Jan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867401" y="2578101"/>
            <a:ext cx="3047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Feb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7213601" y="3073401"/>
            <a:ext cx="35266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5232400" y="3632201"/>
            <a:ext cx="30617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5486400" y="31242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5816600" y="3657601"/>
            <a:ext cx="31579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6934201" y="3606801"/>
            <a:ext cx="39113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6667501" y="2184401"/>
            <a:ext cx="32380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July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7531101" y="2540001"/>
            <a:ext cx="372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May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8216901" y="35941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7950200" y="30480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7658101" y="3594101"/>
            <a:ext cx="3408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Nov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2324101" y="2197101"/>
            <a:ext cx="3047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Feb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1968500" y="2667001"/>
            <a:ext cx="30617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298700" y="31877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2679700" y="3657601"/>
            <a:ext cx="31579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3441701" y="2222500"/>
            <a:ext cx="698909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3111501" y="3187701"/>
            <a:ext cx="32380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July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4178301" y="2667001"/>
            <a:ext cx="372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May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4508501" y="32131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4229100" y="37338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3911601" y="4241801"/>
            <a:ext cx="34086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Nov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9017000" y="2400301"/>
            <a:ext cx="33182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Aug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9613900" y="3289301"/>
            <a:ext cx="2933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Oct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9817101" y="3886201"/>
            <a:ext cx="37914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1879600" y="4699000"/>
            <a:ext cx="2521524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自然月份序列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ASL(a)=(1+2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2+3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3+4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3+5</a:t>
            </a:r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2+6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1)/12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3.5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1981201" y="381000"/>
            <a:ext cx="8194551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</a:t>
            </a: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什么是平衡二叉树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〖例〗搜索树结点不同插入次序，将导致不同的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深度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和平均查找长度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Jan</a:t>
            </a:r>
          </a:p>
          <a:p>
            <a:pPr>
              <a:lnSpc>
                <a:spcPts val="1700"/>
              </a:lnSpc>
              <a:tabLst>
                <a:tab pos="25400" algn="l"/>
                <a:tab pos="1079500" algn="l"/>
                <a:tab pos="6807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Apr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5092701" y="4584701"/>
            <a:ext cx="2618153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July,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Feb,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May,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Mar,</a:t>
            </a:r>
          </a:p>
          <a:p>
            <a:pPr>
              <a:lnSpc>
                <a:spcPts val="1900"/>
              </a:lnSpc>
              <a:tabLst>
                <a:tab pos="139700" algn="l"/>
                <a:tab pos="698500" algn="l"/>
              </a:tabLst>
            </a:pP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Aug,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Jan,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Apr,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Jun,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Oct,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Sept,</a:t>
            </a:r>
          </a:p>
          <a:p>
            <a:pPr>
              <a:lnSpc>
                <a:spcPts val="1900"/>
              </a:lnSpc>
              <a:tabLst>
                <a:tab pos="139700" algn="l"/>
                <a:tab pos="6985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Nov,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397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ASL(b)=3.0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8674101" y="4572000"/>
            <a:ext cx="1474763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月份字符串</a:t>
            </a:r>
          </a:p>
          <a:p>
            <a:pPr>
              <a:lnSpc>
                <a:spcPts val="2000"/>
              </a:lnSpc>
              <a:tabLst>
                <a:tab pos="38100" algn="l"/>
                <a:tab pos="635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大小顺序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ASL(c)=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6.5</a:t>
            </a:r>
          </a:p>
        </p:txBody>
      </p:sp>
    </p:spTree>
    <p:extLst>
      <p:ext uri="{BB962C8B-B14F-4D97-AF65-F5344CB8AC3E}">
        <p14:creationId xmlns:p14="http://schemas.microsoft.com/office/powerpoint/2010/main" val="27747005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5389" y="3657600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19039" y="3651250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04382" y="3698595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90795" y="4169155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2 w 370713"/>
              <a:gd name="connsiteY1" fmla="*/ 0 h 367030"/>
              <a:gd name="connsiteX2" fmla="*/ 370713 w 370713"/>
              <a:gd name="connsiteY2" fmla="*/ 183515 h 367030"/>
              <a:gd name="connsiteX3" fmla="*/ 185292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5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84445" y="4162805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2 w 383413"/>
              <a:gd name="connsiteY1" fmla="*/ 6350 h 379730"/>
              <a:gd name="connsiteX2" fmla="*/ 377063 w 383413"/>
              <a:gd name="connsiteY2" fmla="*/ 189865 h 379730"/>
              <a:gd name="connsiteX3" fmla="*/ 191642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5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84647" y="4225645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02402" y="4690998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96052" y="4684648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96380" y="4747488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57010" y="417436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3 w 370713"/>
              <a:gd name="connsiteY1" fmla="*/ 0 h 367030"/>
              <a:gd name="connsiteX2" fmla="*/ 370713 w 370713"/>
              <a:gd name="connsiteY2" fmla="*/ 183515 h 367030"/>
              <a:gd name="connsiteX3" fmla="*/ 185293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3" y="0"/>
                </a:cubicBezTo>
                <a:cubicBezTo>
                  <a:pt x="287655" y="0"/>
                  <a:pt x="370713" y="82169"/>
                  <a:pt x="370713" y="183515"/>
                </a:cubicBezTo>
                <a:cubicBezTo>
                  <a:pt x="370713" y="284860"/>
                  <a:pt x="287655" y="367029"/>
                  <a:pt x="185293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550660" y="416801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3 w 383413"/>
              <a:gd name="connsiteY1" fmla="*/ 6350 h 379730"/>
              <a:gd name="connsiteX2" fmla="*/ 377063 w 383413"/>
              <a:gd name="connsiteY2" fmla="*/ 189865 h 379730"/>
              <a:gd name="connsiteX3" fmla="*/ 191643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3" y="6350"/>
                </a:cubicBezTo>
                <a:cubicBezTo>
                  <a:pt x="294005" y="6350"/>
                  <a:pt x="377063" y="88519"/>
                  <a:pt x="377063" y="189865"/>
                </a:cubicBezTo>
                <a:cubicBezTo>
                  <a:pt x="377063" y="291210"/>
                  <a:pt x="294005" y="373379"/>
                  <a:pt x="191643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650990" y="4230725"/>
            <a:ext cx="203834" cy="214274"/>
          </a:xfrm>
          <a:custGeom>
            <a:avLst/>
            <a:gdLst>
              <a:gd name="connsiteX0" fmla="*/ 0 w 203834"/>
              <a:gd name="connsiteY0" fmla="*/ 214274 h 214274"/>
              <a:gd name="connsiteX1" fmla="*/ 203834 w 203834"/>
              <a:gd name="connsiteY1" fmla="*/ 214274 h 214274"/>
              <a:gd name="connsiteX2" fmla="*/ 203834 w 203834"/>
              <a:gd name="connsiteY2" fmla="*/ 0 h 214274"/>
              <a:gd name="connsiteX3" fmla="*/ 0 w 203834"/>
              <a:gd name="connsiteY3" fmla="*/ 0 h 214274"/>
              <a:gd name="connsiteX4" fmla="*/ 0 w 203834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14274">
                <a:moveTo>
                  <a:pt x="0" y="214274"/>
                </a:moveTo>
                <a:lnTo>
                  <a:pt x="203834" y="214274"/>
                </a:lnTo>
                <a:lnTo>
                  <a:pt x="203834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253102" y="4721859"/>
            <a:ext cx="370585" cy="367030"/>
          </a:xfrm>
          <a:custGeom>
            <a:avLst/>
            <a:gdLst>
              <a:gd name="connsiteX0" fmla="*/ 0 w 370585"/>
              <a:gd name="connsiteY0" fmla="*/ 183515 h 367030"/>
              <a:gd name="connsiteX1" fmla="*/ 185292 w 370585"/>
              <a:gd name="connsiteY1" fmla="*/ 0 h 367030"/>
              <a:gd name="connsiteX2" fmla="*/ 370585 w 370585"/>
              <a:gd name="connsiteY2" fmla="*/ 183515 h 367030"/>
              <a:gd name="connsiteX3" fmla="*/ 185292 w 370585"/>
              <a:gd name="connsiteY3" fmla="*/ 367030 h 367030"/>
              <a:gd name="connsiteX4" fmla="*/ 0 w 370585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585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585" y="82169"/>
                  <a:pt x="370585" y="183515"/>
                </a:cubicBezTo>
                <a:cubicBezTo>
                  <a:pt x="370585" y="284861"/>
                  <a:pt x="287654" y="367030"/>
                  <a:pt x="185292" y="367030"/>
                </a:cubicBezTo>
                <a:cubicBezTo>
                  <a:pt x="82930" y="367030"/>
                  <a:pt x="0" y="284861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246752" y="4715509"/>
            <a:ext cx="383285" cy="379730"/>
          </a:xfrm>
          <a:custGeom>
            <a:avLst/>
            <a:gdLst>
              <a:gd name="connsiteX0" fmla="*/ 6350 w 383285"/>
              <a:gd name="connsiteY0" fmla="*/ 189865 h 379730"/>
              <a:gd name="connsiteX1" fmla="*/ 191642 w 383285"/>
              <a:gd name="connsiteY1" fmla="*/ 6350 h 379730"/>
              <a:gd name="connsiteX2" fmla="*/ 376935 w 383285"/>
              <a:gd name="connsiteY2" fmla="*/ 189865 h 379730"/>
              <a:gd name="connsiteX3" fmla="*/ 191642 w 383285"/>
              <a:gd name="connsiteY3" fmla="*/ 373380 h 379730"/>
              <a:gd name="connsiteX4" fmla="*/ 6350 w 383285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285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6935" y="88519"/>
                  <a:pt x="376935" y="189865"/>
                </a:cubicBezTo>
                <a:cubicBezTo>
                  <a:pt x="376935" y="291211"/>
                  <a:pt x="294004" y="373380"/>
                  <a:pt x="191642" y="373380"/>
                </a:cubicBezTo>
                <a:cubicBezTo>
                  <a:pt x="89280" y="373380"/>
                  <a:pt x="6350" y="291211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46954" y="4778222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850254" y="3972179"/>
            <a:ext cx="237490" cy="218693"/>
          </a:xfrm>
          <a:custGeom>
            <a:avLst/>
            <a:gdLst>
              <a:gd name="connsiteX0" fmla="*/ 231140 w 237490"/>
              <a:gd name="connsiteY0" fmla="*/ 6350 h 218693"/>
              <a:gd name="connsiteX1" fmla="*/ 6350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231140" y="6350"/>
                </a:moveTo>
                <a:lnTo>
                  <a:pt x="6350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415534" y="4498085"/>
            <a:ext cx="237490" cy="218820"/>
          </a:xfrm>
          <a:custGeom>
            <a:avLst/>
            <a:gdLst>
              <a:gd name="connsiteX0" fmla="*/ 231139 w 237490"/>
              <a:gd name="connsiteY0" fmla="*/ 6350 h 218820"/>
              <a:gd name="connsiteX1" fmla="*/ 6350 w 237490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231139" y="6350"/>
                </a:moveTo>
                <a:lnTo>
                  <a:pt x="635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10198" y="4482719"/>
            <a:ext cx="237490" cy="218820"/>
          </a:xfrm>
          <a:custGeom>
            <a:avLst/>
            <a:gdLst>
              <a:gd name="connsiteX0" fmla="*/ 6350 w 237490"/>
              <a:gd name="connsiteY0" fmla="*/ 6350 h 218820"/>
              <a:gd name="connsiteX1" fmla="*/ 231140 w 237490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6350" y="6350"/>
                </a:moveTo>
                <a:lnTo>
                  <a:pt x="23114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344793" y="3959860"/>
            <a:ext cx="295529" cy="245363"/>
          </a:xfrm>
          <a:custGeom>
            <a:avLst/>
            <a:gdLst>
              <a:gd name="connsiteX0" fmla="*/ 6350 w 295529"/>
              <a:gd name="connsiteY0" fmla="*/ 6350 h 245363"/>
              <a:gd name="connsiteX1" fmla="*/ 289178 w 295529"/>
              <a:gd name="connsiteY1" fmla="*/ 239014 h 245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5529" h="245363">
                <a:moveTo>
                  <a:pt x="6350" y="6350"/>
                </a:moveTo>
                <a:lnTo>
                  <a:pt x="289178" y="2390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76415" y="4467352"/>
            <a:ext cx="237490" cy="218820"/>
          </a:xfrm>
          <a:custGeom>
            <a:avLst/>
            <a:gdLst>
              <a:gd name="connsiteX0" fmla="*/ 6350 w 237490"/>
              <a:gd name="connsiteY0" fmla="*/ 6350 h 218820"/>
              <a:gd name="connsiteX1" fmla="*/ 231139 w 237490"/>
              <a:gd name="connsiteY1" fmla="*/ 212470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820">
                <a:moveTo>
                  <a:pt x="6350" y="6350"/>
                </a:moveTo>
                <a:lnTo>
                  <a:pt x="231139" y="2124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28689" y="459257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2 w 370713"/>
              <a:gd name="connsiteY1" fmla="*/ 0 h 367030"/>
              <a:gd name="connsiteX2" fmla="*/ 370713 w 370713"/>
              <a:gd name="connsiteY2" fmla="*/ 183515 h 367030"/>
              <a:gd name="connsiteX3" fmla="*/ 185292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5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22339" y="458622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2 w 383413"/>
              <a:gd name="connsiteY1" fmla="*/ 6350 h 379730"/>
              <a:gd name="connsiteX2" fmla="*/ 377063 w 383413"/>
              <a:gd name="connsiteY2" fmla="*/ 189865 h 379730"/>
              <a:gd name="connsiteX3" fmla="*/ 191642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5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07555" y="4695164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590795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292 w 370713"/>
              <a:gd name="connsiteY1" fmla="*/ 0 h 367029"/>
              <a:gd name="connsiteX2" fmla="*/ 370713 w 370713"/>
              <a:gd name="connsiteY2" fmla="*/ 183514 h 367029"/>
              <a:gd name="connsiteX3" fmla="*/ 185292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4" y="0"/>
                  <a:pt x="370713" y="82169"/>
                  <a:pt x="370713" y="183514"/>
                </a:cubicBezTo>
                <a:cubicBezTo>
                  <a:pt x="370713" y="284860"/>
                  <a:pt x="287654" y="367029"/>
                  <a:pt x="185292" y="367029"/>
                </a:cubicBezTo>
                <a:cubicBezTo>
                  <a:pt x="82930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584445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642 w 383413"/>
              <a:gd name="connsiteY1" fmla="*/ 6350 h 379729"/>
              <a:gd name="connsiteX2" fmla="*/ 377063 w 383413"/>
              <a:gd name="connsiteY2" fmla="*/ 189864 h 379729"/>
              <a:gd name="connsiteX3" fmla="*/ 191642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4" y="6350"/>
                  <a:pt x="377063" y="88519"/>
                  <a:pt x="377063" y="189864"/>
                </a:cubicBezTo>
                <a:cubicBezTo>
                  <a:pt x="377063" y="291210"/>
                  <a:pt x="294004" y="373379"/>
                  <a:pt x="191642" y="373379"/>
                </a:cubicBezTo>
                <a:cubicBezTo>
                  <a:pt x="89280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684647" y="5347182"/>
            <a:ext cx="203835" cy="214274"/>
          </a:xfrm>
          <a:custGeom>
            <a:avLst/>
            <a:gdLst>
              <a:gd name="connsiteX0" fmla="*/ 0 w 203835"/>
              <a:gd name="connsiteY0" fmla="*/ 214274 h 214274"/>
              <a:gd name="connsiteX1" fmla="*/ 203835 w 203835"/>
              <a:gd name="connsiteY1" fmla="*/ 214274 h 214274"/>
              <a:gd name="connsiteX2" fmla="*/ 203835 w 203835"/>
              <a:gd name="connsiteY2" fmla="*/ 0 h 214274"/>
              <a:gd name="connsiteX3" fmla="*/ 0 w 203835"/>
              <a:gd name="connsiteY3" fmla="*/ 0 h 214274"/>
              <a:gd name="connsiteX4" fmla="*/ 0 w 203835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5" h="214274">
                <a:moveTo>
                  <a:pt x="0" y="214274"/>
                </a:moveTo>
                <a:lnTo>
                  <a:pt x="203835" y="214274"/>
                </a:lnTo>
                <a:lnTo>
                  <a:pt x="203835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498465" y="5082541"/>
            <a:ext cx="237490" cy="218693"/>
          </a:xfrm>
          <a:custGeom>
            <a:avLst/>
            <a:gdLst>
              <a:gd name="connsiteX0" fmla="*/ 6350 w 237490"/>
              <a:gd name="connsiteY0" fmla="*/ 6350 h 218693"/>
              <a:gd name="connsiteX1" fmla="*/ 231139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6350" y="6350"/>
                </a:moveTo>
                <a:lnTo>
                  <a:pt x="231139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740140" y="3657600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29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733790" y="3651250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79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819006" y="369859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305419" y="4169155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420 w 370713"/>
              <a:gd name="connsiteY1" fmla="*/ 0 h 367030"/>
              <a:gd name="connsiteX2" fmla="*/ 370713 w 370713"/>
              <a:gd name="connsiteY2" fmla="*/ 183515 h 367030"/>
              <a:gd name="connsiteX3" fmla="*/ 185420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5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299069" y="4162805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770 w 383413"/>
              <a:gd name="connsiteY1" fmla="*/ 6350 h 379730"/>
              <a:gd name="connsiteX2" fmla="*/ 377063 w 383413"/>
              <a:gd name="connsiteY2" fmla="*/ 189865 h 379730"/>
              <a:gd name="connsiteX3" fmla="*/ 191770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5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99398" y="422564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717153" y="4690998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29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2" y="367029"/>
                </a:cubicBezTo>
                <a:cubicBezTo>
                  <a:pt x="82930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10803" y="4684648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79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2" y="373379"/>
                </a:cubicBezTo>
                <a:cubicBezTo>
                  <a:pt x="89280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811006" y="4747488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59 w 203860"/>
              <a:gd name="connsiteY1" fmla="*/ 214274 h 214274"/>
              <a:gd name="connsiteX2" fmla="*/ 203859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59" y="214274"/>
                </a:lnTo>
                <a:lnTo>
                  <a:pt x="203859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9271762" y="4174363"/>
            <a:ext cx="370713" cy="367030"/>
          </a:xfrm>
          <a:custGeom>
            <a:avLst/>
            <a:gdLst>
              <a:gd name="connsiteX0" fmla="*/ 0 w 370713"/>
              <a:gd name="connsiteY0" fmla="*/ 183515 h 367030"/>
              <a:gd name="connsiteX1" fmla="*/ 185293 w 370713"/>
              <a:gd name="connsiteY1" fmla="*/ 0 h 367030"/>
              <a:gd name="connsiteX2" fmla="*/ 370713 w 370713"/>
              <a:gd name="connsiteY2" fmla="*/ 183515 h 367030"/>
              <a:gd name="connsiteX3" fmla="*/ 185293 w 370713"/>
              <a:gd name="connsiteY3" fmla="*/ 367029 h 367030"/>
              <a:gd name="connsiteX4" fmla="*/ 0 w 370713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30">
                <a:moveTo>
                  <a:pt x="0" y="183515"/>
                </a:moveTo>
                <a:cubicBezTo>
                  <a:pt x="0" y="82169"/>
                  <a:pt x="82931" y="0"/>
                  <a:pt x="185293" y="0"/>
                </a:cubicBezTo>
                <a:cubicBezTo>
                  <a:pt x="287781" y="0"/>
                  <a:pt x="370713" y="82169"/>
                  <a:pt x="370713" y="183515"/>
                </a:cubicBezTo>
                <a:cubicBezTo>
                  <a:pt x="370713" y="284860"/>
                  <a:pt x="287781" y="367029"/>
                  <a:pt x="185293" y="367029"/>
                </a:cubicBezTo>
                <a:cubicBezTo>
                  <a:pt x="82931" y="367029"/>
                  <a:pt x="0" y="284860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9265412" y="4168013"/>
            <a:ext cx="383413" cy="379730"/>
          </a:xfrm>
          <a:custGeom>
            <a:avLst/>
            <a:gdLst>
              <a:gd name="connsiteX0" fmla="*/ 6350 w 383413"/>
              <a:gd name="connsiteY0" fmla="*/ 189865 h 379730"/>
              <a:gd name="connsiteX1" fmla="*/ 191643 w 383413"/>
              <a:gd name="connsiteY1" fmla="*/ 6350 h 379730"/>
              <a:gd name="connsiteX2" fmla="*/ 377063 w 383413"/>
              <a:gd name="connsiteY2" fmla="*/ 189865 h 379730"/>
              <a:gd name="connsiteX3" fmla="*/ 191643 w 383413"/>
              <a:gd name="connsiteY3" fmla="*/ 373379 h 379730"/>
              <a:gd name="connsiteX4" fmla="*/ 6350 w 383413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30">
                <a:moveTo>
                  <a:pt x="6350" y="189865"/>
                </a:moveTo>
                <a:cubicBezTo>
                  <a:pt x="6350" y="88519"/>
                  <a:pt x="89281" y="6350"/>
                  <a:pt x="191643" y="6350"/>
                </a:cubicBezTo>
                <a:cubicBezTo>
                  <a:pt x="294131" y="6350"/>
                  <a:pt x="377063" y="88519"/>
                  <a:pt x="377063" y="189865"/>
                </a:cubicBezTo>
                <a:cubicBezTo>
                  <a:pt x="377063" y="291210"/>
                  <a:pt x="294131" y="373379"/>
                  <a:pt x="191643" y="373379"/>
                </a:cubicBezTo>
                <a:cubicBezTo>
                  <a:pt x="89281" y="373379"/>
                  <a:pt x="6350" y="291210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365615" y="4230725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967726" y="4721859"/>
            <a:ext cx="370712" cy="367030"/>
          </a:xfrm>
          <a:custGeom>
            <a:avLst/>
            <a:gdLst>
              <a:gd name="connsiteX0" fmla="*/ 0 w 370712"/>
              <a:gd name="connsiteY0" fmla="*/ 183515 h 367030"/>
              <a:gd name="connsiteX1" fmla="*/ 185292 w 370712"/>
              <a:gd name="connsiteY1" fmla="*/ 0 h 367030"/>
              <a:gd name="connsiteX2" fmla="*/ 370713 w 370712"/>
              <a:gd name="connsiteY2" fmla="*/ 183515 h 367030"/>
              <a:gd name="connsiteX3" fmla="*/ 185292 w 370712"/>
              <a:gd name="connsiteY3" fmla="*/ 367030 h 367030"/>
              <a:gd name="connsiteX4" fmla="*/ 0 w 370712"/>
              <a:gd name="connsiteY4" fmla="*/ 183515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2" h="367030">
                <a:moveTo>
                  <a:pt x="0" y="183515"/>
                </a:moveTo>
                <a:cubicBezTo>
                  <a:pt x="0" y="82169"/>
                  <a:pt x="82930" y="0"/>
                  <a:pt x="185292" y="0"/>
                </a:cubicBezTo>
                <a:cubicBezTo>
                  <a:pt x="287655" y="0"/>
                  <a:pt x="370713" y="82169"/>
                  <a:pt x="370713" y="183515"/>
                </a:cubicBezTo>
                <a:cubicBezTo>
                  <a:pt x="370713" y="284861"/>
                  <a:pt x="287655" y="367030"/>
                  <a:pt x="185292" y="367030"/>
                </a:cubicBezTo>
                <a:cubicBezTo>
                  <a:pt x="82930" y="367030"/>
                  <a:pt x="0" y="284861"/>
                  <a:pt x="0" y="18351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961376" y="4715509"/>
            <a:ext cx="383412" cy="379730"/>
          </a:xfrm>
          <a:custGeom>
            <a:avLst/>
            <a:gdLst>
              <a:gd name="connsiteX0" fmla="*/ 6350 w 383412"/>
              <a:gd name="connsiteY0" fmla="*/ 189865 h 379730"/>
              <a:gd name="connsiteX1" fmla="*/ 191642 w 383412"/>
              <a:gd name="connsiteY1" fmla="*/ 6350 h 379730"/>
              <a:gd name="connsiteX2" fmla="*/ 377063 w 383412"/>
              <a:gd name="connsiteY2" fmla="*/ 189865 h 379730"/>
              <a:gd name="connsiteX3" fmla="*/ 191642 w 383412"/>
              <a:gd name="connsiteY3" fmla="*/ 373380 h 379730"/>
              <a:gd name="connsiteX4" fmla="*/ 6350 w 383412"/>
              <a:gd name="connsiteY4" fmla="*/ 189865 h 379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2" h="379730">
                <a:moveTo>
                  <a:pt x="6350" y="189865"/>
                </a:moveTo>
                <a:cubicBezTo>
                  <a:pt x="6350" y="88519"/>
                  <a:pt x="89280" y="6350"/>
                  <a:pt x="191642" y="6350"/>
                </a:cubicBezTo>
                <a:cubicBezTo>
                  <a:pt x="294005" y="6350"/>
                  <a:pt x="377063" y="88519"/>
                  <a:pt x="377063" y="189865"/>
                </a:cubicBezTo>
                <a:cubicBezTo>
                  <a:pt x="377063" y="291211"/>
                  <a:pt x="294005" y="373380"/>
                  <a:pt x="191642" y="373380"/>
                </a:cubicBezTo>
                <a:cubicBezTo>
                  <a:pt x="89280" y="373380"/>
                  <a:pt x="6350" y="291211"/>
                  <a:pt x="6350" y="18986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8061579" y="4778222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564880" y="3972179"/>
            <a:ext cx="237490" cy="218693"/>
          </a:xfrm>
          <a:custGeom>
            <a:avLst/>
            <a:gdLst>
              <a:gd name="connsiteX0" fmla="*/ 231139 w 237490"/>
              <a:gd name="connsiteY0" fmla="*/ 6350 h 218693"/>
              <a:gd name="connsiteX1" fmla="*/ 6350 w 237490"/>
              <a:gd name="connsiteY1" fmla="*/ 212344 h 218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490" h="218693">
                <a:moveTo>
                  <a:pt x="231139" y="6350"/>
                </a:moveTo>
                <a:lnTo>
                  <a:pt x="6350" y="2123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130158" y="4498085"/>
            <a:ext cx="237616" cy="218820"/>
          </a:xfrm>
          <a:custGeom>
            <a:avLst/>
            <a:gdLst>
              <a:gd name="connsiteX0" fmla="*/ 231267 w 237616"/>
              <a:gd name="connsiteY0" fmla="*/ 6350 h 218820"/>
              <a:gd name="connsiteX1" fmla="*/ 6350 w 237616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616" h="218820">
                <a:moveTo>
                  <a:pt x="231267" y="6350"/>
                </a:moveTo>
                <a:lnTo>
                  <a:pt x="6350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624823" y="4482719"/>
            <a:ext cx="237616" cy="218820"/>
          </a:xfrm>
          <a:custGeom>
            <a:avLst/>
            <a:gdLst>
              <a:gd name="connsiteX0" fmla="*/ 6350 w 237616"/>
              <a:gd name="connsiteY0" fmla="*/ 6350 h 218820"/>
              <a:gd name="connsiteX1" fmla="*/ 231267 w 237616"/>
              <a:gd name="connsiteY1" fmla="*/ 212471 h 21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7616" h="218820">
                <a:moveTo>
                  <a:pt x="6350" y="6350"/>
                </a:moveTo>
                <a:lnTo>
                  <a:pt x="231267" y="212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032876" y="3989959"/>
            <a:ext cx="295529" cy="245490"/>
          </a:xfrm>
          <a:custGeom>
            <a:avLst/>
            <a:gdLst>
              <a:gd name="connsiteX0" fmla="*/ 6350 w 295529"/>
              <a:gd name="connsiteY0" fmla="*/ 6350 h 245490"/>
              <a:gd name="connsiteX1" fmla="*/ 289179 w 295529"/>
              <a:gd name="connsiteY1" fmla="*/ 239140 h 245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5529" h="245490">
                <a:moveTo>
                  <a:pt x="6350" y="6350"/>
                </a:moveTo>
                <a:lnTo>
                  <a:pt x="289179" y="2391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032875" y="5008498"/>
            <a:ext cx="298450" cy="298450"/>
          </a:xfrm>
          <a:custGeom>
            <a:avLst/>
            <a:gdLst>
              <a:gd name="connsiteX0" fmla="*/ 6350 w 298450"/>
              <a:gd name="connsiteY0" fmla="*/ 6350 h 298450"/>
              <a:gd name="connsiteX1" fmla="*/ 292100 w 298450"/>
              <a:gd name="connsiteY1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98450">
                <a:moveTo>
                  <a:pt x="6350" y="6350"/>
                </a:moveTo>
                <a:lnTo>
                  <a:pt x="292100" y="2921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9185148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293 w 370713"/>
              <a:gd name="connsiteY1" fmla="*/ 0 h 367029"/>
              <a:gd name="connsiteX2" fmla="*/ 370713 w 370713"/>
              <a:gd name="connsiteY2" fmla="*/ 183514 h 367029"/>
              <a:gd name="connsiteX3" fmla="*/ 185293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2931" y="0"/>
                  <a:pt x="185293" y="0"/>
                </a:cubicBezTo>
                <a:cubicBezTo>
                  <a:pt x="287655" y="0"/>
                  <a:pt x="370713" y="82169"/>
                  <a:pt x="370713" y="183514"/>
                </a:cubicBezTo>
                <a:cubicBezTo>
                  <a:pt x="370713" y="284860"/>
                  <a:pt x="287655" y="367029"/>
                  <a:pt x="185293" y="367029"/>
                </a:cubicBezTo>
                <a:cubicBezTo>
                  <a:pt x="82931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9178798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643 w 383413"/>
              <a:gd name="connsiteY1" fmla="*/ 6350 h 379729"/>
              <a:gd name="connsiteX2" fmla="*/ 377063 w 383413"/>
              <a:gd name="connsiteY2" fmla="*/ 189864 h 379729"/>
              <a:gd name="connsiteX3" fmla="*/ 191643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281" y="6350"/>
                  <a:pt x="191643" y="6350"/>
                </a:cubicBezTo>
                <a:cubicBezTo>
                  <a:pt x="294005" y="6350"/>
                  <a:pt x="377063" y="88519"/>
                  <a:pt x="377063" y="189864"/>
                </a:cubicBezTo>
                <a:cubicBezTo>
                  <a:pt x="377063" y="291210"/>
                  <a:pt x="294005" y="373379"/>
                  <a:pt x="191643" y="373379"/>
                </a:cubicBezTo>
                <a:cubicBezTo>
                  <a:pt x="89281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9264015" y="5372201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305419" y="5290821"/>
            <a:ext cx="370713" cy="367029"/>
          </a:xfrm>
          <a:custGeom>
            <a:avLst/>
            <a:gdLst>
              <a:gd name="connsiteX0" fmla="*/ 0 w 370713"/>
              <a:gd name="connsiteY0" fmla="*/ 183514 h 367029"/>
              <a:gd name="connsiteX1" fmla="*/ 185420 w 370713"/>
              <a:gd name="connsiteY1" fmla="*/ 0 h 367029"/>
              <a:gd name="connsiteX2" fmla="*/ 370713 w 370713"/>
              <a:gd name="connsiteY2" fmla="*/ 183514 h 367029"/>
              <a:gd name="connsiteX3" fmla="*/ 185420 w 370713"/>
              <a:gd name="connsiteY3" fmla="*/ 367029 h 367029"/>
              <a:gd name="connsiteX4" fmla="*/ 0 w 370713"/>
              <a:gd name="connsiteY4" fmla="*/ 183514 h 367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0713" h="367029">
                <a:moveTo>
                  <a:pt x="0" y="183514"/>
                </a:moveTo>
                <a:cubicBezTo>
                  <a:pt x="0" y="82169"/>
                  <a:pt x="83058" y="0"/>
                  <a:pt x="185420" y="0"/>
                </a:cubicBezTo>
                <a:cubicBezTo>
                  <a:pt x="287782" y="0"/>
                  <a:pt x="370713" y="82169"/>
                  <a:pt x="370713" y="183514"/>
                </a:cubicBezTo>
                <a:cubicBezTo>
                  <a:pt x="370713" y="284860"/>
                  <a:pt x="287782" y="367029"/>
                  <a:pt x="185420" y="367029"/>
                </a:cubicBezTo>
                <a:cubicBezTo>
                  <a:pt x="83058" y="367029"/>
                  <a:pt x="0" y="284860"/>
                  <a:pt x="0" y="1835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8299069" y="5284471"/>
            <a:ext cx="383413" cy="379729"/>
          </a:xfrm>
          <a:custGeom>
            <a:avLst/>
            <a:gdLst>
              <a:gd name="connsiteX0" fmla="*/ 6350 w 383413"/>
              <a:gd name="connsiteY0" fmla="*/ 189864 h 379729"/>
              <a:gd name="connsiteX1" fmla="*/ 191770 w 383413"/>
              <a:gd name="connsiteY1" fmla="*/ 6350 h 379729"/>
              <a:gd name="connsiteX2" fmla="*/ 377063 w 383413"/>
              <a:gd name="connsiteY2" fmla="*/ 189864 h 379729"/>
              <a:gd name="connsiteX3" fmla="*/ 191770 w 383413"/>
              <a:gd name="connsiteY3" fmla="*/ 373379 h 379729"/>
              <a:gd name="connsiteX4" fmla="*/ 6350 w 383413"/>
              <a:gd name="connsiteY4" fmla="*/ 189864 h 379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413" h="379729">
                <a:moveTo>
                  <a:pt x="6350" y="189864"/>
                </a:moveTo>
                <a:cubicBezTo>
                  <a:pt x="6350" y="88519"/>
                  <a:pt x="89408" y="6350"/>
                  <a:pt x="191770" y="6350"/>
                </a:cubicBezTo>
                <a:cubicBezTo>
                  <a:pt x="294132" y="6350"/>
                  <a:pt x="377063" y="88519"/>
                  <a:pt x="377063" y="189864"/>
                </a:cubicBezTo>
                <a:cubicBezTo>
                  <a:pt x="377063" y="291210"/>
                  <a:pt x="294132" y="373379"/>
                  <a:pt x="191770" y="373379"/>
                </a:cubicBezTo>
                <a:cubicBezTo>
                  <a:pt x="89408" y="373379"/>
                  <a:pt x="6350" y="291210"/>
                  <a:pt x="6350" y="1898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399398" y="5347182"/>
            <a:ext cx="203860" cy="214274"/>
          </a:xfrm>
          <a:custGeom>
            <a:avLst/>
            <a:gdLst>
              <a:gd name="connsiteX0" fmla="*/ 0 w 203860"/>
              <a:gd name="connsiteY0" fmla="*/ 214274 h 214274"/>
              <a:gd name="connsiteX1" fmla="*/ 203860 w 203860"/>
              <a:gd name="connsiteY1" fmla="*/ 214274 h 214274"/>
              <a:gd name="connsiteX2" fmla="*/ 203860 w 203860"/>
              <a:gd name="connsiteY2" fmla="*/ 0 h 214274"/>
              <a:gd name="connsiteX3" fmla="*/ 0 w 203860"/>
              <a:gd name="connsiteY3" fmla="*/ 0 h 214274"/>
              <a:gd name="connsiteX4" fmla="*/ 0 w 203860"/>
              <a:gd name="connsiteY4" fmla="*/ 214274 h 214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60" h="214274">
                <a:moveTo>
                  <a:pt x="0" y="214274"/>
                </a:moveTo>
                <a:lnTo>
                  <a:pt x="203860" y="214274"/>
                </a:lnTo>
                <a:lnTo>
                  <a:pt x="203860" y="0"/>
                </a:lnTo>
                <a:lnTo>
                  <a:pt x="0" y="0"/>
                </a:lnTo>
                <a:lnTo>
                  <a:pt x="0" y="2142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532749" y="5008499"/>
            <a:ext cx="227075" cy="298577"/>
          </a:xfrm>
          <a:custGeom>
            <a:avLst/>
            <a:gdLst>
              <a:gd name="connsiteX0" fmla="*/ 220726 w 227075"/>
              <a:gd name="connsiteY0" fmla="*/ 6350 h 298577"/>
              <a:gd name="connsiteX1" fmla="*/ 6350 w 227075"/>
              <a:gd name="connsiteY1" fmla="*/ 292227 h 298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7075" h="298577">
                <a:moveTo>
                  <a:pt x="220726" y="6350"/>
                </a:moveTo>
                <a:lnTo>
                  <a:pt x="6350" y="2922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297301" y="36449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602101" y="41021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3906901" y="45593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525901" y="39497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830701" y="44069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992500" y="4102100"/>
            <a:ext cx="330200" cy="330200"/>
          </a:xfrm>
          <a:custGeom>
            <a:avLst/>
            <a:gdLst>
              <a:gd name="connsiteX0" fmla="*/ 317500 w 330200"/>
              <a:gd name="connsiteY0" fmla="*/ 165100 h 330200"/>
              <a:gd name="connsiteX1" fmla="*/ 165100 w 330200"/>
              <a:gd name="connsiteY1" fmla="*/ 12700 h 330200"/>
              <a:gd name="connsiteX2" fmla="*/ 12700 w 330200"/>
              <a:gd name="connsiteY2" fmla="*/ 165100 h 330200"/>
              <a:gd name="connsiteX3" fmla="*/ 165100 w 330200"/>
              <a:gd name="connsiteY3" fmla="*/ 317500 h 330200"/>
              <a:gd name="connsiteX4" fmla="*/ 3175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317500" y="165100"/>
                </a:moveTo>
                <a:cubicBezTo>
                  <a:pt x="317500" y="80898"/>
                  <a:pt x="249174" y="12700"/>
                  <a:pt x="165100" y="12700"/>
                </a:cubicBezTo>
                <a:cubicBezTo>
                  <a:pt x="80899" y="12700"/>
                  <a:pt x="12700" y="80898"/>
                  <a:pt x="12700" y="165100"/>
                </a:cubicBezTo>
                <a:cubicBezTo>
                  <a:pt x="12700" y="249301"/>
                  <a:pt x="80899" y="317500"/>
                  <a:pt x="165100" y="317500"/>
                </a:cubicBezTo>
                <a:cubicBezTo>
                  <a:pt x="249174" y="317500"/>
                  <a:pt x="317500" y="249301"/>
                  <a:pt x="3175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687638" y="4573523"/>
            <a:ext cx="330263" cy="330200"/>
          </a:xfrm>
          <a:custGeom>
            <a:avLst/>
            <a:gdLst>
              <a:gd name="connsiteX0" fmla="*/ 317563 w 330263"/>
              <a:gd name="connsiteY0" fmla="*/ 165100 h 330200"/>
              <a:gd name="connsiteX1" fmla="*/ 165163 w 330263"/>
              <a:gd name="connsiteY1" fmla="*/ 12700 h 330200"/>
              <a:gd name="connsiteX2" fmla="*/ 12700 w 330263"/>
              <a:gd name="connsiteY2" fmla="*/ 165100 h 330200"/>
              <a:gd name="connsiteX3" fmla="*/ 165163 w 330263"/>
              <a:gd name="connsiteY3" fmla="*/ 317500 h 330200"/>
              <a:gd name="connsiteX4" fmla="*/ 317563 w 330263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63" h="330200">
                <a:moveTo>
                  <a:pt x="317563" y="165100"/>
                </a:moveTo>
                <a:cubicBezTo>
                  <a:pt x="317563" y="81026"/>
                  <a:pt x="249237" y="12700"/>
                  <a:pt x="165163" y="12700"/>
                </a:cubicBezTo>
                <a:cubicBezTo>
                  <a:pt x="80937" y="12700"/>
                  <a:pt x="12700" y="81026"/>
                  <a:pt x="12700" y="165100"/>
                </a:cubicBezTo>
                <a:cubicBezTo>
                  <a:pt x="12700" y="249301"/>
                  <a:pt x="80937" y="317500"/>
                  <a:pt x="165163" y="317500"/>
                </a:cubicBezTo>
                <a:cubicBezTo>
                  <a:pt x="249237" y="317500"/>
                  <a:pt x="317563" y="249301"/>
                  <a:pt x="317563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21101" y="39497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916300" y="44069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382837" y="5054600"/>
            <a:ext cx="330200" cy="330200"/>
          </a:xfrm>
          <a:custGeom>
            <a:avLst/>
            <a:gdLst>
              <a:gd name="connsiteX0" fmla="*/ 317500 w 330200"/>
              <a:gd name="connsiteY0" fmla="*/ 165100 h 330200"/>
              <a:gd name="connsiteX1" fmla="*/ 165100 w 330200"/>
              <a:gd name="connsiteY1" fmla="*/ 12700 h 330200"/>
              <a:gd name="connsiteX2" fmla="*/ 12700 w 330200"/>
              <a:gd name="connsiteY2" fmla="*/ 165100 h 330200"/>
              <a:gd name="connsiteX3" fmla="*/ 165100 w 330200"/>
              <a:gd name="connsiteY3" fmla="*/ 317500 h 330200"/>
              <a:gd name="connsiteX4" fmla="*/ 3175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317500" y="165100"/>
                </a:moveTo>
                <a:cubicBezTo>
                  <a:pt x="317500" y="80898"/>
                  <a:pt x="249262" y="12700"/>
                  <a:pt x="165100" y="12700"/>
                </a:cubicBezTo>
                <a:cubicBezTo>
                  <a:pt x="80937" y="12700"/>
                  <a:pt x="12700" y="80898"/>
                  <a:pt x="12700" y="165100"/>
                </a:cubicBezTo>
                <a:cubicBezTo>
                  <a:pt x="12700" y="249301"/>
                  <a:pt x="80937" y="317500"/>
                  <a:pt x="165100" y="317500"/>
                </a:cubicBezTo>
                <a:cubicBezTo>
                  <a:pt x="249262" y="317500"/>
                  <a:pt x="317500" y="249301"/>
                  <a:pt x="3175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611437" y="4864100"/>
            <a:ext cx="177800" cy="254000"/>
          </a:xfrm>
          <a:custGeom>
            <a:avLst/>
            <a:gdLst>
              <a:gd name="connsiteX0" fmla="*/ 165100 w 177800"/>
              <a:gd name="connsiteY0" fmla="*/ 12700 h 254000"/>
              <a:gd name="connsiteX1" fmla="*/ 127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651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211701" y="5054600"/>
            <a:ext cx="330200" cy="330200"/>
          </a:xfrm>
          <a:custGeom>
            <a:avLst/>
            <a:gdLst>
              <a:gd name="connsiteX0" fmla="*/ 12700 w 330200"/>
              <a:gd name="connsiteY0" fmla="*/ 165100 h 330200"/>
              <a:gd name="connsiteX1" fmla="*/ 165100 w 330200"/>
              <a:gd name="connsiteY1" fmla="*/ 12700 h 330200"/>
              <a:gd name="connsiteX2" fmla="*/ 317500 w 330200"/>
              <a:gd name="connsiteY2" fmla="*/ 165100 h 330200"/>
              <a:gd name="connsiteX3" fmla="*/ 165100 w 330200"/>
              <a:gd name="connsiteY3" fmla="*/ 317500 h 330200"/>
              <a:gd name="connsiteX4" fmla="*/ 12700 w 3302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330200">
                <a:moveTo>
                  <a:pt x="12700" y="165100"/>
                </a:moveTo>
                <a:cubicBezTo>
                  <a:pt x="12700" y="80898"/>
                  <a:pt x="80898" y="12700"/>
                  <a:pt x="165100" y="12700"/>
                </a:cubicBezTo>
                <a:cubicBezTo>
                  <a:pt x="249173" y="12700"/>
                  <a:pt x="317500" y="80898"/>
                  <a:pt x="317500" y="165100"/>
                </a:cubicBezTo>
                <a:cubicBezTo>
                  <a:pt x="317500" y="249301"/>
                  <a:pt x="249173" y="317500"/>
                  <a:pt x="165100" y="317500"/>
                </a:cubicBezTo>
                <a:cubicBezTo>
                  <a:pt x="80898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135501" y="4864100"/>
            <a:ext cx="177800" cy="254000"/>
          </a:xfrm>
          <a:custGeom>
            <a:avLst/>
            <a:gdLst>
              <a:gd name="connsiteX0" fmla="*/ 12700 w 177800"/>
              <a:gd name="connsiteY0" fmla="*/ 12700 h 254000"/>
              <a:gd name="connsiteX1" fmla="*/ 165100 w 1778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54000">
                <a:moveTo>
                  <a:pt x="12700" y="12700"/>
                </a:moveTo>
                <a:lnTo>
                  <a:pt x="1651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327401" y="4975226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783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783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80" y="6350"/>
                  <a:pt x="49783" y="6350"/>
                </a:cubicBezTo>
                <a:lnTo>
                  <a:pt x="321691" y="6350"/>
                </a:lnTo>
                <a:cubicBezTo>
                  <a:pt x="345694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694" y="377825"/>
                  <a:pt x="321691" y="377825"/>
                </a:cubicBezTo>
                <a:lnTo>
                  <a:pt x="49783" y="377825"/>
                </a:lnTo>
                <a:cubicBezTo>
                  <a:pt x="25780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3278251" y="4892675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3202051" y="4892675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9742552" y="4903723"/>
            <a:ext cx="371475" cy="384302"/>
          </a:xfrm>
          <a:custGeom>
            <a:avLst/>
            <a:gdLst>
              <a:gd name="connsiteX0" fmla="*/ 6350 w 371475"/>
              <a:gd name="connsiteY0" fmla="*/ 49784 h 384302"/>
              <a:gd name="connsiteX1" fmla="*/ 49656 w 371475"/>
              <a:gd name="connsiteY1" fmla="*/ 6350 h 384302"/>
              <a:gd name="connsiteX2" fmla="*/ 321691 w 371475"/>
              <a:gd name="connsiteY2" fmla="*/ 6350 h 384302"/>
              <a:gd name="connsiteX3" fmla="*/ 365125 w 371475"/>
              <a:gd name="connsiteY3" fmla="*/ 49784 h 384302"/>
              <a:gd name="connsiteX4" fmla="*/ 365125 w 371475"/>
              <a:gd name="connsiteY4" fmla="*/ 334517 h 384302"/>
              <a:gd name="connsiteX5" fmla="*/ 321691 w 371475"/>
              <a:gd name="connsiteY5" fmla="*/ 377952 h 384302"/>
              <a:gd name="connsiteX6" fmla="*/ 49656 w 371475"/>
              <a:gd name="connsiteY6" fmla="*/ 377952 h 384302"/>
              <a:gd name="connsiteX7" fmla="*/ 6350 w 371475"/>
              <a:gd name="connsiteY7" fmla="*/ 334517 h 384302"/>
              <a:gd name="connsiteX8" fmla="*/ 6350 w 371475"/>
              <a:gd name="connsiteY8" fmla="*/ 49784 h 384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302">
                <a:moveTo>
                  <a:pt x="6350" y="49784"/>
                </a:moveTo>
                <a:cubicBezTo>
                  <a:pt x="6350" y="25908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7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7" y="377952"/>
                  <a:pt x="321691" y="377952"/>
                </a:cubicBezTo>
                <a:lnTo>
                  <a:pt x="49656" y="377952"/>
                </a:lnTo>
                <a:cubicBezTo>
                  <a:pt x="25780" y="377952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9693275" y="4821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9617075" y="4821174"/>
            <a:ext cx="482600" cy="482727"/>
          </a:xfrm>
          <a:custGeom>
            <a:avLst/>
            <a:gdLst>
              <a:gd name="connsiteX0" fmla="*/ 50800 w 482600"/>
              <a:gd name="connsiteY0" fmla="*/ 431927 h 482727"/>
              <a:gd name="connsiteX1" fmla="*/ 431800 w 482600"/>
              <a:gd name="connsiteY1" fmla="*/ 50800 h 482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727">
                <a:moveTo>
                  <a:pt x="50800" y="431927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300304" y="5262216"/>
            <a:ext cx="383131" cy="395871"/>
          </a:xfrm>
          <a:custGeom>
            <a:avLst/>
            <a:gdLst>
              <a:gd name="connsiteX0" fmla="*/ 9369 w 383131"/>
              <a:gd name="connsiteY0" fmla="*/ 342058 h 395871"/>
              <a:gd name="connsiteX1" fmla="*/ 53737 w 383131"/>
              <a:gd name="connsiteY1" fmla="*/ 386501 h 395871"/>
              <a:gd name="connsiteX2" fmla="*/ 329384 w 383131"/>
              <a:gd name="connsiteY2" fmla="*/ 386501 h 395871"/>
              <a:gd name="connsiteX3" fmla="*/ 373762 w 383131"/>
              <a:gd name="connsiteY3" fmla="*/ 342058 h 395871"/>
              <a:gd name="connsiteX4" fmla="*/ 373762 w 383131"/>
              <a:gd name="connsiteY4" fmla="*/ 53826 h 395871"/>
              <a:gd name="connsiteX5" fmla="*/ 329384 w 383131"/>
              <a:gd name="connsiteY5" fmla="*/ 9369 h 395871"/>
              <a:gd name="connsiteX6" fmla="*/ 53737 w 383131"/>
              <a:gd name="connsiteY6" fmla="*/ 9369 h 395871"/>
              <a:gd name="connsiteX7" fmla="*/ 9369 w 383131"/>
              <a:gd name="connsiteY7" fmla="*/ 53826 h 395871"/>
              <a:gd name="connsiteX8" fmla="*/ 9369 w 383131"/>
              <a:gd name="connsiteY8" fmla="*/ 342058 h 395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3131" h="395871">
                <a:moveTo>
                  <a:pt x="9369" y="342058"/>
                </a:moveTo>
                <a:cubicBezTo>
                  <a:pt x="9369" y="366620"/>
                  <a:pt x="29252" y="386501"/>
                  <a:pt x="53737" y="386501"/>
                </a:cubicBezTo>
                <a:lnTo>
                  <a:pt x="329384" y="386501"/>
                </a:lnTo>
                <a:cubicBezTo>
                  <a:pt x="353940" y="386501"/>
                  <a:pt x="373762" y="366620"/>
                  <a:pt x="373762" y="342058"/>
                </a:cubicBezTo>
                <a:lnTo>
                  <a:pt x="373762" y="53826"/>
                </a:lnTo>
                <a:cubicBezTo>
                  <a:pt x="373762" y="29240"/>
                  <a:pt x="353940" y="9369"/>
                  <a:pt x="329384" y="9369"/>
                </a:cubicBezTo>
                <a:lnTo>
                  <a:pt x="53737" y="9369"/>
                </a:lnTo>
                <a:cubicBezTo>
                  <a:pt x="29252" y="9369"/>
                  <a:pt x="9369" y="29240"/>
                  <a:pt x="9369" y="53826"/>
                </a:cubicBezTo>
                <a:lnTo>
                  <a:pt x="9369" y="3420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00" y="1739900"/>
            <a:ext cx="7899400" cy="16002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080000"/>
            <a:ext cx="406400" cy="6223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34100" y="3759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715000" y="4279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6134100" y="481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6680200" y="4292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384800" y="4838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7137400" y="4749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715000" y="541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8851900" y="3759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8432800" y="4279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8839200" y="481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9398000" y="4292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8089900" y="48387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9296400" y="5435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432800" y="541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3390900" y="3733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36957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4000500" y="4648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0861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781300" y="466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2476500" y="5143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4305300" y="51435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006600" y="419101"/>
            <a:ext cx="7771358" cy="2662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sz="36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什么是平衡二叉树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平衡因子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，简称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BF(T)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9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-h</a:t>
            </a:r>
            <a:r>
              <a:rPr lang="en-US" altLang="zh-CN" sz="110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3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1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1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的左、右子树的高度。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平衡二叉树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）（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AVL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树）</a:t>
            </a:r>
          </a:p>
          <a:p>
            <a:pPr>
              <a:lnSpc>
                <a:spcPts val="22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空树，或者</a:t>
            </a:r>
          </a:p>
          <a:p>
            <a:pPr>
              <a:lnSpc>
                <a:spcPts val="2500"/>
              </a:lnSpc>
              <a:tabLst>
                <a:tab pos="25400" algn="l"/>
                <a:tab pos="381000" algn="l"/>
                <a:tab pos="508000" algn="l"/>
                <a:tab pos="1066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任一结点左、右子树高度差的绝对值不超过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，即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|BF(T)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|≤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28005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40420" y="3205556"/>
            <a:ext cx="6618985" cy="980236"/>
          </a:xfrm>
          <a:custGeom>
            <a:avLst/>
            <a:gdLst>
              <a:gd name="connsiteX0" fmla="*/ 0 w 6618985"/>
              <a:gd name="connsiteY0" fmla="*/ 980236 h 980236"/>
              <a:gd name="connsiteX1" fmla="*/ 6618986 w 6618985"/>
              <a:gd name="connsiteY1" fmla="*/ 980236 h 980236"/>
              <a:gd name="connsiteX2" fmla="*/ 6618986 w 6618985"/>
              <a:gd name="connsiteY2" fmla="*/ 0 h 980236"/>
              <a:gd name="connsiteX3" fmla="*/ 0 w 6618985"/>
              <a:gd name="connsiteY3" fmla="*/ 0 h 980236"/>
              <a:gd name="connsiteX4" fmla="*/ 0 w 6618985"/>
              <a:gd name="connsiteY4" fmla="*/ 980236 h 980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8985" h="980236">
                <a:moveTo>
                  <a:pt x="0" y="980236"/>
                </a:moveTo>
                <a:lnTo>
                  <a:pt x="6618986" y="980236"/>
                </a:lnTo>
                <a:lnTo>
                  <a:pt x="6618986" y="0"/>
                </a:lnTo>
                <a:lnTo>
                  <a:pt x="0" y="0"/>
                </a:lnTo>
                <a:lnTo>
                  <a:pt x="0" y="980236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59038" y="3124201"/>
            <a:ext cx="6781863" cy="81407"/>
          </a:xfrm>
          <a:custGeom>
            <a:avLst/>
            <a:gdLst>
              <a:gd name="connsiteX0" fmla="*/ 0 w 6781863"/>
              <a:gd name="connsiteY0" fmla="*/ 0 h 81407"/>
              <a:gd name="connsiteX1" fmla="*/ 6781863 w 6781863"/>
              <a:gd name="connsiteY1" fmla="*/ 0 h 81407"/>
              <a:gd name="connsiteX2" fmla="*/ 6700456 w 6781863"/>
              <a:gd name="connsiteY2" fmla="*/ 81407 h 81407"/>
              <a:gd name="connsiteX3" fmla="*/ 81381 w 6781863"/>
              <a:gd name="connsiteY3" fmla="*/ 81407 h 81407"/>
              <a:gd name="connsiteX4" fmla="*/ 0 w 6781863"/>
              <a:gd name="connsiteY4" fmla="*/ 0 h 8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1863" h="81407">
                <a:moveTo>
                  <a:pt x="0" y="0"/>
                </a:moveTo>
                <a:lnTo>
                  <a:pt x="6781863" y="0"/>
                </a:lnTo>
                <a:lnTo>
                  <a:pt x="6700456" y="81407"/>
                </a:lnTo>
                <a:lnTo>
                  <a:pt x="81381" y="81407"/>
                </a:lnTo>
                <a:lnTo>
                  <a:pt x="0" y="0"/>
                </a:lnTo>
              </a:path>
            </a:pathLst>
          </a:custGeom>
          <a:solidFill>
            <a:srgbClr val="FFE89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59038" y="4185793"/>
            <a:ext cx="6781863" cy="81407"/>
          </a:xfrm>
          <a:custGeom>
            <a:avLst/>
            <a:gdLst>
              <a:gd name="connsiteX0" fmla="*/ 0 w 6781863"/>
              <a:gd name="connsiteY0" fmla="*/ 81407 h 81407"/>
              <a:gd name="connsiteX1" fmla="*/ 81381 w 6781863"/>
              <a:gd name="connsiteY1" fmla="*/ 0 h 81407"/>
              <a:gd name="connsiteX2" fmla="*/ 6700456 w 6781863"/>
              <a:gd name="connsiteY2" fmla="*/ 0 h 81407"/>
              <a:gd name="connsiteX3" fmla="*/ 6781863 w 6781863"/>
              <a:gd name="connsiteY3" fmla="*/ 81407 h 81407"/>
              <a:gd name="connsiteX4" fmla="*/ 0 w 6781863"/>
              <a:gd name="connsiteY4" fmla="*/ 81407 h 81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1863" h="81407">
                <a:moveTo>
                  <a:pt x="0" y="81407"/>
                </a:moveTo>
                <a:lnTo>
                  <a:pt x="81381" y="0"/>
                </a:lnTo>
                <a:lnTo>
                  <a:pt x="6700456" y="0"/>
                </a:lnTo>
                <a:lnTo>
                  <a:pt x="6781863" y="81407"/>
                </a:lnTo>
                <a:lnTo>
                  <a:pt x="0" y="81407"/>
                </a:lnTo>
              </a:path>
            </a:pathLst>
          </a:custGeom>
          <a:solidFill>
            <a:srgbClr val="CDB6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59038" y="3124200"/>
            <a:ext cx="81381" cy="1143000"/>
          </a:xfrm>
          <a:custGeom>
            <a:avLst/>
            <a:gdLst>
              <a:gd name="connsiteX0" fmla="*/ 0 w 81381"/>
              <a:gd name="connsiteY0" fmla="*/ 0 h 1143000"/>
              <a:gd name="connsiteX1" fmla="*/ 81381 w 81381"/>
              <a:gd name="connsiteY1" fmla="*/ 81407 h 1143000"/>
              <a:gd name="connsiteX2" fmla="*/ 81381 w 81381"/>
              <a:gd name="connsiteY2" fmla="*/ 1061592 h 1143000"/>
              <a:gd name="connsiteX3" fmla="*/ 0 w 81381"/>
              <a:gd name="connsiteY3" fmla="*/ 1143000 h 1143000"/>
              <a:gd name="connsiteX4" fmla="*/ 0 w 81381"/>
              <a:gd name="connsiteY4" fmla="*/ 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81" h="1143000">
                <a:moveTo>
                  <a:pt x="0" y="0"/>
                </a:moveTo>
                <a:lnTo>
                  <a:pt x="81381" y="81407"/>
                </a:lnTo>
                <a:lnTo>
                  <a:pt x="81381" y="1061592"/>
                </a:lnTo>
                <a:lnTo>
                  <a:pt x="0" y="1143000"/>
                </a:lnTo>
                <a:lnTo>
                  <a:pt x="0" y="0"/>
                </a:lnTo>
              </a:path>
            </a:pathLst>
          </a:custGeom>
          <a:solidFill>
            <a:srgbClr val="FFEE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159494" y="3124200"/>
            <a:ext cx="81407" cy="1143000"/>
          </a:xfrm>
          <a:custGeom>
            <a:avLst/>
            <a:gdLst>
              <a:gd name="connsiteX0" fmla="*/ 81407 w 81407"/>
              <a:gd name="connsiteY0" fmla="*/ 0 h 1143000"/>
              <a:gd name="connsiteX1" fmla="*/ 81407 w 81407"/>
              <a:gd name="connsiteY1" fmla="*/ 1143000 h 1143000"/>
              <a:gd name="connsiteX2" fmla="*/ 0 w 81407"/>
              <a:gd name="connsiteY2" fmla="*/ 1061592 h 1143000"/>
              <a:gd name="connsiteX3" fmla="*/ 0 w 81407"/>
              <a:gd name="connsiteY3" fmla="*/ 81407 h 1143000"/>
              <a:gd name="connsiteX4" fmla="*/ 81407 w 81407"/>
              <a:gd name="connsiteY4" fmla="*/ 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07" h="1143000">
                <a:moveTo>
                  <a:pt x="81407" y="0"/>
                </a:moveTo>
                <a:lnTo>
                  <a:pt x="81407" y="1143000"/>
                </a:lnTo>
                <a:lnTo>
                  <a:pt x="0" y="1061592"/>
                </a:lnTo>
                <a:lnTo>
                  <a:pt x="0" y="81407"/>
                </a:lnTo>
                <a:lnTo>
                  <a:pt x="81407" y="0"/>
                </a:lnTo>
              </a:path>
            </a:pathLst>
          </a:custGeom>
          <a:solidFill>
            <a:srgbClr val="9988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46338" y="3111500"/>
            <a:ext cx="6807263" cy="1168400"/>
          </a:xfrm>
          <a:custGeom>
            <a:avLst/>
            <a:gdLst>
              <a:gd name="connsiteX0" fmla="*/ 12700 w 6807263"/>
              <a:gd name="connsiteY0" fmla="*/ 12700 h 1168400"/>
              <a:gd name="connsiteX1" fmla="*/ 6794563 w 6807263"/>
              <a:gd name="connsiteY1" fmla="*/ 12700 h 1168400"/>
              <a:gd name="connsiteX2" fmla="*/ 6794563 w 6807263"/>
              <a:gd name="connsiteY2" fmla="*/ 1155700 h 1168400"/>
              <a:gd name="connsiteX3" fmla="*/ 12700 w 6807263"/>
              <a:gd name="connsiteY3" fmla="*/ 1155700 h 1168400"/>
              <a:gd name="connsiteX4" fmla="*/ 12700 w 6807263"/>
              <a:gd name="connsiteY4" fmla="*/ 127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07263" h="1168400">
                <a:moveTo>
                  <a:pt x="12700" y="12700"/>
                </a:moveTo>
                <a:lnTo>
                  <a:pt x="6794563" y="12700"/>
                </a:lnTo>
                <a:lnTo>
                  <a:pt x="6794563" y="1155700"/>
                </a:lnTo>
                <a:lnTo>
                  <a:pt x="12700" y="1155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27720" y="3192908"/>
            <a:ext cx="6644475" cy="1005585"/>
          </a:xfrm>
          <a:custGeom>
            <a:avLst/>
            <a:gdLst>
              <a:gd name="connsiteX0" fmla="*/ 12700 w 6644475"/>
              <a:gd name="connsiteY0" fmla="*/ 12700 h 1005585"/>
              <a:gd name="connsiteX1" fmla="*/ 6631774 w 6644475"/>
              <a:gd name="connsiteY1" fmla="*/ 12700 h 1005585"/>
              <a:gd name="connsiteX2" fmla="*/ 6631774 w 6644475"/>
              <a:gd name="connsiteY2" fmla="*/ 992885 h 1005585"/>
              <a:gd name="connsiteX3" fmla="*/ 12700 w 6644475"/>
              <a:gd name="connsiteY3" fmla="*/ 992885 h 1005585"/>
              <a:gd name="connsiteX4" fmla="*/ 12700 w 6644475"/>
              <a:gd name="connsiteY4" fmla="*/ 12700 h 10055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44475" h="1005585">
                <a:moveTo>
                  <a:pt x="12700" y="12700"/>
                </a:moveTo>
                <a:lnTo>
                  <a:pt x="6631774" y="12700"/>
                </a:lnTo>
                <a:lnTo>
                  <a:pt x="6631774" y="992885"/>
                </a:lnTo>
                <a:lnTo>
                  <a:pt x="12700" y="9928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6338" y="3111500"/>
            <a:ext cx="106781" cy="106806"/>
          </a:xfrm>
          <a:custGeom>
            <a:avLst/>
            <a:gdLst>
              <a:gd name="connsiteX0" fmla="*/ 12700 w 106781"/>
              <a:gd name="connsiteY0" fmla="*/ 12700 h 106806"/>
              <a:gd name="connsiteX1" fmla="*/ 94081 w 106781"/>
              <a:gd name="connsiteY1" fmla="*/ 94107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781" h="106806">
                <a:moveTo>
                  <a:pt x="12700" y="12700"/>
                </a:moveTo>
                <a:lnTo>
                  <a:pt x="94081" y="94107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46338" y="4173092"/>
            <a:ext cx="106781" cy="106806"/>
          </a:xfrm>
          <a:custGeom>
            <a:avLst/>
            <a:gdLst>
              <a:gd name="connsiteX0" fmla="*/ 12700 w 106781"/>
              <a:gd name="connsiteY0" fmla="*/ 94107 h 106806"/>
              <a:gd name="connsiteX1" fmla="*/ 94081 w 106781"/>
              <a:gd name="connsiteY1" fmla="*/ 12700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781" h="106806">
                <a:moveTo>
                  <a:pt x="12700" y="94107"/>
                </a:moveTo>
                <a:lnTo>
                  <a:pt x="94081" y="12700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146793" y="3111500"/>
            <a:ext cx="106806" cy="106806"/>
          </a:xfrm>
          <a:custGeom>
            <a:avLst/>
            <a:gdLst>
              <a:gd name="connsiteX0" fmla="*/ 94107 w 106806"/>
              <a:gd name="connsiteY0" fmla="*/ 12700 h 106806"/>
              <a:gd name="connsiteX1" fmla="*/ 12700 w 106806"/>
              <a:gd name="connsiteY1" fmla="*/ 94107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806" h="106806">
                <a:moveTo>
                  <a:pt x="94107" y="12700"/>
                </a:moveTo>
                <a:lnTo>
                  <a:pt x="12700" y="94107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46793" y="4173092"/>
            <a:ext cx="106806" cy="106806"/>
          </a:xfrm>
          <a:custGeom>
            <a:avLst/>
            <a:gdLst>
              <a:gd name="connsiteX0" fmla="*/ 94107 w 106806"/>
              <a:gd name="connsiteY0" fmla="*/ 94107 h 106806"/>
              <a:gd name="connsiteX1" fmla="*/ 12700 w 106806"/>
              <a:gd name="connsiteY1" fmla="*/ 12700 h 106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806" h="106806">
                <a:moveTo>
                  <a:pt x="94107" y="94107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4C6D4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63837" y="1054101"/>
            <a:ext cx="601662" cy="522223"/>
          </a:xfrm>
          <a:custGeom>
            <a:avLst/>
            <a:gdLst>
              <a:gd name="connsiteX0" fmla="*/ 12700 w 601662"/>
              <a:gd name="connsiteY0" fmla="*/ 261111 h 522223"/>
              <a:gd name="connsiteX1" fmla="*/ 300799 w 601662"/>
              <a:gd name="connsiteY1" fmla="*/ 12700 h 522223"/>
              <a:gd name="connsiteX2" fmla="*/ 588962 w 601662"/>
              <a:gd name="connsiteY2" fmla="*/ 261111 h 522223"/>
              <a:gd name="connsiteX3" fmla="*/ 300799 w 601662"/>
              <a:gd name="connsiteY3" fmla="*/ 509524 h 522223"/>
              <a:gd name="connsiteX4" fmla="*/ 12700 w 601662"/>
              <a:gd name="connsiteY4" fmla="*/ 261111 h 522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662" h="522223">
                <a:moveTo>
                  <a:pt x="12700" y="261111"/>
                </a:moveTo>
                <a:cubicBezTo>
                  <a:pt x="12700" y="123952"/>
                  <a:pt x="141668" y="12700"/>
                  <a:pt x="300799" y="12700"/>
                </a:cubicBezTo>
                <a:cubicBezTo>
                  <a:pt x="459930" y="12700"/>
                  <a:pt x="588962" y="123952"/>
                  <a:pt x="588962" y="261111"/>
                </a:cubicBezTo>
                <a:cubicBezTo>
                  <a:pt x="588962" y="398272"/>
                  <a:pt x="459930" y="509524"/>
                  <a:pt x="300799" y="509524"/>
                </a:cubicBezTo>
                <a:cubicBezTo>
                  <a:pt x="141668" y="509524"/>
                  <a:pt x="12700" y="398272"/>
                  <a:pt x="12700" y="26111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78100" y="1515237"/>
            <a:ext cx="330200" cy="288163"/>
          </a:xfrm>
          <a:custGeom>
            <a:avLst/>
            <a:gdLst>
              <a:gd name="connsiteX0" fmla="*/ 317500 w 330200"/>
              <a:gd name="connsiteY0" fmla="*/ 12700 h 288163"/>
              <a:gd name="connsiteX1" fmla="*/ 127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317500" y="12700"/>
                </a:moveTo>
                <a:lnTo>
                  <a:pt x="127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28975" y="1515237"/>
            <a:ext cx="330200" cy="288163"/>
          </a:xfrm>
          <a:custGeom>
            <a:avLst/>
            <a:gdLst>
              <a:gd name="connsiteX0" fmla="*/ 12700 w 330200"/>
              <a:gd name="connsiteY0" fmla="*/ 12700 h 288163"/>
              <a:gd name="connsiteX1" fmla="*/ 3175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12700" y="12700"/>
                </a:moveTo>
                <a:lnTo>
                  <a:pt x="3175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209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639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63900" y="2564969"/>
            <a:ext cx="787400" cy="419531"/>
          </a:xfrm>
          <a:custGeom>
            <a:avLst/>
            <a:gdLst>
              <a:gd name="connsiteX0" fmla="*/ 12700 w 787400"/>
              <a:gd name="connsiteY0" fmla="*/ 406831 h 419531"/>
              <a:gd name="connsiteX1" fmla="*/ 774700 w 787400"/>
              <a:gd name="connsiteY1" fmla="*/ 406831 h 419531"/>
              <a:gd name="connsiteX2" fmla="*/ 774700 w 787400"/>
              <a:gd name="connsiteY2" fmla="*/ 12700 h 419531"/>
              <a:gd name="connsiteX3" fmla="*/ 12700 w 787400"/>
              <a:gd name="connsiteY3" fmla="*/ 12700 h 419531"/>
              <a:gd name="connsiteX4" fmla="*/ 12700 w 787400"/>
              <a:gd name="connsiteY4" fmla="*/ 406831 h 419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419531">
                <a:moveTo>
                  <a:pt x="12700" y="406831"/>
                </a:moveTo>
                <a:lnTo>
                  <a:pt x="774700" y="406831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40683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49900" y="1054101"/>
            <a:ext cx="601726" cy="522223"/>
          </a:xfrm>
          <a:custGeom>
            <a:avLst/>
            <a:gdLst>
              <a:gd name="connsiteX0" fmla="*/ 589026 w 601726"/>
              <a:gd name="connsiteY0" fmla="*/ 261111 h 522223"/>
              <a:gd name="connsiteX1" fmla="*/ 300863 w 601726"/>
              <a:gd name="connsiteY1" fmla="*/ 12700 h 522223"/>
              <a:gd name="connsiteX2" fmla="*/ 12700 w 601726"/>
              <a:gd name="connsiteY2" fmla="*/ 261111 h 522223"/>
              <a:gd name="connsiteX3" fmla="*/ 300863 w 601726"/>
              <a:gd name="connsiteY3" fmla="*/ 509524 h 522223"/>
              <a:gd name="connsiteX4" fmla="*/ 589026 w 601726"/>
              <a:gd name="connsiteY4" fmla="*/ 261111 h 522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726" h="522223">
                <a:moveTo>
                  <a:pt x="589026" y="261111"/>
                </a:moveTo>
                <a:cubicBezTo>
                  <a:pt x="589026" y="123952"/>
                  <a:pt x="459994" y="12700"/>
                  <a:pt x="300863" y="12700"/>
                </a:cubicBezTo>
                <a:cubicBezTo>
                  <a:pt x="141732" y="12700"/>
                  <a:pt x="12700" y="123952"/>
                  <a:pt x="12700" y="261111"/>
                </a:cubicBezTo>
                <a:cubicBezTo>
                  <a:pt x="12700" y="398272"/>
                  <a:pt x="141732" y="509524"/>
                  <a:pt x="300863" y="509524"/>
                </a:cubicBezTo>
                <a:cubicBezTo>
                  <a:pt x="459994" y="509524"/>
                  <a:pt x="589026" y="398272"/>
                  <a:pt x="589026" y="261111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007100" y="1515237"/>
            <a:ext cx="330200" cy="288163"/>
          </a:xfrm>
          <a:custGeom>
            <a:avLst/>
            <a:gdLst>
              <a:gd name="connsiteX0" fmla="*/ 12700 w 330200"/>
              <a:gd name="connsiteY0" fmla="*/ 12700 h 288163"/>
              <a:gd name="connsiteX1" fmla="*/ 3175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12700" y="12700"/>
                </a:moveTo>
                <a:lnTo>
                  <a:pt x="3175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56225" y="1515237"/>
            <a:ext cx="330200" cy="288163"/>
          </a:xfrm>
          <a:custGeom>
            <a:avLst/>
            <a:gdLst>
              <a:gd name="connsiteX0" fmla="*/ 317500 w 330200"/>
              <a:gd name="connsiteY0" fmla="*/ 12700 h 288163"/>
              <a:gd name="connsiteX1" fmla="*/ 12700 w 330200"/>
              <a:gd name="connsiteY1" fmla="*/ 275463 h 28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288163">
                <a:moveTo>
                  <a:pt x="317500" y="12700"/>
                </a:moveTo>
                <a:lnTo>
                  <a:pt x="12700" y="2754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071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64100" y="1776742"/>
            <a:ext cx="787400" cy="813676"/>
          </a:xfrm>
          <a:custGeom>
            <a:avLst/>
            <a:gdLst>
              <a:gd name="connsiteX0" fmla="*/ 12700 w 787400"/>
              <a:gd name="connsiteY0" fmla="*/ 800976 h 813676"/>
              <a:gd name="connsiteX1" fmla="*/ 774700 w 787400"/>
              <a:gd name="connsiteY1" fmla="*/ 800976 h 813676"/>
              <a:gd name="connsiteX2" fmla="*/ 774700 w 787400"/>
              <a:gd name="connsiteY2" fmla="*/ 12700 h 813676"/>
              <a:gd name="connsiteX3" fmla="*/ 12700 w 787400"/>
              <a:gd name="connsiteY3" fmla="*/ 12700 h 813676"/>
              <a:gd name="connsiteX4" fmla="*/ 12700 w 787400"/>
              <a:gd name="connsiteY4" fmla="*/ 800976 h 813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813676">
                <a:moveTo>
                  <a:pt x="12700" y="800976"/>
                </a:moveTo>
                <a:lnTo>
                  <a:pt x="774700" y="800976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80097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64100" y="2564969"/>
            <a:ext cx="787400" cy="419531"/>
          </a:xfrm>
          <a:custGeom>
            <a:avLst/>
            <a:gdLst>
              <a:gd name="connsiteX0" fmla="*/ 12700 w 787400"/>
              <a:gd name="connsiteY0" fmla="*/ 406831 h 419531"/>
              <a:gd name="connsiteX1" fmla="*/ 774700 w 787400"/>
              <a:gd name="connsiteY1" fmla="*/ 406831 h 419531"/>
              <a:gd name="connsiteX2" fmla="*/ 774700 w 787400"/>
              <a:gd name="connsiteY2" fmla="*/ 12700 h 419531"/>
              <a:gd name="connsiteX3" fmla="*/ 12700 w 787400"/>
              <a:gd name="connsiteY3" fmla="*/ 12700 h 419531"/>
              <a:gd name="connsiteX4" fmla="*/ 12700 w 787400"/>
              <a:gd name="connsiteY4" fmla="*/ 406831 h 419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00" h="419531">
                <a:moveTo>
                  <a:pt x="12700" y="406831"/>
                </a:moveTo>
                <a:lnTo>
                  <a:pt x="774700" y="406831"/>
                </a:lnTo>
                <a:lnTo>
                  <a:pt x="774700" y="12700"/>
                </a:lnTo>
                <a:lnTo>
                  <a:pt x="12700" y="12700"/>
                </a:lnTo>
                <a:lnTo>
                  <a:pt x="12700" y="40683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0" y="393700"/>
            <a:ext cx="666368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平衡二叉树的高度能达到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吗？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高度为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的平衡二叉树的最少结点数。结点数最少时：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616200" y="3390900"/>
            <a:ext cx="6360716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斐波那契序列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200"/>
              </a:lnSpc>
              <a:tabLst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9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9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46400" y="1193801"/>
            <a:ext cx="2580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3241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671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727700" y="1193801"/>
            <a:ext cx="2580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2103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67300" y="2044701"/>
            <a:ext cx="357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318001" y="1955801"/>
            <a:ext cx="35907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010400" y="1981201"/>
            <a:ext cx="252793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804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699148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693387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3772966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1 h 2023872"/>
              <a:gd name="connsiteX2" fmla="*/ 6553199 w 6553200"/>
              <a:gd name="connsiteY2" fmla="*/ 2023871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1"/>
                </a:lnTo>
                <a:lnTo>
                  <a:pt x="6553199" y="2023871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767206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1 h 2036572"/>
              <a:gd name="connsiteX2" fmla="*/ 6559549 w 6565900"/>
              <a:gd name="connsiteY2" fmla="*/ 2030221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1"/>
                </a:lnTo>
                <a:lnTo>
                  <a:pt x="6559549" y="2030221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25078" y="529977"/>
            <a:ext cx="1607812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2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  <a:r>
              <a:rPr lang="en-US" altLang="zh-CN" sz="12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2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1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2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645189"/>
            <a:ext cx="4637488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90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：写程序计算给定多项式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08072" y="599104"/>
            <a:ext cx="8015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7" y="1232770"/>
            <a:ext cx="5545749" cy="44319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在给定点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处的值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90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(1.1)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  <a:tab pos="118670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0516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7526" y="4838701"/>
            <a:ext cx="3576701" cy="708025"/>
          </a:xfrm>
          <a:custGeom>
            <a:avLst/>
            <a:gdLst>
              <a:gd name="connsiteX0" fmla="*/ 0 w 3576701"/>
              <a:gd name="connsiteY0" fmla="*/ 708025 h 708025"/>
              <a:gd name="connsiteX1" fmla="*/ 3576701 w 3576701"/>
              <a:gd name="connsiteY1" fmla="*/ 708025 h 708025"/>
              <a:gd name="connsiteX2" fmla="*/ 3576701 w 3576701"/>
              <a:gd name="connsiteY2" fmla="*/ 0 h 708025"/>
              <a:gd name="connsiteX3" fmla="*/ 0 w 3576701"/>
              <a:gd name="connsiteY3" fmla="*/ 0 h 708025"/>
              <a:gd name="connsiteX4" fmla="*/ 0 w 3576701"/>
              <a:gd name="connsiteY4" fmla="*/ 708025 h 708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6701" h="708025">
                <a:moveTo>
                  <a:pt x="0" y="708025"/>
                </a:moveTo>
                <a:lnTo>
                  <a:pt x="3576701" y="708025"/>
                </a:lnTo>
                <a:lnTo>
                  <a:pt x="3576701" y="0"/>
                </a:lnTo>
                <a:lnTo>
                  <a:pt x="0" y="0"/>
                </a:lnTo>
                <a:lnTo>
                  <a:pt x="0" y="708025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26928" y="3681305"/>
            <a:ext cx="47372" cy="32691"/>
          </a:xfrm>
          <a:custGeom>
            <a:avLst/>
            <a:gdLst>
              <a:gd name="connsiteX0" fmla="*/ 6350 w 47372"/>
              <a:gd name="connsiteY0" fmla="*/ 26341 h 32691"/>
              <a:gd name="connsiteX1" fmla="*/ 41022 w 47372"/>
              <a:gd name="connsiteY1" fmla="*/ 6350 h 32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372" h="32691">
                <a:moveTo>
                  <a:pt x="6350" y="26341"/>
                </a:moveTo>
                <a:lnTo>
                  <a:pt x="410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56765" y="3682406"/>
            <a:ext cx="73003" cy="114767"/>
          </a:xfrm>
          <a:custGeom>
            <a:avLst/>
            <a:gdLst>
              <a:gd name="connsiteX0" fmla="*/ 11185 w 73003"/>
              <a:gd name="connsiteY0" fmla="*/ 11185 h 114767"/>
              <a:gd name="connsiteX1" fmla="*/ 61818 w 73003"/>
              <a:gd name="connsiteY1" fmla="*/ 103582 h 114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003" h="114767">
                <a:moveTo>
                  <a:pt x="11185" y="11185"/>
                </a:moveTo>
                <a:lnTo>
                  <a:pt x="61818" y="10358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117756" y="3504091"/>
            <a:ext cx="79294" cy="288246"/>
          </a:xfrm>
          <a:custGeom>
            <a:avLst/>
            <a:gdLst>
              <a:gd name="connsiteX0" fmla="*/ 6350 w 79294"/>
              <a:gd name="connsiteY0" fmla="*/ 281896 h 288246"/>
              <a:gd name="connsiteX1" fmla="*/ 72943 w 79294"/>
              <a:gd name="connsiteY1" fmla="*/ 6350 h 288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94" h="288246">
                <a:moveTo>
                  <a:pt x="6350" y="281896"/>
                </a:moveTo>
                <a:lnTo>
                  <a:pt x="7294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184350" y="3504091"/>
            <a:ext cx="163494" cy="24158"/>
          </a:xfrm>
          <a:custGeom>
            <a:avLst/>
            <a:gdLst>
              <a:gd name="connsiteX0" fmla="*/ 6350 w 163494"/>
              <a:gd name="connsiteY0" fmla="*/ 6350 h 24158"/>
              <a:gd name="connsiteX1" fmla="*/ 157144 w 163494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494" h="24158">
                <a:moveTo>
                  <a:pt x="6350" y="6350"/>
                </a:moveTo>
                <a:lnTo>
                  <a:pt x="15714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98321" y="3464661"/>
            <a:ext cx="372091" cy="24158"/>
          </a:xfrm>
          <a:custGeom>
            <a:avLst/>
            <a:gdLst>
              <a:gd name="connsiteX0" fmla="*/ 6350 w 372091"/>
              <a:gd name="connsiteY0" fmla="*/ 6350 h 24158"/>
              <a:gd name="connsiteX1" fmla="*/ 365741 w 372091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2091" h="24158">
                <a:moveTo>
                  <a:pt x="6350" y="6350"/>
                </a:moveTo>
                <a:lnTo>
                  <a:pt x="36574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893237" y="3278787"/>
            <a:ext cx="47935" cy="32702"/>
          </a:xfrm>
          <a:custGeom>
            <a:avLst/>
            <a:gdLst>
              <a:gd name="connsiteX0" fmla="*/ 6350 w 47935"/>
              <a:gd name="connsiteY0" fmla="*/ 26352 h 32702"/>
              <a:gd name="connsiteX1" fmla="*/ 41585 w 47935"/>
              <a:gd name="connsiteY1" fmla="*/ 6350 h 32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935" h="32702">
                <a:moveTo>
                  <a:pt x="6350" y="26352"/>
                </a:moveTo>
                <a:lnTo>
                  <a:pt x="4158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923636" y="3279911"/>
            <a:ext cx="72462" cy="114211"/>
          </a:xfrm>
          <a:custGeom>
            <a:avLst/>
            <a:gdLst>
              <a:gd name="connsiteX0" fmla="*/ 11185 w 72462"/>
              <a:gd name="connsiteY0" fmla="*/ 11185 h 114211"/>
              <a:gd name="connsiteX1" fmla="*/ 61277 w 72462"/>
              <a:gd name="connsiteY1" fmla="*/ 103026 h 114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462" h="114211">
                <a:moveTo>
                  <a:pt x="11185" y="11185"/>
                </a:moveTo>
                <a:lnTo>
                  <a:pt x="61277" y="10302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984065" y="3101574"/>
            <a:ext cx="79835" cy="287712"/>
          </a:xfrm>
          <a:custGeom>
            <a:avLst/>
            <a:gdLst>
              <a:gd name="connsiteX0" fmla="*/ 6350 w 79835"/>
              <a:gd name="connsiteY0" fmla="*/ 281362 h 287712"/>
              <a:gd name="connsiteX1" fmla="*/ 73485 w 79835"/>
              <a:gd name="connsiteY1" fmla="*/ 6350 h 287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835" h="287712">
                <a:moveTo>
                  <a:pt x="6350" y="281362"/>
                </a:moveTo>
                <a:lnTo>
                  <a:pt x="7348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51201" y="3101574"/>
            <a:ext cx="162885" cy="24158"/>
          </a:xfrm>
          <a:custGeom>
            <a:avLst/>
            <a:gdLst>
              <a:gd name="connsiteX0" fmla="*/ 6350 w 162885"/>
              <a:gd name="connsiteY0" fmla="*/ 6350 h 24158"/>
              <a:gd name="connsiteX1" fmla="*/ 156536 w 162885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885" h="24158">
                <a:moveTo>
                  <a:pt x="6350" y="6350"/>
                </a:moveTo>
                <a:lnTo>
                  <a:pt x="1565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36595" y="3464661"/>
            <a:ext cx="700710" cy="24158"/>
          </a:xfrm>
          <a:custGeom>
            <a:avLst/>
            <a:gdLst>
              <a:gd name="connsiteX0" fmla="*/ 6350 w 700710"/>
              <a:gd name="connsiteY0" fmla="*/ 6350 h 24158"/>
              <a:gd name="connsiteX1" fmla="*/ 694361 w 700710"/>
              <a:gd name="connsiteY1" fmla="*/ 6350 h 24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0710" h="24158">
                <a:moveTo>
                  <a:pt x="6350" y="6350"/>
                </a:moveTo>
                <a:lnTo>
                  <a:pt x="69436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26391" y="2697466"/>
            <a:ext cx="47745" cy="32655"/>
          </a:xfrm>
          <a:custGeom>
            <a:avLst/>
            <a:gdLst>
              <a:gd name="connsiteX0" fmla="*/ 6350 w 47745"/>
              <a:gd name="connsiteY0" fmla="*/ 26305 h 32655"/>
              <a:gd name="connsiteX1" fmla="*/ 41395 w 47745"/>
              <a:gd name="connsiteY1" fmla="*/ 6350 h 326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45" h="32655">
                <a:moveTo>
                  <a:pt x="6350" y="26305"/>
                </a:moveTo>
                <a:lnTo>
                  <a:pt x="413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956366" y="2698322"/>
            <a:ext cx="73235" cy="116707"/>
          </a:xfrm>
          <a:custGeom>
            <a:avLst/>
            <a:gdLst>
              <a:gd name="connsiteX0" fmla="*/ 11421 w 73235"/>
              <a:gd name="connsiteY0" fmla="*/ 11421 h 116707"/>
              <a:gd name="connsiteX1" fmla="*/ 61813 w 73235"/>
              <a:gd name="connsiteY1" fmla="*/ 105286 h 116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235" h="116707">
                <a:moveTo>
                  <a:pt x="11421" y="11421"/>
                </a:moveTo>
                <a:lnTo>
                  <a:pt x="61813" y="10528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017303" y="2518367"/>
            <a:ext cx="79538" cy="291591"/>
          </a:xfrm>
          <a:custGeom>
            <a:avLst/>
            <a:gdLst>
              <a:gd name="connsiteX0" fmla="*/ 6350 w 79538"/>
              <a:gd name="connsiteY0" fmla="*/ 285241 h 291591"/>
              <a:gd name="connsiteX1" fmla="*/ 73188 w 79538"/>
              <a:gd name="connsiteY1" fmla="*/ 6350 h 291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38" h="291591">
                <a:moveTo>
                  <a:pt x="6350" y="285241"/>
                </a:moveTo>
                <a:lnTo>
                  <a:pt x="7318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4143" y="2518367"/>
            <a:ext cx="172089" cy="24121"/>
          </a:xfrm>
          <a:custGeom>
            <a:avLst/>
            <a:gdLst>
              <a:gd name="connsiteX0" fmla="*/ 6350 w 172089"/>
              <a:gd name="connsiteY0" fmla="*/ 6350 h 24121"/>
              <a:gd name="connsiteX1" fmla="*/ 165739 w 172089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089" h="24121">
                <a:moveTo>
                  <a:pt x="6350" y="6350"/>
                </a:moveTo>
                <a:lnTo>
                  <a:pt x="16573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897896" y="2479000"/>
            <a:ext cx="380794" cy="24121"/>
          </a:xfrm>
          <a:custGeom>
            <a:avLst/>
            <a:gdLst>
              <a:gd name="connsiteX0" fmla="*/ 6350 w 380794"/>
              <a:gd name="connsiteY0" fmla="*/ 6350 h 24121"/>
              <a:gd name="connsiteX1" fmla="*/ 374444 w 380794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794" h="24121">
                <a:moveTo>
                  <a:pt x="6350" y="6350"/>
                </a:moveTo>
                <a:lnTo>
                  <a:pt x="37444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844450" y="2291275"/>
            <a:ext cx="47745" cy="32649"/>
          </a:xfrm>
          <a:custGeom>
            <a:avLst/>
            <a:gdLst>
              <a:gd name="connsiteX0" fmla="*/ 6350 w 47745"/>
              <a:gd name="connsiteY0" fmla="*/ 26298 h 32649"/>
              <a:gd name="connsiteX1" fmla="*/ 41395 w 47745"/>
              <a:gd name="connsiteY1" fmla="*/ 6350 h 32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45" h="32649">
                <a:moveTo>
                  <a:pt x="6350" y="26298"/>
                </a:moveTo>
                <a:lnTo>
                  <a:pt x="413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874425" y="2292131"/>
            <a:ext cx="73235" cy="116705"/>
          </a:xfrm>
          <a:custGeom>
            <a:avLst/>
            <a:gdLst>
              <a:gd name="connsiteX0" fmla="*/ 11421 w 73235"/>
              <a:gd name="connsiteY0" fmla="*/ 11421 h 116705"/>
              <a:gd name="connsiteX1" fmla="*/ 61813 w 73235"/>
              <a:gd name="connsiteY1" fmla="*/ 105283 h 116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235" h="116705">
                <a:moveTo>
                  <a:pt x="11421" y="11421"/>
                </a:moveTo>
                <a:lnTo>
                  <a:pt x="61813" y="1052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935385" y="2112175"/>
            <a:ext cx="79516" cy="291589"/>
          </a:xfrm>
          <a:custGeom>
            <a:avLst/>
            <a:gdLst>
              <a:gd name="connsiteX0" fmla="*/ 6350 w 79516"/>
              <a:gd name="connsiteY0" fmla="*/ 285239 h 291589"/>
              <a:gd name="connsiteX1" fmla="*/ 73166 w 79516"/>
              <a:gd name="connsiteY1" fmla="*/ 6350 h 29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16" h="291589">
                <a:moveTo>
                  <a:pt x="6350" y="285239"/>
                </a:moveTo>
                <a:lnTo>
                  <a:pt x="731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002201" y="2112175"/>
            <a:ext cx="171550" cy="24121"/>
          </a:xfrm>
          <a:custGeom>
            <a:avLst/>
            <a:gdLst>
              <a:gd name="connsiteX0" fmla="*/ 6350 w 171550"/>
              <a:gd name="connsiteY0" fmla="*/ 6350 h 24121"/>
              <a:gd name="connsiteX1" fmla="*/ 165201 w 171550"/>
              <a:gd name="connsiteY1" fmla="*/ 6350 h 24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550" h="24121">
                <a:moveTo>
                  <a:pt x="6350" y="6350"/>
                </a:moveTo>
                <a:lnTo>
                  <a:pt x="1652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917700"/>
            <a:ext cx="889000" cy="36703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099301" y="2400301"/>
            <a:ext cx="48731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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216900" y="24003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16900" y="25781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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112000" y="3048001"/>
            <a:ext cx="1258358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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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188201" y="3390901"/>
            <a:ext cx="48731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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255000" y="33909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255000" y="3556001"/>
            <a:ext cx="1057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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68501" y="723901"/>
            <a:ext cx="493244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是高度为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的平衡二叉树的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最小结点数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324100" y="1257300"/>
            <a:ext cx="142668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390900" y="1257300"/>
            <a:ext cx="23724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22800" y="1257300"/>
            <a:ext cx="25167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3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241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417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635500" y="21971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324100" y="30226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441700" y="3022600"/>
            <a:ext cx="25648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35500" y="30226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324100" y="427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4417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355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24100" y="4737100"/>
            <a:ext cx="128240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302001" y="4737100"/>
            <a:ext cx="1744067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………………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969000" y="1130300"/>
            <a:ext cx="336951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3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31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331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+2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689601" y="4927600"/>
            <a:ext cx="338284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给定结点数为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树的</a:t>
            </a:r>
          </a:p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最大高度为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O(log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n)</a:t>
            </a:r>
            <a:r>
              <a:rPr lang="en-US" altLang="zh-CN" sz="21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854701" y="4102101"/>
            <a:ext cx="1925207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4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(log</a:t>
            </a:r>
            <a:r>
              <a:rPr lang="en-US" altLang="zh-CN" sz="124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4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810500" y="3568701"/>
            <a:ext cx="1378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712201" y="3276601"/>
            <a:ext cx="28854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14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391400" y="3238501"/>
            <a:ext cx="110767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369300" y="2984501"/>
            <a:ext cx="24846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5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25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25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943600" y="3276601"/>
            <a:ext cx="98424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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25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14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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343900" y="2044701"/>
            <a:ext cx="4488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4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362701" y="2286001"/>
            <a:ext cx="41678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1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24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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010400" y="2082800"/>
            <a:ext cx="160781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49300" algn="l"/>
              </a:tabLst>
            </a:pP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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</a:t>
            </a:r>
            <a:r>
              <a:rPr lang="en-US" altLang="zh-CN" sz="2142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42" u="sng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42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</a:t>
            </a:r>
            <a:r>
              <a:rPr lang="en-US" altLang="zh-CN" sz="2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4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</a:t>
            </a:r>
          </a:p>
          <a:p>
            <a:pPr>
              <a:lnSpc>
                <a:spcPts val="19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14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5532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0" y="355601"/>
            <a:ext cx="3282950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平衡二叉树的调整</a:t>
            </a:r>
          </a:p>
        </p:txBody>
      </p:sp>
    </p:spTree>
    <p:extLst>
      <p:ext uri="{BB962C8B-B14F-4D97-AF65-F5344CB8AC3E}">
        <p14:creationId xmlns:p14="http://schemas.microsoft.com/office/powerpoint/2010/main" val="1782915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119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558" y="12700"/>
                  <a:pt x="1003300" y="80898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59100" y="10541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00400" y="8382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3787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873500" y="1587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97300" y="12827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445500" y="4445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87900" y="2157348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1026"/>
                  <a:pt x="234441" y="12700"/>
                  <a:pt x="508000" y="12700"/>
                </a:cubicBezTo>
                <a:cubicBezTo>
                  <a:pt x="781558" y="12700"/>
                  <a:pt x="1003300" y="81026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11700" y="1852676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91000" y="13716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00400" y="8382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47313" y="1790700"/>
            <a:ext cx="776986" cy="685800"/>
          </a:xfrm>
          <a:custGeom>
            <a:avLst/>
            <a:gdLst>
              <a:gd name="connsiteX0" fmla="*/ 145161 w 776986"/>
              <a:gd name="connsiteY0" fmla="*/ 192151 h 685800"/>
              <a:gd name="connsiteX1" fmla="*/ 395986 w 776986"/>
              <a:gd name="connsiteY1" fmla="*/ 71373 h 685800"/>
              <a:gd name="connsiteX2" fmla="*/ 697611 w 776986"/>
              <a:gd name="connsiteY2" fmla="*/ 342900 h 685800"/>
              <a:gd name="connsiteX3" fmla="*/ 395986 w 776986"/>
              <a:gd name="connsiteY3" fmla="*/ 614298 h 685800"/>
              <a:gd name="connsiteX4" fmla="*/ 395986 w 776986"/>
              <a:gd name="connsiteY4" fmla="*/ 685800 h 685800"/>
              <a:gd name="connsiteX5" fmla="*/ 776986 w 776986"/>
              <a:gd name="connsiteY5" fmla="*/ 342900 h 685800"/>
              <a:gd name="connsiteX6" fmla="*/ 395986 w 776986"/>
              <a:gd name="connsiteY6" fmla="*/ 0 h 685800"/>
              <a:gd name="connsiteX7" fmla="*/ 79247 w 776986"/>
              <a:gd name="connsiteY7" fmla="*/ 152400 h 685800"/>
              <a:gd name="connsiteX8" fmla="*/ 0 w 776986"/>
              <a:gd name="connsiteY8" fmla="*/ 104775 h 685800"/>
              <a:gd name="connsiteX9" fmla="*/ 37211 w 776986"/>
              <a:gd name="connsiteY9" fmla="*/ 273176 h 685800"/>
              <a:gd name="connsiteX10" fmla="*/ 224409 w 776986"/>
              <a:gd name="connsiteY10" fmla="*/ 239776 h 685800"/>
              <a:gd name="connsiteX11" fmla="*/ 145161 w 776986"/>
              <a:gd name="connsiteY11" fmla="*/ 192151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76986" h="685800">
                <a:moveTo>
                  <a:pt x="145161" y="192151"/>
                </a:moveTo>
                <a:cubicBezTo>
                  <a:pt x="201168" y="116713"/>
                  <a:pt x="295275" y="71373"/>
                  <a:pt x="395986" y="71373"/>
                </a:cubicBezTo>
                <a:cubicBezTo>
                  <a:pt x="562609" y="71373"/>
                  <a:pt x="697611" y="192913"/>
                  <a:pt x="697611" y="342900"/>
                </a:cubicBezTo>
                <a:cubicBezTo>
                  <a:pt x="697611" y="492886"/>
                  <a:pt x="562609" y="614298"/>
                  <a:pt x="395986" y="614298"/>
                </a:cubicBezTo>
                <a:lnTo>
                  <a:pt x="395986" y="685800"/>
                </a:lnTo>
                <a:cubicBezTo>
                  <a:pt x="606425" y="685800"/>
                  <a:pt x="776986" y="532257"/>
                  <a:pt x="776986" y="342900"/>
                </a:cubicBezTo>
                <a:cubicBezTo>
                  <a:pt x="776986" y="153542"/>
                  <a:pt x="606425" y="0"/>
                  <a:pt x="395986" y="0"/>
                </a:cubicBezTo>
                <a:cubicBezTo>
                  <a:pt x="268731" y="0"/>
                  <a:pt x="149859" y="57150"/>
                  <a:pt x="79247" y="152400"/>
                </a:cubicBezTo>
                <a:lnTo>
                  <a:pt x="0" y="104775"/>
                </a:lnTo>
                <a:lnTo>
                  <a:pt x="37211" y="273176"/>
                </a:lnTo>
                <a:lnTo>
                  <a:pt x="224409" y="239776"/>
                </a:lnTo>
                <a:lnTo>
                  <a:pt x="145161" y="192151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134613" y="1778000"/>
            <a:ext cx="802386" cy="711200"/>
          </a:xfrm>
          <a:custGeom>
            <a:avLst/>
            <a:gdLst>
              <a:gd name="connsiteX0" fmla="*/ 157861 w 802386"/>
              <a:gd name="connsiteY0" fmla="*/ 204851 h 711200"/>
              <a:gd name="connsiteX1" fmla="*/ 408686 w 802386"/>
              <a:gd name="connsiteY1" fmla="*/ 84073 h 711200"/>
              <a:gd name="connsiteX2" fmla="*/ 710311 w 802386"/>
              <a:gd name="connsiteY2" fmla="*/ 355600 h 711200"/>
              <a:gd name="connsiteX3" fmla="*/ 408686 w 802386"/>
              <a:gd name="connsiteY3" fmla="*/ 626998 h 711200"/>
              <a:gd name="connsiteX4" fmla="*/ 408686 w 802386"/>
              <a:gd name="connsiteY4" fmla="*/ 698500 h 711200"/>
              <a:gd name="connsiteX5" fmla="*/ 789686 w 802386"/>
              <a:gd name="connsiteY5" fmla="*/ 355600 h 711200"/>
              <a:gd name="connsiteX6" fmla="*/ 408686 w 802386"/>
              <a:gd name="connsiteY6" fmla="*/ 12700 h 711200"/>
              <a:gd name="connsiteX7" fmla="*/ 91947 w 802386"/>
              <a:gd name="connsiteY7" fmla="*/ 165100 h 711200"/>
              <a:gd name="connsiteX8" fmla="*/ 12700 w 802386"/>
              <a:gd name="connsiteY8" fmla="*/ 117475 h 711200"/>
              <a:gd name="connsiteX9" fmla="*/ 49911 w 802386"/>
              <a:gd name="connsiteY9" fmla="*/ 285876 h 711200"/>
              <a:gd name="connsiteX10" fmla="*/ 237109 w 802386"/>
              <a:gd name="connsiteY10" fmla="*/ 252476 h 711200"/>
              <a:gd name="connsiteX11" fmla="*/ 157861 w 802386"/>
              <a:gd name="connsiteY11" fmla="*/ 204851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02386" h="711200">
                <a:moveTo>
                  <a:pt x="157861" y="204851"/>
                </a:moveTo>
                <a:cubicBezTo>
                  <a:pt x="213868" y="129413"/>
                  <a:pt x="307975" y="84073"/>
                  <a:pt x="408686" y="84073"/>
                </a:cubicBezTo>
                <a:cubicBezTo>
                  <a:pt x="575309" y="84073"/>
                  <a:pt x="710311" y="205613"/>
                  <a:pt x="710311" y="355600"/>
                </a:cubicBezTo>
                <a:cubicBezTo>
                  <a:pt x="710311" y="505586"/>
                  <a:pt x="575309" y="626998"/>
                  <a:pt x="408686" y="626998"/>
                </a:cubicBezTo>
                <a:lnTo>
                  <a:pt x="408686" y="698500"/>
                </a:lnTo>
                <a:cubicBezTo>
                  <a:pt x="619125" y="698500"/>
                  <a:pt x="789686" y="544957"/>
                  <a:pt x="789686" y="355600"/>
                </a:cubicBezTo>
                <a:cubicBezTo>
                  <a:pt x="789686" y="166242"/>
                  <a:pt x="619125" y="12700"/>
                  <a:pt x="408686" y="12700"/>
                </a:cubicBezTo>
                <a:cubicBezTo>
                  <a:pt x="281431" y="12700"/>
                  <a:pt x="162559" y="69850"/>
                  <a:pt x="91947" y="165100"/>
                </a:cubicBezTo>
                <a:lnTo>
                  <a:pt x="12700" y="117475"/>
                </a:lnTo>
                <a:lnTo>
                  <a:pt x="49911" y="285876"/>
                </a:lnTo>
                <a:lnTo>
                  <a:pt x="237109" y="252476"/>
                </a:lnTo>
                <a:lnTo>
                  <a:pt x="157861" y="2048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140700" y="12827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3820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055100" y="18161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78900" y="15113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372600" y="16002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820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4582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26300" y="18161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8" y="12700"/>
                  <a:pt x="508000" y="12700"/>
                </a:cubicBezTo>
                <a:cubicBezTo>
                  <a:pt x="234441" y="12700"/>
                  <a:pt x="12700" y="80898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8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12100" y="15113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543800" y="16002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58200" y="10668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578100" y="39497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87700" y="44069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882900" y="42545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273300" y="42545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035300" y="47117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492500" y="47117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806700" y="49403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568700" y="49403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120900" y="4483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120900" y="53213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810000" y="41148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797300" y="41021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86600" y="43434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073900" y="43307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626100" y="38735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235700" y="43307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5930900" y="41783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321300" y="41783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083300" y="46355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6540500" y="46355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854700" y="4864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616700" y="48641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168900" y="4406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168900" y="52451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29400" y="5713412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16700" y="5700712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9209151" y="45593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9285351" y="4787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9512300" y="37973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6" y="12700"/>
                  <a:pt x="203200" y="12700"/>
                </a:cubicBezTo>
                <a:cubicBezTo>
                  <a:pt x="98043" y="12700"/>
                  <a:pt x="12700" y="98044"/>
                  <a:pt x="12700" y="203200"/>
                </a:cubicBezTo>
                <a:cubicBezTo>
                  <a:pt x="12700" y="308355"/>
                  <a:pt x="98043" y="393700"/>
                  <a:pt x="203200" y="393700"/>
                </a:cubicBezTo>
                <a:cubicBezTo>
                  <a:pt x="30835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8902700" y="42545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6" y="12700"/>
                  <a:pt x="203200" y="12700"/>
                </a:cubicBezTo>
                <a:cubicBezTo>
                  <a:pt x="98043" y="12700"/>
                  <a:pt x="12700" y="98044"/>
                  <a:pt x="12700" y="203200"/>
                </a:cubicBezTo>
                <a:cubicBezTo>
                  <a:pt x="12700" y="308355"/>
                  <a:pt x="98043" y="393700"/>
                  <a:pt x="203200" y="393700"/>
                </a:cubicBezTo>
                <a:cubicBezTo>
                  <a:pt x="30835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9207500" y="4102100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9817100" y="4102100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8750300" y="4559300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521700" y="47879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9969500" y="4330700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982200" y="5181600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969500" y="51689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334000" y="1600200"/>
            <a:ext cx="1905000" cy="228600"/>
          </a:xfrm>
          <a:custGeom>
            <a:avLst/>
            <a:gdLst>
              <a:gd name="connsiteX0" fmla="*/ 0 w 1905000"/>
              <a:gd name="connsiteY0" fmla="*/ 57150 h 228600"/>
              <a:gd name="connsiteX1" fmla="*/ 1428750 w 1905000"/>
              <a:gd name="connsiteY1" fmla="*/ 57150 h 228600"/>
              <a:gd name="connsiteX2" fmla="*/ 1428750 w 1905000"/>
              <a:gd name="connsiteY2" fmla="*/ 0 h 228600"/>
              <a:gd name="connsiteX3" fmla="*/ 1905000 w 1905000"/>
              <a:gd name="connsiteY3" fmla="*/ 114300 h 228600"/>
              <a:gd name="connsiteX4" fmla="*/ 1428750 w 1905000"/>
              <a:gd name="connsiteY4" fmla="*/ 228600 h 228600"/>
              <a:gd name="connsiteX5" fmla="*/ 1428750 w 1905000"/>
              <a:gd name="connsiteY5" fmla="*/ 171450 h 228600"/>
              <a:gd name="connsiteX6" fmla="*/ 0 w 1905000"/>
              <a:gd name="connsiteY6" fmla="*/ 171450 h 228600"/>
              <a:gd name="connsiteX7" fmla="*/ 0 w 19050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05000" h="228600">
                <a:moveTo>
                  <a:pt x="0" y="57150"/>
                </a:moveTo>
                <a:lnTo>
                  <a:pt x="1428750" y="57150"/>
                </a:lnTo>
                <a:lnTo>
                  <a:pt x="1428750" y="0"/>
                </a:lnTo>
                <a:lnTo>
                  <a:pt x="1905000" y="114300"/>
                </a:lnTo>
                <a:lnTo>
                  <a:pt x="1428750" y="228600"/>
                </a:lnTo>
                <a:lnTo>
                  <a:pt x="142875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321300" y="1587500"/>
            <a:ext cx="1930400" cy="254000"/>
          </a:xfrm>
          <a:custGeom>
            <a:avLst/>
            <a:gdLst>
              <a:gd name="connsiteX0" fmla="*/ 12700 w 1930400"/>
              <a:gd name="connsiteY0" fmla="*/ 69850 h 254000"/>
              <a:gd name="connsiteX1" fmla="*/ 1441450 w 1930400"/>
              <a:gd name="connsiteY1" fmla="*/ 69850 h 254000"/>
              <a:gd name="connsiteX2" fmla="*/ 1441450 w 1930400"/>
              <a:gd name="connsiteY2" fmla="*/ 12700 h 254000"/>
              <a:gd name="connsiteX3" fmla="*/ 1917700 w 1930400"/>
              <a:gd name="connsiteY3" fmla="*/ 127000 h 254000"/>
              <a:gd name="connsiteX4" fmla="*/ 1441450 w 1930400"/>
              <a:gd name="connsiteY4" fmla="*/ 241300 h 254000"/>
              <a:gd name="connsiteX5" fmla="*/ 1441450 w 1930400"/>
              <a:gd name="connsiteY5" fmla="*/ 184150 h 254000"/>
              <a:gd name="connsiteX6" fmla="*/ 12700 w 1930400"/>
              <a:gd name="connsiteY6" fmla="*/ 184150 h 254000"/>
              <a:gd name="connsiteX7" fmla="*/ 12700 w 1930400"/>
              <a:gd name="connsiteY7" fmla="*/ 6985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30400" h="254000">
                <a:moveTo>
                  <a:pt x="12700" y="69850"/>
                </a:moveTo>
                <a:lnTo>
                  <a:pt x="1441450" y="69850"/>
                </a:lnTo>
                <a:lnTo>
                  <a:pt x="1441450" y="12700"/>
                </a:lnTo>
                <a:lnTo>
                  <a:pt x="1917700" y="127000"/>
                </a:lnTo>
                <a:lnTo>
                  <a:pt x="1441450" y="241300"/>
                </a:lnTo>
                <a:lnTo>
                  <a:pt x="1441450" y="184150"/>
                </a:lnTo>
                <a:lnTo>
                  <a:pt x="12700" y="184150"/>
                </a:lnTo>
                <a:lnTo>
                  <a:pt x="12700" y="6985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591300" y="5207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7645401" y="520701"/>
            <a:ext cx="47128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4140201" y="1663701"/>
            <a:ext cx="47128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8724901" y="5207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194300" y="1981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254500" y="1346201"/>
            <a:ext cx="415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238501" y="825501"/>
            <a:ext cx="71013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9334501" y="16510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7505701" y="1651001"/>
            <a:ext cx="455253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651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8407400" y="1054101"/>
            <a:ext cx="12535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1663701" y="2273301"/>
            <a:ext cx="8114401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60400" algn="l"/>
                <a:tab pos="3403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660400" algn="l"/>
                <a:tab pos="3403600" algn="l"/>
              </a:tabLst>
            </a:pPr>
            <a:r>
              <a:rPr lang="en-US" altLang="zh-CN" sz="3995" dirty="0">
                <a:solidFill>
                  <a:srgbClr val="000000"/>
                </a:solidFill>
                <a:latin typeface="Webdings" pitchFamily="18" charset="0"/>
                <a:cs typeface="Webdings" pitchFamily="18" charset="0"/>
              </a:rPr>
              <a:t>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不平衡的“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在发现者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500"/>
              </a:lnSpc>
              <a:tabLst>
                <a:tab pos="660400" algn="l"/>
                <a:tab pos="3403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旋转（右单旋）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654300" y="37211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314700" y="4241801"/>
            <a:ext cx="1538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2870201" y="52832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3619501" y="52832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2184400" y="48260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4152901" y="38862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429501" y="41148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5702300" y="36449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6311900" y="41021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918201" y="52070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6667501" y="52070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5232400" y="47498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9347201" y="51308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9639300" y="36322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8585200" y="51308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10020301" y="46736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9029700" y="40894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5676901" y="1358901"/>
            <a:ext cx="6924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右单旋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2006600" y="355601"/>
            <a:ext cx="3282950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平衡二叉树的调整</a:t>
            </a:r>
          </a:p>
        </p:txBody>
      </p:sp>
    </p:spTree>
    <p:extLst>
      <p:ext uri="{BB962C8B-B14F-4D97-AF65-F5344CB8AC3E}">
        <p14:creationId xmlns:p14="http://schemas.microsoft.com/office/powerpoint/2010/main" val="42157381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64075" y="215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54500" y="977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0"/>
                  <a:pt x="781558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95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168900" y="15113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092700" y="12065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4864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95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40100" y="1511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9"/>
                  <a:pt x="781557" y="12700"/>
                  <a:pt x="508000" y="12700"/>
                </a:cubicBezTo>
                <a:cubicBezTo>
                  <a:pt x="234442" y="12700"/>
                  <a:pt x="12700" y="80899"/>
                  <a:pt x="12700" y="165100"/>
                </a:cubicBezTo>
                <a:cubicBezTo>
                  <a:pt x="12700" y="249301"/>
                  <a:pt x="234442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25900" y="1206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576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25700" y="20447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7" y="12700"/>
                  <a:pt x="508000" y="12700"/>
                </a:cubicBezTo>
                <a:cubicBezTo>
                  <a:pt x="234454" y="12700"/>
                  <a:pt x="12700" y="80898"/>
                  <a:pt x="12700" y="165100"/>
                </a:cubicBezTo>
                <a:cubicBezTo>
                  <a:pt x="12700" y="249301"/>
                  <a:pt x="234454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11500" y="17399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07075" y="215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1" y="12700"/>
                  <a:pt x="508000" y="12700"/>
                </a:cubicBezTo>
                <a:cubicBezTo>
                  <a:pt x="781558" y="12700"/>
                  <a:pt x="1003300" y="80899"/>
                  <a:pt x="1003300" y="165100"/>
                </a:cubicBezTo>
                <a:cubicBezTo>
                  <a:pt x="1003300" y="249301"/>
                  <a:pt x="781558" y="317500"/>
                  <a:pt x="508000" y="317500"/>
                </a:cubicBezTo>
                <a:cubicBezTo>
                  <a:pt x="234441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816100" y="2654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45" y="12700"/>
                  <a:pt x="508000" y="12700"/>
                </a:cubicBezTo>
                <a:cubicBezTo>
                  <a:pt x="234454" y="12700"/>
                  <a:pt x="12700" y="80898"/>
                  <a:pt x="12700" y="165100"/>
                </a:cubicBezTo>
                <a:cubicBezTo>
                  <a:pt x="12700" y="249301"/>
                  <a:pt x="234454" y="317500"/>
                  <a:pt x="508000" y="317500"/>
                </a:cubicBezTo>
                <a:cubicBezTo>
                  <a:pt x="781545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501900" y="2349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19400" y="1752600"/>
            <a:ext cx="304800" cy="304800"/>
          </a:xfrm>
          <a:custGeom>
            <a:avLst/>
            <a:gdLst>
              <a:gd name="connsiteX0" fmla="*/ 0 w 304800"/>
              <a:gd name="connsiteY0" fmla="*/ 304800 h 304800"/>
              <a:gd name="connsiteX1" fmla="*/ 304800 w 304800"/>
              <a:gd name="connsiteY1" fmla="*/ 304800 h 304800"/>
              <a:gd name="connsiteX2" fmla="*/ 304800 w 304800"/>
              <a:gd name="connsiteY2" fmla="*/ 0 h 304800"/>
              <a:gd name="connsiteX3" fmla="*/ 0 w 304800"/>
              <a:gd name="connsiteY3" fmla="*/ 0 h 304800"/>
              <a:gd name="connsiteX4" fmla="*/ 0 w 3048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733800" y="1219200"/>
            <a:ext cx="228600" cy="304800"/>
          </a:xfrm>
          <a:custGeom>
            <a:avLst/>
            <a:gdLst>
              <a:gd name="connsiteX0" fmla="*/ 0 w 228600"/>
              <a:gd name="connsiteY0" fmla="*/ 304800 h 304800"/>
              <a:gd name="connsiteX1" fmla="*/ 228600 w 228600"/>
              <a:gd name="connsiteY1" fmla="*/ 304800 h 304800"/>
              <a:gd name="connsiteX2" fmla="*/ 228600 w 228600"/>
              <a:gd name="connsiteY2" fmla="*/ 0 h 304800"/>
              <a:gd name="connsiteX3" fmla="*/ 0 w 228600"/>
              <a:gd name="connsiteY3" fmla="*/ 0 h 304800"/>
              <a:gd name="connsiteX4" fmla="*/ 0 w 228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48200" y="685800"/>
            <a:ext cx="304800" cy="304800"/>
          </a:xfrm>
          <a:custGeom>
            <a:avLst/>
            <a:gdLst>
              <a:gd name="connsiteX0" fmla="*/ 0 w 304800"/>
              <a:gd name="connsiteY0" fmla="*/ 304800 h 304800"/>
              <a:gd name="connsiteX1" fmla="*/ 304800 w 304800"/>
              <a:gd name="connsiteY1" fmla="*/ 304800 h 304800"/>
              <a:gd name="connsiteX2" fmla="*/ 304800 w 304800"/>
              <a:gd name="connsiteY2" fmla="*/ 0 h 304800"/>
              <a:gd name="connsiteX3" fmla="*/ 0 w 304800"/>
              <a:gd name="connsiteY3" fmla="*/ 0 h 304800"/>
              <a:gd name="connsiteX4" fmla="*/ 0 w 3048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29000" y="2286000"/>
            <a:ext cx="776986" cy="685800"/>
          </a:xfrm>
          <a:custGeom>
            <a:avLst/>
            <a:gdLst>
              <a:gd name="connsiteX0" fmla="*/ 631825 w 776986"/>
              <a:gd name="connsiteY0" fmla="*/ 192151 h 685800"/>
              <a:gd name="connsiteX1" fmla="*/ 381000 w 776986"/>
              <a:gd name="connsiteY1" fmla="*/ 71373 h 685800"/>
              <a:gd name="connsiteX2" fmla="*/ 79375 w 776986"/>
              <a:gd name="connsiteY2" fmla="*/ 342900 h 685800"/>
              <a:gd name="connsiteX3" fmla="*/ 381000 w 776986"/>
              <a:gd name="connsiteY3" fmla="*/ 614298 h 685800"/>
              <a:gd name="connsiteX4" fmla="*/ 381000 w 776986"/>
              <a:gd name="connsiteY4" fmla="*/ 685800 h 685800"/>
              <a:gd name="connsiteX5" fmla="*/ 0 w 776986"/>
              <a:gd name="connsiteY5" fmla="*/ 342900 h 685800"/>
              <a:gd name="connsiteX6" fmla="*/ 381000 w 776986"/>
              <a:gd name="connsiteY6" fmla="*/ 0 h 685800"/>
              <a:gd name="connsiteX7" fmla="*/ 697738 w 776986"/>
              <a:gd name="connsiteY7" fmla="*/ 152400 h 685800"/>
              <a:gd name="connsiteX8" fmla="*/ 776985 w 776986"/>
              <a:gd name="connsiteY8" fmla="*/ 104775 h 685800"/>
              <a:gd name="connsiteX9" fmla="*/ 739775 w 776986"/>
              <a:gd name="connsiteY9" fmla="*/ 273176 h 685800"/>
              <a:gd name="connsiteX10" fmla="*/ 552576 w 776986"/>
              <a:gd name="connsiteY10" fmla="*/ 239776 h 685800"/>
              <a:gd name="connsiteX11" fmla="*/ 631825 w 776986"/>
              <a:gd name="connsiteY11" fmla="*/ 192151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76986" h="685800">
                <a:moveTo>
                  <a:pt x="631825" y="192151"/>
                </a:moveTo>
                <a:cubicBezTo>
                  <a:pt x="575817" y="116713"/>
                  <a:pt x="481710" y="71373"/>
                  <a:pt x="381000" y="71373"/>
                </a:cubicBezTo>
                <a:cubicBezTo>
                  <a:pt x="214376" y="71373"/>
                  <a:pt x="79375" y="192913"/>
                  <a:pt x="79375" y="342900"/>
                </a:cubicBezTo>
                <a:cubicBezTo>
                  <a:pt x="79375" y="492886"/>
                  <a:pt x="214376" y="614298"/>
                  <a:pt x="381000" y="614298"/>
                </a:cubicBezTo>
                <a:lnTo>
                  <a:pt x="381000" y="685800"/>
                </a:lnTo>
                <a:cubicBezTo>
                  <a:pt x="170560" y="685800"/>
                  <a:pt x="0" y="532257"/>
                  <a:pt x="0" y="342900"/>
                </a:cubicBezTo>
                <a:cubicBezTo>
                  <a:pt x="0" y="153542"/>
                  <a:pt x="170560" y="0"/>
                  <a:pt x="381000" y="0"/>
                </a:cubicBezTo>
                <a:cubicBezTo>
                  <a:pt x="508254" y="0"/>
                  <a:pt x="627126" y="57150"/>
                  <a:pt x="697738" y="152400"/>
                </a:cubicBezTo>
                <a:lnTo>
                  <a:pt x="776985" y="104775"/>
                </a:lnTo>
                <a:lnTo>
                  <a:pt x="739775" y="273176"/>
                </a:lnTo>
                <a:lnTo>
                  <a:pt x="552576" y="239776"/>
                </a:lnTo>
                <a:lnTo>
                  <a:pt x="631825" y="192151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16300" y="2273300"/>
            <a:ext cx="802386" cy="711200"/>
          </a:xfrm>
          <a:custGeom>
            <a:avLst/>
            <a:gdLst>
              <a:gd name="connsiteX0" fmla="*/ 644525 w 802386"/>
              <a:gd name="connsiteY0" fmla="*/ 204851 h 711200"/>
              <a:gd name="connsiteX1" fmla="*/ 393700 w 802386"/>
              <a:gd name="connsiteY1" fmla="*/ 84073 h 711200"/>
              <a:gd name="connsiteX2" fmla="*/ 92075 w 802386"/>
              <a:gd name="connsiteY2" fmla="*/ 355600 h 711200"/>
              <a:gd name="connsiteX3" fmla="*/ 393700 w 802386"/>
              <a:gd name="connsiteY3" fmla="*/ 626998 h 711200"/>
              <a:gd name="connsiteX4" fmla="*/ 393700 w 802386"/>
              <a:gd name="connsiteY4" fmla="*/ 698500 h 711200"/>
              <a:gd name="connsiteX5" fmla="*/ 12700 w 802386"/>
              <a:gd name="connsiteY5" fmla="*/ 355600 h 711200"/>
              <a:gd name="connsiteX6" fmla="*/ 393700 w 802386"/>
              <a:gd name="connsiteY6" fmla="*/ 12700 h 711200"/>
              <a:gd name="connsiteX7" fmla="*/ 710438 w 802386"/>
              <a:gd name="connsiteY7" fmla="*/ 165100 h 711200"/>
              <a:gd name="connsiteX8" fmla="*/ 789685 w 802386"/>
              <a:gd name="connsiteY8" fmla="*/ 117475 h 711200"/>
              <a:gd name="connsiteX9" fmla="*/ 752475 w 802386"/>
              <a:gd name="connsiteY9" fmla="*/ 285876 h 711200"/>
              <a:gd name="connsiteX10" fmla="*/ 565276 w 802386"/>
              <a:gd name="connsiteY10" fmla="*/ 252476 h 711200"/>
              <a:gd name="connsiteX11" fmla="*/ 644525 w 802386"/>
              <a:gd name="connsiteY11" fmla="*/ 204851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02386" h="711200">
                <a:moveTo>
                  <a:pt x="644525" y="204851"/>
                </a:moveTo>
                <a:cubicBezTo>
                  <a:pt x="588517" y="129413"/>
                  <a:pt x="494410" y="84073"/>
                  <a:pt x="393700" y="84073"/>
                </a:cubicBezTo>
                <a:cubicBezTo>
                  <a:pt x="227076" y="84073"/>
                  <a:pt x="92075" y="205613"/>
                  <a:pt x="92075" y="355600"/>
                </a:cubicBezTo>
                <a:cubicBezTo>
                  <a:pt x="92075" y="505586"/>
                  <a:pt x="227076" y="626998"/>
                  <a:pt x="393700" y="626998"/>
                </a:cubicBezTo>
                <a:lnTo>
                  <a:pt x="393700" y="698500"/>
                </a:lnTo>
                <a:cubicBezTo>
                  <a:pt x="183260" y="698500"/>
                  <a:pt x="12700" y="544957"/>
                  <a:pt x="12700" y="355600"/>
                </a:cubicBezTo>
                <a:cubicBezTo>
                  <a:pt x="12700" y="166242"/>
                  <a:pt x="183260" y="12700"/>
                  <a:pt x="393700" y="12700"/>
                </a:cubicBezTo>
                <a:cubicBezTo>
                  <a:pt x="520954" y="12700"/>
                  <a:pt x="639826" y="69850"/>
                  <a:pt x="710438" y="165100"/>
                </a:cubicBezTo>
                <a:lnTo>
                  <a:pt x="789685" y="117475"/>
                </a:lnTo>
                <a:lnTo>
                  <a:pt x="752475" y="285876"/>
                </a:lnTo>
                <a:lnTo>
                  <a:pt x="565276" y="252476"/>
                </a:lnTo>
                <a:lnTo>
                  <a:pt x="644525" y="2048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96000" y="1066800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083300" y="1054100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445500" y="9779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0"/>
                  <a:pt x="781557" y="317500"/>
                  <a:pt x="508000" y="317500"/>
                </a:cubicBezTo>
                <a:cubicBezTo>
                  <a:pt x="234442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86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359900" y="15113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9"/>
                  <a:pt x="234442" y="12700"/>
                  <a:pt x="508000" y="12700"/>
                </a:cubicBezTo>
                <a:cubicBezTo>
                  <a:pt x="781557" y="12700"/>
                  <a:pt x="1003300" y="80899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283700" y="12065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6774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6868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763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531100" y="15113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9"/>
                  <a:pt x="781557" y="12700"/>
                  <a:pt x="508000" y="12700"/>
                </a:cubicBezTo>
                <a:cubicBezTo>
                  <a:pt x="234441" y="12700"/>
                  <a:pt x="12700" y="80899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7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216900" y="12065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48600" y="1295400"/>
            <a:ext cx="381000" cy="228600"/>
          </a:xfrm>
          <a:custGeom>
            <a:avLst/>
            <a:gdLst>
              <a:gd name="connsiteX0" fmla="*/ 0 w 381000"/>
              <a:gd name="connsiteY0" fmla="*/ 228600 h 228600"/>
              <a:gd name="connsiteX1" fmla="*/ 381000 w 381000"/>
              <a:gd name="connsiteY1" fmla="*/ 228600 h 228600"/>
              <a:gd name="connsiteX2" fmla="*/ 381000 w 381000"/>
              <a:gd name="connsiteY2" fmla="*/ 0 h 228600"/>
              <a:gd name="connsiteX3" fmla="*/ 0 w 381000"/>
              <a:gd name="connsiteY3" fmla="*/ 0 h 228600"/>
              <a:gd name="connsiteX4" fmla="*/ 0 w 381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8763000" y="7620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72400" y="12954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445500" y="2044700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2" y="12700"/>
                  <a:pt x="508000" y="12700"/>
                </a:cubicBezTo>
                <a:cubicBezTo>
                  <a:pt x="781557" y="12700"/>
                  <a:pt x="1003300" y="80898"/>
                  <a:pt x="1003300" y="165100"/>
                </a:cubicBezTo>
                <a:cubicBezTo>
                  <a:pt x="1003300" y="249301"/>
                  <a:pt x="781557" y="317500"/>
                  <a:pt x="508000" y="317500"/>
                </a:cubicBezTo>
                <a:cubicBezTo>
                  <a:pt x="234442" y="317500"/>
                  <a:pt x="12700" y="249301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369300" y="1739900"/>
            <a:ext cx="406400" cy="330200"/>
          </a:xfrm>
          <a:custGeom>
            <a:avLst/>
            <a:gdLst>
              <a:gd name="connsiteX0" fmla="*/ 12700 w 406400"/>
              <a:gd name="connsiteY0" fmla="*/ 12700 h 330200"/>
              <a:gd name="connsiteX1" fmla="*/ 393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12700" y="12700"/>
                </a:moveTo>
                <a:lnTo>
                  <a:pt x="393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772400" y="1295400"/>
            <a:ext cx="457200" cy="228600"/>
          </a:xfrm>
          <a:custGeom>
            <a:avLst/>
            <a:gdLst>
              <a:gd name="connsiteX0" fmla="*/ 0 w 457200"/>
              <a:gd name="connsiteY0" fmla="*/ 228600 h 228600"/>
              <a:gd name="connsiteX1" fmla="*/ 457200 w 457200"/>
              <a:gd name="connsiteY1" fmla="*/ 228600 h 228600"/>
              <a:gd name="connsiteX2" fmla="*/ 457200 w 457200"/>
              <a:gd name="connsiteY2" fmla="*/ 0 h 228600"/>
              <a:gd name="connsiteX3" fmla="*/ 0 w 457200"/>
              <a:gd name="connsiteY3" fmla="*/ 0 h 228600"/>
              <a:gd name="connsiteX4" fmla="*/ 0 w 4572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228600"/>
                </a:moveTo>
                <a:lnTo>
                  <a:pt x="457200" y="228600"/>
                </a:lnTo>
                <a:lnTo>
                  <a:pt x="4572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616700" y="2044700"/>
            <a:ext cx="1016000" cy="330200"/>
          </a:xfrm>
          <a:custGeom>
            <a:avLst/>
            <a:gdLst>
              <a:gd name="connsiteX0" fmla="*/ 1003300 w 1016000"/>
              <a:gd name="connsiteY0" fmla="*/ 165100 h 330200"/>
              <a:gd name="connsiteX1" fmla="*/ 508000 w 1016000"/>
              <a:gd name="connsiteY1" fmla="*/ 12700 h 330200"/>
              <a:gd name="connsiteX2" fmla="*/ 12700 w 1016000"/>
              <a:gd name="connsiteY2" fmla="*/ 165100 h 330200"/>
              <a:gd name="connsiteX3" fmla="*/ 508000 w 1016000"/>
              <a:gd name="connsiteY3" fmla="*/ 317500 h 330200"/>
              <a:gd name="connsiteX4" fmla="*/ 10033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003300" y="165100"/>
                </a:moveTo>
                <a:cubicBezTo>
                  <a:pt x="1003300" y="80898"/>
                  <a:pt x="781558" y="12700"/>
                  <a:pt x="508000" y="12700"/>
                </a:cubicBezTo>
                <a:cubicBezTo>
                  <a:pt x="234441" y="12700"/>
                  <a:pt x="12700" y="80898"/>
                  <a:pt x="12700" y="165100"/>
                </a:cubicBezTo>
                <a:cubicBezTo>
                  <a:pt x="12700" y="249301"/>
                  <a:pt x="234441" y="317500"/>
                  <a:pt x="508000" y="317500"/>
                </a:cubicBezTo>
                <a:cubicBezTo>
                  <a:pt x="781558" y="317500"/>
                  <a:pt x="1003300" y="249301"/>
                  <a:pt x="10033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302500" y="1739900"/>
            <a:ext cx="406400" cy="330200"/>
          </a:xfrm>
          <a:custGeom>
            <a:avLst/>
            <a:gdLst>
              <a:gd name="connsiteX0" fmla="*/ 393700 w 406400"/>
              <a:gd name="connsiteY0" fmla="*/ 12700 h 330200"/>
              <a:gd name="connsiteX1" fmla="*/ 12700 w 4064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330200">
                <a:moveTo>
                  <a:pt x="3937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959100" y="40275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349500" y="44847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406" y="12700"/>
                  <a:pt x="203200" y="12700"/>
                </a:cubicBezTo>
                <a:cubicBezTo>
                  <a:pt x="97993" y="12700"/>
                  <a:pt x="12700" y="97916"/>
                  <a:pt x="12700" y="203200"/>
                </a:cubicBezTo>
                <a:cubicBezTo>
                  <a:pt x="12700" y="308355"/>
                  <a:pt x="97993" y="393700"/>
                  <a:pt x="203200" y="393700"/>
                </a:cubicBezTo>
                <a:cubicBezTo>
                  <a:pt x="308406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654300" y="43323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3263900" y="43323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654300" y="478955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197100" y="478955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7305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19685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3416300" y="45609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3416300" y="53990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3962400" y="4345051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3949700" y="4332351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6083300" y="40275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5473700" y="448475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778500" y="43323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6388100" y="43323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5778500" y="478955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321300" y="478955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8547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092700" y="50180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540500" y="45609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540500" y="53990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105400" y="5867400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092700" y="5854700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086600" y="4421251"/>
            <a:ext cx="1371600" cy="152400"/>
          </a:xfrm>
          <a:custGeom>
            <a:avLst/>
            <a:gdLst>
              <a:gd name="connsiteX0" fmla="*/ 0 w 1371600"/>
              <a:gd name="connsiteY0" fmla="*/ 38100 h 152400"/>
              <a:gd name="connsiteX1" fmla="*/ 1028700 w 1371600"/>
              <a:gd name="connsiteY1" fmla="*/ 38100 h 152400"/>
              <a:gd name="connsiteX2" fmla="*/ 1028700 w 1371600"/>
              <a:gd name="connsiteY2" fmla="*/ 0 h 152400"/>
              <a:gd name="connsiteX3" fmla="*/ 1371600 w 1371600"/>
              <a:gd name="connsiteY3" fmla="*/ 76200 h 152400"/>
              <a:gd name="connsiteX4" fmla="*/ 1028700 w 1371600"/>
              <a:gd name="connsiteY4" fmla="*/ 152400 h 152400"/>
              <a:gd name="connsiteX5" fmla="*/ 1028700 w 1371600"/>
              <a:gd name="connsiteY5" fmla="*/ 114300 h 152400"/>
              <a:gd name="connsiteX6" fmla="*/ 0 w 1371600"/>
              <a:gd name="connsiteY6" fmla="*/ 114300 h 152400"/>
              <a:gd name="connsiteX7" fmla="*/ 0 w 1371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1600" h="152400">
                <a:moveTo>
                  <a:pt x="0" y="38100"/>
                </a:moveTo>
                <a:lnTo>
                  <a:pt x="1028700" y="38100"/>
                </a:lnTo>
                <a:lnTo>
                  <a:pt x="1028700" y="0"/>
                </a:lnTo>
                <a:lnTo>
                  <a:pt x="1371600" y="76200"/>
                </a:lnTo>
                <a:lnTo>
                  <a:pt x="1028700" y="152400"/>
                </a:lnTo>
                <a:lnTo>
                  <a:pt x="10287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073900" y="4408551"/>
            <a:ext cx="1397000" cy="177800"/>
          </a:xfrm>
          <a:custGeom>
            <a:avLst/>
            <a:gdLst>
              <a:gd name="connsiteX0" fmla="*/ 12700 w 1397000"/>
              <a:gd name="connsiteY0" fmla="*/ 50800 h 177800"/>
              <a:gd name="connsiteX1" fmla="*/ 1041400 w 1397000"/>
              <a:gd name="connsiteY1" fmla="*/ 50800 h 177800"/>
              <a:gd name="connsiteX2" fmla="*/ 1041400 w 1397000"/>
              <a:gd name="connsiteY2" fmla="*/ 12700 h 177800"/>
              <a:gd name="connsiteX3" fmla="*/ 1384300 w 1397000"/>
              <a:gd name="connsiteY3" fmla="*/ 88900 h 177800"/>
              <a:gd name="connsiteX4" fmla="*/ 1041400 w 1397000"/>
              <a:gd name="connsiteY4" fmla="*/ 165100 h 177800"/>
              <a:gd name="connsiteX5" fmla="*/ 1041400 w 1397000"/>
              <a:gd name="connsiteY5" fmla="*/ 127000 h 177800"/>
              <a:gd name="connsiteX6" fmla="*/ 12700 w 1397000"/>
              <a:gd name="connsiteY6" fmla="*/ 127000 h 177800"/>
              <a:gd name="connsiteX7" fmla="*/ 12700 w 1397000"/>
              <a:gd name="connsiteY7" fmla="*/ 5080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97000" h="177800">
                <a:moveTo>
                  <a:pt x="12700" y="50800"/>
                </a:moveTo>
                <a:lnTo>
                  <a:pt x="1041400" y="50800"/>
                </a:lnTo>
                <a:lnTo>
                  <a:pt x="1041400" y="12700"/>
                </a:lnTo>
                <a:lnTo>
                  <a:pt x="1384300" y="88900"/>
                </a:lnTo>
                <a:lnTo>
                  <a:pt x="1041400" y="165100"/>
                </a:lnTo>
                <a:lnTo>
                  <a:pt x="1041400" y="127000"/>
                </a:lnTo>
                <a:lnTo>
                  <a:pt x="12700" y="127000"/>
                </a:lnTo>
                <a:lnTo>
                  <a:pt x="12700" y="508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8978900" y="417995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9588500" y="463715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9283700" y="4484751"/>
            <a:ext cx="406400" cy="254000"/>
          </a:xfrm>
          <a:custGeom>
            <a:avLst/>
            <a:gdLst>
              <a:gd name="connsiteX0" fmla="*/ 12700 w 406400"/>
              <a:gd name="connsiteY0" fmla="*/ 12700 h 254000"/>
              <a:gd name="connsiteX1" fmla="*/ 393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12700" y="12700"/>
                </a:moveTo>
                <a:lnTo>
                  <a:pt x="393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674100" y="4484751"/>
            <a:ext cx="406400" cy="254000"/>
          </a:xfrm>
          <a:custGeom>
            <a:avLst/>
            <a:gdLst>
              <a:gd name="connsiteX0" fmla="*/ 393700 w 406400"/>
              <a:gd name="connsiteY0" fmla="*/ 12700 h 254000"/>
              <a:gd name="connsiteX1" fmla="*/ 12700 w 4064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254000">
                <a:moveTo>
                  <a:pt x="3937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9893300" y="4941823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9969500" y="51704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521700" y="4713351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8534400" y="5564187"/>
            <a:ext cx="381000" cy="457200"/>
          </a:xfrm>
          <a:custGeom>
            <a:avLst/>
            <a:gdLst>
              <a:gd name="connsiteX0" fmla="*/ 0 w 381000"/>
              <a:gd name="connsiteY0" fmla="*/ 457200 h 457200"/>
              <a:gd name="connsiteX1" fmla="*/ 381000 w 381000"/>
              <a:gd name="connsiteY1" fmla="*/ 457200 h 457200"/>
              <a:gd name="connsiteX2" fmla="*/ 381000 w 381000"/>
              <a:gd name="connsiteY2" fmla="*/ 0 h 457200"/>
              <a:gd name="connsiteX3" fmla="*/ 0 w 381000"/>
              <a:gd name="connsiteY3" fmla="*/ 0 h 457200"/>
              <a:gd name="connsiteX4" fmla="*/ 0 w 3810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521700" y="5551487"/>
            <a:ext cx="406400" cy="482600"/>
          </a:xfrm>
          <a:custGeom>
            <a:avLst/>
            <a:gdLst>
              <a:gd name="connsiteX0" fmla="*/ 12700 w 406400"/>
              <a:gd name="connsiteY0" fmla="*/ 469900 h 482600"/>
              <a:gd name="connsiteX1" fmla="*/ 393700 w 406400"/>
              <a:gd name="connsiteY1" fmla="*/ 469900 h 482600"/>
              <a:gd name="connsiteX2" fmla="*/ 393700 w 406400"/>
              <a:gd name="connsiteY2" fmla="*/ 12700 h 482600"/>
              <a:gd name="connsiteX3" fmla="*/ 12700 w 406400"/>
              <a:gd name="connsiteY3" fmla="*/ 12700 h 482600"/>
              <a:gd name="connsiteX4" fmla="*/ 12700 w 406400"/>
              <a:gd name="connsiteY4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12700" y="469900"/>
                </a:moveTo>
                <a:lnTo>
                  <a:pt x="393700" y="469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469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9437751" y="4941823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9209151" y="5170487"/>
            <a:ext cx="406400" cy="863600"/>
          </a:xfrm>
          <a:custGeom>
            <a:avLst/>
            <a:gdLst>
              <a:gd name="connsiteX0" fmla="*/ 12700 w 406400"/>
              <a:gd name="connsiteY0" fmla="*/ 850900 h 863600"/>
              <a:gd name="connsiteX1" fmla="*/ 393700 w 406400"/>
              <a:gd name="connsiteY1" fmla="*/ 850900 h 863600"/>
              <a:gd name="connsiteX2" fmla="*/ 393700 w 406400"/>
              <a:gd name="connsiteY2" fmla="*/ 12700 h 863600"/>
              <a:gd name="connsiteX3" fmla="*/ 12700 w 406400"/>
              <a:gd name="connsiteY3" fmla="*/ 12700 h 863600"/>
              <a:gd name="connsiteX4" fmla="*/ 12700 w 406400"/>
              <a:gd name="connsiteY4" fmla="*/ 8509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863600">
                <a:moveTo>
                  <a:pt x="12700" y="850900"/>
                </a:moveTo>
                <a:lnTo>
                  <a:pt x="393700" y="850900"/>
                </a:lnTo>
                <a:lnTo>
                  <a:pt x="393700" y="12700"/>
                </a:lnTo>
                <a:lnTo>
                  <a:pt x="12700" y="12700"/>
                </a:lnTo>
                <a:lnTo>
                  <a:pt x="12700" y="850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40301" y="2921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54483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575300" y="1333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4521200" y="749301"/>
            <a:ext cx="108042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3619500" y="15875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6108700" y="2921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705101" y="1841501"/>
            <a:ext cx="480901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190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3771901" y="1295401"/>
            <a:ext cx="46166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6311900" y="850900"/>
            <a:ext cx="85279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LL旋转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左单旋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96393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9766300" y="13335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8712200" y="749301"/>
            <a:ext cx="108042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810501" y="15875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8724900" y="1879601"/>
            <a:ext cx="42800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7874001" y="1270001"/>
            <a:ext cx="81913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6921500" y="1879601"/>
            <a:ext cx="3991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2095500" y="2514601"/>
            <a:ext cx="7074052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905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254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  <a:p>
            <a:pPr>
              <a:lnSpc>
                <a:spcPts val="4300"/>
              </a:lnSpc>
              <a:tabLst>
                <a:tab pos="25400" algn="l"/>
                <a:tab pos="190500" algn="l"/>
              </a:tabLst>
            </a:pPr>
            <a:r>
              <a:rPr lang="en-US" altLang="zh-CN" sz="36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在发现者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  <a:tabLst>
                <a:tab pos="25400" algn="l"/>
                <a:tab pos="190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旋转（左单旋）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086100" y="38608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2476500" y="4318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2781301" y="5372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2032001" y="5372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64" name="TextBox 1"/>
          <p:cNvSpPr txBox="1"/>
          <p:nvPr/>
        </p:nvSpPr>
        <p:spPr>
          <a:xfrm>
            <a:off x="3467100" y="49149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5" name="TextBox 1"/>
          <p:cNvSpPr txBox="1"/>
          <p:nvPr/>
        </p:nvSpPr>
        <p:spPr>
          <a:xfrm>
            <a:off x="4305301" y="41275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1066" name="TextBox 1"/>
          <p:cNvSpPr txBox="1"/>
          <p:nvPr/>
        </p:nvSpPr>
        <p:spPr>
          <a:xfrm>
            <a:off x="6210300" y="38608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67" name="TextBox 1"/>
          <p:cNvSpPr txBox="1"/>
          <p:nvPr/>
        </p:nvSpPr>
        <p:spPr>
          <a:xfrm>
            <a:off x="5600700" y="4318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68" name="TextBox 1"/>
          <p:cNvSpPr txBox="1"/>
          <p:nvPr/>
        </p:nvSpPr>
        <p:spPr>
          <a:xfrm>
            <a:off x="5905501" y="5372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69" name="TextBox 1"/>
          <p:cNvSpPr txBox="1"/>
          <p:nvPr/>
        </p:nvSpPr>
        <p:spPr>
          <a:xfrm>
            <a:off x="5156201" y="5372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70" name="TextBox 1"/>
          <p:cNvSpPr txBox="1"/>
          <p:nvPr/>
        </p:nvSpPr>
        <p:spPr>
          <a:xfrm>
            <a:off x="6591300" y="49149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1" name="TextBox 1"/>
          <p:cNvSpPr txBox="1"/>
          <p:nvPr/>
        </p:nvSpPr>
        <p:spPr>
          <a:xfrm>
            <a:off x="7429501" y="4203700"/>
            <a:ext cx="512961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9105900" y="4013201"/>
            <a:ext cx="1538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10020300" y="55245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4" name="TextBox 1"/>
          <p:cNvSpPr txBox="1"/>
          <p:nvPr/>
        </p:nvSpPr>
        <p:spPr>
          <a:xfrm>
            <a:off x="8585201" y="50673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9258301" y="5524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9715500" y="4470401"/>
            <a:ext cx="16671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142550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03200"/>
            <a:ext cx="8750300" cy="2413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600" y="3594100"/>
            <a:ext cx="8547100" cy="29083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30700" y="3492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19301" y="812801"/>
            <a:ext cx="732573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30200" algn="l"/>
                <a:tab pos="4953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302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3302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03600" y="2349501"/>
            <a:ext cx="3414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238501" y="927101"/>
            <a:ext cx="88325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63500" algn="l"/>
                <a:tab pos="342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635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40200" y="406401"/>
            <a:ext cx="1080424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762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1397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067301" y="990601"/>
            <a:ext cx="442429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  <a:p>
            <a:pPr>
              <a:lnSpc>
                <a:spcPts val="2200"/>
              </a:lnSpc>
              <a:tabLst>
                <a:tab pos="1016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56201" y="23495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017000" y="1054101"/>
            <a:ext cx="53059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115300" y="558801"/>
            <a:ext cx="1240724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35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635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200901" y="1054101"/>
            <a:ext cx="88325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715501" y="17272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19301" y="2641601"/>
            <a:ext cx="614751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36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发现者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麻烦结点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右边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086100" y="37338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19300" y="3187701"/>
            <a:ext cx="347210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因而叫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，需要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  <a:p>
            <a:pPr>
              <a:lnSpc>
                <a:spcPts val="1500"/>
              </a:lnSpc>
              <a:tabLst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76500" y="38989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55801" y="52197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71900" y="47625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21000" y="46482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33700" y="4343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5801" y="54483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476501" y="54483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18001" y="39243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146800" y="3467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73700" y="3873500"/>
            <a:ext cx="242054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003801" y="52578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19900" y="48006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69000" y="46863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930901" y="3797300"/>
            <a:ext cx="37189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32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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273801" y="54864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537201" y="54864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867400" y="61214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378700" y="3492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LR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366001" y="39243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747001" y="5626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0058400" y="5638801"/>
            <a:ext cx="29976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978900" y="37846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829800" y="46101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9550401" y="4241801"/>
            <a:ext cx="66524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372601" y="54102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53400" y="46101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937501" y="4305301"/>
            <a:ext cx="53860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470901" y="54102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77300" y="59690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753100" y="558801"/>
            <a:ext cx="1110882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  <a:tab pos="7366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右双旋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588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5588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29887760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88900"/>
            <a:ext cx="9042400" cy="3136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600" y="3746500"/>
            <a:ext cx="8547100" cy="29083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956300" y="2387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78500" y="26543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30700" y="36449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37001" y="177801"/>
            <a:ext cx="41357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80000" y="1778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92300" y="1574801"/>
            <a:ext cx="3991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65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597400" y="1016001"/>
            <a:ext cx="53059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99201" y="177801"/>
            <a:ext cx="3847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57600" y="508001"/>
            <a:ext cx="1106072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2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8100" algn="l"/>
                <a:tab pos="50800" algn="l"/>
                <a:tab pos="101600" algn="l"/>
                <a:tab pos="1524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81300" y="1016001"/>
            <a:ext cx="1067600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63500" algn="l"/>
                <a:tab pos="1016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63500" algn="l"/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95901" y="546101"/>
            <a:ext cx="442429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  <a:tab pos="127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01600" algn="l"/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07100" y="8255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416800" y="1181101"/>
            <a:ext cx="83035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69400" y="1244601"/>
            <a:ext cx="53059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14300" algn="l"/>
                <a:tab pos="13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280400" y="711201"/>
            <a:ext cx="1054776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1143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50800" algn="l"/>
                <a:tab pos="114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867901" y="1879601"/>
            <a:ext cx="4424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981200" y="3098801"/>
            <a:ext cx="43441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36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81300" y="38862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413001" y="2984500"/>
            <a:ext cx="213680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302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  <a:p>
            <a:pPr>
              <a:lnSpc>
                <a:spcPts val="2700"/>
              </a:lnSpc>
              <a:tabLst>
                <a:tab pos="330200" algn="l"/>
                <a:tab pos="1130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一般情况调整如下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900"/>
              </a:lnSpc>
              <a:tabLst>
                <a:tab pos="3302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90900" y="40513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71901" y="53594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955800" y="49022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921000" y="48006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933700" y="4495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476501" y="55880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225801" y="55880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18001" y="40767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778500" y="3556001"/>
            <a:ext cx="24205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438900" y="40894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819901" y="5397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03800" y="49403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969000" y="48387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829300" y="3949700"/>
            <a:ext cx="344646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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537201" y="56261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273801" y="56261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867400" y="62738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378700" y="3644901"/>
            <a:ext cx="3286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RL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66001" y="40767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0058401" y="57785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747000" y="5791201"/>
            <a:ext cx="29014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940800" y="3937001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115300" y="4762501"/>
            <a:ext cx="1667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899401" y="4457701"/>
            <a:ext cx="53860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432801" y="5549901"/>
            <a:ext cx="27571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791700" y="4762501"/>
            <a:ext cx="15388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9512301" y="4394201"/>
            <a:ext cx="66524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321801" y="5549901"/>
            <a:ext cx="28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839200" y="6121401"/>
            <a:ext cx="357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994400" y="685800"/>
            <a:ext cx="2013372" cy="2239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左双旋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旋转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  <a:p>
            <a:pPr>
              <a:lnSpc>
                <a:spcPts val="19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444500" algn="l"/>
                <a:tab pos="609600" algn="l"/>
                <a:tab pos="622300" algn="l"/>
                <a:tab pos="1358900" algn="l"/>
                <a:tab pos="1371600" algn="l"/>
                <a:tab pos="1562100" algn="l"/>
              </a:tabLst>
            </a:pPr>
            <a:r>
              <a:rPr lang="en-US" altLang="zh-CN" dirty="0"/>
              <a:t>	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</p:spTree>
    <p:extLst>
      <p:ext uri="{BB962C8B-B14F-4D97-AF65-F5344CB8AC3E}">
        <p14:creationId xmlns:p14="http://schemas.microsoft.com/office/powerpoint/2010/main" val="34630847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9450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1642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307201" y="701675"/>
            <a:ext cx="1016000" cy="330200"/>
          </a:xfrm>
          <a:custGeom>
            <a:avLst/>
            <a:gdLst>
              <a:gd name="connsiteX0" fmla="*/ 12700 w 1016000"/>
              <a:gd name="connsiteY0" fmla="*/ 165100 h 330200"/>
              <a:gd name="connsiteX1" fmla="*/ 508000 w 1016000"/>
              <a:gd name="connsiteY1" fmla="*/ 12700 h 330200"/>
              <a:gd name="connsiteX2" fmla="*/ 1003300 w 1016000"/>
              <a:gd name="connsiteY2" fmla="*/ 165100 h 330200"/>
              <a:gd name="connsiteX3" fmla="*/ 508000 w 1016000"/>
              <a:gd name="connsiteY3" fmla="*/ 317500 h 330200"/>
              <a:gd name="connsiteX4" fmla="*/ 12700 w 1016000"/>
              <a:gd name="connsiteY4" fmla="*/ 165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65100"/>
                </a:moveTo>
                <a:cubicBezTo>
                  <a:pt x="12700" y="80898"/>
                  <a:pt x="234441" y="12700"/>
                  <a:pt x="508000" y="12700"/>
                </a:cubicBezTo>
                <a:cubicBezTo>
                  <a:pt x="781430" y="12700"/>
                  <a:pt x="1003300" y="80898"/>
                  <a:pt x="1003300" y="165100"/>
                </a:cubicBezTo>
                <a:cubicBezTo>
                  <a:pt x="1003300" y="249300"/>
                  <a:pt x="781430" y="317500"/>
                  <a:pt x="508000" y="317500"/>
                </a:cubicBezTo>
                <a:cubicBezTo>
                  <a:pt x="234441" y="317500"/>
                  <a:pt x="12700" y="249300"/>
                  <a:pt x="12700" y="1651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0" y="1295400"/>
            <a:ext cx="7442200" cy="4292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11800" y="1282701"/>
            <a:ext cx="147636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245100" y="1435101"/>
            <a:ext cx="415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78600" y="1778001"/>
            <a:ext cx="4728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292601" y="1778001"/>
            <a:ext cx="258404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388100" y="1816101"/>
            <a:ext cx="88806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229100" y="2108201"/>
            <a:ext cx="30296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803900" y="2349501"/>
            <a:ext cx="106118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16600" y="2540001"/>
            <a:ext cx="2420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05201" y="2603501"/>
            <a:ext cx="800155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89600" y="2679701"/>
            <a:ext cx="3414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43301" y="2717801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38701" y="2717801"/>
            <a:ext cx="3847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05500" y="2717801"/>
            <a:ext cx="4280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10101" y="2870201"/>
            <a:ext cx="557845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54801" y="2882901"/>
            <a:ext cx="646011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882900" y="3289301"/>
            <a:ext cx="84824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16700" y="3327401"/>
            <a:ext cx="4696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038600" y="2413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165600" y="774701"/>
            <a:ext cx="4696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73701" y="774701"/>
            <a:ext cx="3718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53200" y="774701"/>
            <a:ext cx="45685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Sept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80300" y="3556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886700" y="3022601"/>
            <a:ext cx="47929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048001" y="1981201"/>
            <a:ext cx="4111703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3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  <a:p>
            <a:pPr>
              <a:lnSpc>
                <a:spcPts val="1300"/>
              </a:lnSpc>
              <a:tabLst>
                <a:tab pos="266700" algn="l"/>
                <a:tab pos="685800" algn="l"/>
                <a:tab pos="952500" algn="l"/>
                <a:tab pos="10160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54301" y="3479801"/>
            <a:ext cx="465191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819400" y="2641600"/>
            <a:ext cx="4813818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917700" algn="l"/>
              </a:tabLst>
            </a:pP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July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232400" y="1625601"/>
            <a:ext cx="106439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</a:t>
            </a:r>
          </a:p>
          <a:p>
            <a:pPr>
              <a:lnSpc>
                <a:spcPts val="1100"/>
              </a:lnSpc>
              <a:tabLst>
                <a:tab pos="228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8369301" y="3162301"/>
            <a:ext cx="1085233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22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</a:p>
          <a:p>
            <a:pPr>
              <a:lnSpc>
                <a:spcPts val="10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76200" algn="l"/>
                <a:tab pos="304800" algn="l"/>
                <a:tab pos="406400" algn="l"/>
                <a:tab pos="6223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277101" y="2578101"/>
            <a:ext cx="79989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188201" y="2413000"/>
            <a:ext cx="686085" cy="17261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  <a:r>
              <a:rPr lang="en-US" altLang="zh-CN" sz="1802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4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</a:t>
            </a:r>
          </a:p>
          <a:p>
            <a:pPr>
              <a:lnSpc>
                <a:spcPts val="25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2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</a:p>
          <a:p>
            <a:pPr>
              <a:lnSpc>
                <a:spcPts val="2400"/>
              </a:lnSpc>
              <a:tabLst>
                <a:tab pos="76200" algn="l"/>
                <a:tab pos="114300" algn="l"/>
                <a:tab pos="2159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530601" y="4368800"/>
            <a:ext cx="3924151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715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注意：有时候插入元素即便</a:t>
            </a:r>
          </a:p>
          <a:p>
            <a:pPr>
              <a:lnSpc>
                <a:spcPts val="2100"/>
              </a:lnSpc>
              <a:tabLst>
                <a:tab pos="571500" algn="l"/>
                <a:tab pos="1143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不需要调整结构，也可能需要重新计算</a:t>
            </a:r>
          </a:p>
          <a:p>
            <a:pPr>
              <a:lnSpc>
                <a:spcPts val="2100"/>
              </a:lnSpc>
              <a:tabLst>
                <a:tab pos="5715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一些平衡因子。</a:t>
            </a:r>
          </a:p>
        </p:txBody>
      </p:sp>
    </p:spTree>
    <p:extLst>
      <p:ext uri="{BB962C8B-B14F-4D97-AF65-F5344CB8AC3E}">
        <p14:creationId xmlns:p14="http://schemas.microsoft.com/office/powerpoint/2010/main" val="38002849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342900"/>
            <a:ext cx="316112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5.1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</a:t>
            </a: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(heap)</a:t>
            </a:r>
          </a:p>
        </p:txBody>
      </p:sp>
    </p:spTree>
    <p:extLst>
      <p:ext uri="{BB962C8B-B14F-4D97-AF65-F5344CB8AC3E}">
        <p14:creationId xmlns:p14="http://schemas.microsoft.com/office/powerpoint/2010/main" val="30847541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977900"/>
            <a:ext cx="8699500" cy="1016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44700" y="1168401"/>
            <a:ext cx="760785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优先队列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Priority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）：特殊的“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队列”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，取出元素的顺序是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87601" y="1485901"/>
            <a:ext cx="795089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依照元素的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优先权（关键字）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大小，而不是元素进入队列的先后顺序。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什么是堆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2133601"/>
            <a:ext cx="307776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问题：如何组织优先队列？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63800" y="2451100"/>
            <a:ext cx="3019224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一般的数组、链表？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有序的数组或者链表？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二叉搜索树？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AVL树？</a:t>
            </a:r>
          </a:p>
        </p:txBody>
      </p:sp>
    </p:spTree>
    <p:extLst>
      <p:ext uri="{BB962C8B-B14F-4D97-AF65-F5344CB8AC3E}">
        <p14:creationId xmlns:p14="http://schemas.microsoft.com/office/powerpoint/2010/main" val="6162552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20000" y="1308101"/>
            <a:ext cx="1213474" cy="2251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5400" algn="l"/>
                <a:tab pos="50800" algn="l"/>
                <a:tab pos="2032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98700" y="1346201"/>
            <a:ext cx="5257850" cy="25724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元素总是插入尾部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查找最大（或最小）关键字</a:t>
            </a:r>
          </a:p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从数组中删去需要移动元素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元素总是插入链表的头部</a:t>
            </a:r>
          </a:p>
          <a:p>
            <a:pPr>
              <a:lnSpc>
                <a:spcPts val="24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查找最大（或最小）关键字</a:t>
            </a:r>
          </a:p>
          <a:p>
            <a:pPr>
              <a:lnSpc>
                <a:spcPts val="22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删去结点</a:t>
            </a:r>
          </a:p>
          <a:p>
            <a:pPr>
              <a:lnSpc>
                <a:spcPts val="2900"/>
              </a:lnSpc>
              <a:tabLst>
                <a:tab pos="838200" algn="l"/>
                <a:tab pos="2159000" algn="l"/>
                <a:tab pos="2374900" algn="l"/>
              </a:tabLst>
            </a:pPr>
            <a:r>
              <a:rPr lang="en-US" altLang="zh-CN" sz="2006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有序数组</a:t>
            </a:r>
            <a:r>
              <a:rPr lang="en-US" altLang="zh-CN" sz="2006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98700" y="3911601"/>
            <a:ext cx="4372992" cy="24057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找到合适的位置</a:t>
            </a:r>
          </a:p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移动元素并插入</a:t>
            </a:r>
          </a:p>
          <a:p>
            <a:pPr>
              <a:lnSpc>
                <a:spcPts val="25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删去最后一个元素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有序链表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找到合适的位置</a:t>
            </a:r>
          </a:p>
          <a:p>
            <a:pPr>
              <a:lnSpc>
                <a:spcPts val="22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插入元素</a:t>
            </a:r>
          </a:p>
          <a:p>
            <a:pPr>
              <a:lnSpc>
                <a:spcPts val="2500"/>
              </a:lnSpc>
              <a:tabLst>
                <a:tab pos="838200" algn="l"/>
                <a:tab pos="22987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删除首元素或最后元素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150100" y="3949701"/>
            <a:ext cx="2460610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O(log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279400" algn="l"/>
                <a:tab pos="292100" algn="l"/>
                <a:tab pos="330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70100" y="571500"/>
            <a:ext cx="4308872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若采用数组或链表实现优先队列</a:t>
            </a:r>
          </a:p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CC66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数组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199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01508" y="800494"/>
            <a:ext cx="7120108" cy="5060807"/>
          </a:xfrm>
          <a:custGeom>
            <a:avLst/>
            <a:gdLst>
              <a:gd name="connsiteX0" fmla="*/ 0 w 7848600"/>
              <a:gd name="connsiteY0" fmla="*/ 0 h 5578602"/>
              <a:gd name="connsiteX1" fmla="*/ 0 w 7848600"/>
              <a:gd name="connsiteY1" fmla="*/ 5578601 h 5578602"/>
              <a:gd name="connsiteX2" fmla="*/ 7848599 w 7848600"/>
              <a:gd name="connsiteY2" fmla="*/ 5578601 h 5578602"/>
              <a:gd name="connsiteX3" fmla="*/ 7848599 w 7848600"/>
              <a:gd name="connsiteY3" fmla="*/ 0 h 5578602"/>
              <a:gd name="connsiteX4" fmla="*/ 0 w 7848600"/>
              <a:gd name="connsiteY4" fmla="*/ 0 h 5578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8600" h="5578602">
                <a:moveTo>
                  <a:pt x="0" y="0"/>
                </a:moveTo>
                <a:lnTo>
                  <a:pt x="0" y="5578601"/>
                </a:lnTo>
                <a:lnTo>
                  <a:pt x="7848599" y="5578601"/>
                </a:lnTo>
                <a:lnTo>
                  <a:pt x="7848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794733"/>
            <a:ext cx="7131629" cy="5072328"/>
          </a:xfrm>
          <a:custGeom>
            <a:avLst/>
            <a:gdLst>
              <a:gd name="connsiteX0" fmla="*/ 6350 w 7861300"/>
              <a:gd name="connsiteY0" fmla="*/ 6350 h 5591302"/>
              <a:gd name="connsiteX1" fmla="*/ 6350 w 7861300"/>
              <a:gd name="connsiteY1" fmla="*/ 5584951 h 5591302"/>
              <a:gd name="connsiteX2" fmla="*/ 7854949 w 7861300"/>
              <a:gd name="connsiteY2" fmla="*/ 5584951 h 5591302"/>
              <a:gd name="connsiteX3" fmla="*/ 7854949 w 7861300"/>
              <a:gd name="connsiteY3" fmla="*/ 6350 h 5591302"/>
              <a:gd name="connsiteX4" fmla="*/ 6350 w 7861300"/>
              <a:gd name="connsiteY4" fmla="*/ 6350 h 5591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5591302">
                <a:moveTo>
                  <a:pt x="6350" y="6350"/>
                </a:moveTo>
                <a:lnTo>
                  <a:pt x="6350" y="5584951"/>
                </a:lnTo>
                <a:lnTo>
                  <a:pt x="7854949" y="5584951"/>
                </a:lnTo>
                <a:lnTo>
                  <a:pt x="7854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639842" y="806485"/>
            <a:ext cx="1668727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2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3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  <a:r>
              <a:rPr lang="en-US" altLang="zh-CN" sz="1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2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2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82031" y="898655"/>
            <a:ext cx="1817805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&lt;math.h&gt;</a:t>
            </a:r>
          </a:p>
          <a:p>
            <a:pPr>
              <a:lnSpc>
                <a:spcPts val="1270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clock_t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82032" y="1543843"/>
            <a:ext cx="500137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0262" y="1543843"/>
            <a:ext cx="750205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82031" y="1705140"/>
            <a:ext cx="1295226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#define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999140" y="1682097"/>
            <a:ext cx="266419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多项式最大项数，即多项式阶数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+1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582031" y="2004691"/>
            <a:ext cx="4287712" cy="39318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a[MAXN];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存储多项式的系数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i&lt;MAXN;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)i;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f2(MAXN-1,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printf("ticks2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printf("duration2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728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270"/>
              </a:lnSpc>
              <a:tabLst>
                <a:tab pos="1728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68921" y="887134"/>
            <a:ext cx="8335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3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8537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17700" y="609601"/>
            <a:ext cx="474328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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是否可以采用二叉树存储结构？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22500" y="1219201"/>
            <a:ext cx="219771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二叉搜索树？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22500" y="1587501"/>
            <a:ext cx="681436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如果采用二叉树结构，应更关注插入还是删除？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59101" y="1955800"/>
            <a:ext cx="289662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树结点顺序怎么安排？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树结构怎样？</a:t>
            </a:r>
          </a:p>
        </p:txBody>
      </p:sp>
    </p:spTree>
    <p:extLst>
      <p:ext uri="{BB962C8B-B14F-4D97-AF65-F5344CB8AC3E}">
        <p14:creationId xmlns:p14="http://schemas.microsoft.com/office/powerpoint/2010/main" val="2550827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9996" y="1945514"/>
            <a:ext cx="298450" cy="247777"/>
          </a:xfrm>
          <a:custGeom>
            <a:avLst/>
            <a:gdLst>
              <a:gd name="connsiteX0" fmla="*/ 292100 w 298450"/>
              <a:gd name="connsiteY0" fmla="*/ 6350 h 247777"/>
              <a:gd name="connsiteX1" fmla="*/ 635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292100" y="6350"/>
                </a:moveTo>
                <a:lnTo>
                  <a:pt x="635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38646" y="1927987"/>
            <a:ext cx="298450" cy="247777"/>
          </a:xfrm>
          <a:custGeom>
            <a:avLst/>
            <a:gdLst>
              <a:gd name="connsiteX0" fmla="*/ 6350 w 298450"/>
              <a:gd name="connsiteY0" fmla="*/ 6350 h 247777"/>
              <a:gd name="connsiteX1" fmla="*/ 292100 w 298450"/>
              <a:gd name="connsiteY1" fmla="*/ 241427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6350" y="6350"/>
                </a:moveTo>
                <a:lnTo>
                  <a:pt x="292100" y="2414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549647" y="2163573"/>
            <a:ext cx="474979" cy="437261"/>
          </a:xfrm>
          <a:custGeom>
            <a:avLst/>
            <a:gdLst>
              <a:gd name="connsiteX0" fmla="*/ 0 w 474979"/>
              <a:gd name="connsiteY0" fmla="*/ 218694 h 437261"/>
              <a:gd name="connsiteX1" fmla="*/ 237489 w 474979"/>
              <a:gd name="connsiteY1" fmla="*/ 0 h 437261"/>
              <a:gd name="connsiteX2" fmla="*/ 474979 w 474979"/>
              <a:gd name="connsiteY2" fmla="*/ 218694 h 437261"/>
              <a:gd name="connsiteX3" fmla="*/ 237489 w 474979"/>
              <a:gd name="connsiteY3" fmla="*/ 437260 h 437261"/>
              <a:gd name="connsiteX4" fmla="*/ 0 w 474979"/>
              <a:gd name="connsiteY4" fmla="*/ 218694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3" y="0"/>
                  <a:pt x="474979" y="97917"/>
                  <a:pt x="474979" y="218694"/>
                </a:cubicBezTo>
                <a:cubicBezTo>
                  <a:pt x="474979" y="339344"/>
                  <a:pt x="368553" y="437260"/>
                  <a:pt x="237489" y="437260"/>
                </a:cubicBezTo>
                <a:cubicBezTo>
                  <a:pt x="106298" y="437260"/>
                  <a:pt x="0" y="339344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43297" y="2157223"/>
            <a:ext cx="487679" cy="449961"/>
          </a:xfrm>
          <a:custGeom>
            <a:avLst/>
            <a:gdLst>
              <a:gd name="connsiteX0" fmla="*/ 6350 w 487679"/>
              <a:gd name="connsiteY0" fmla="*/ 225044 h 449961"/>
              <a:gd name="connsiteX1" fmla="*/ 243839 w 487679"/>
              <a:gd name="connsiteY1" fmla="*/ 6350 h 449961"/>
              <a:gd name="connsiteX2" fmla="*/ 481329 w 487679"/>
              <a:gd name="connsiteY2" fmla="*/ 225044 h 449961"/>
              <a:gd name="connsiteX3" fmla="*/ 243839 w 487679"/>
              <a:gd name="connsiteY3" fmla="*/ 443610 h 449961"/>
              <a:gd name="connsiteX4" fmla="*/ 6350 w 487679"/>
              <a:gd name="connsiteY4" fmla="*/ 225044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3" y="6350"/>
                  <a:pt x="481329" y="104267"/>
                  <a:pt x="481329" y="225044"/>
                </a:cubicBezTo>
                <a:cubicBezTo>
                  <a:pt x="481329" y="345694"/>
                  <a:pt x="374903" y="443610"/>
                  <a:pt x="243839" y="443610"/>
                </a:cubicBezTo>
                <a:cubicBezTo>
                  <a:pt x="112648" y="443610"/>
                  <a:pt x="6350" y="345694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21197" y="2163573"/>
            <a:ext cx="474979" cy="437261"/>
          </a:xfrm>
          <a:custGeom>
            <a:avLst/>
            <a:gdLst>
              <a:gd name="connsiteX0" fmla="*/ 0 w 474979"/>
              <a:gd name="connsiteY0" fmla="*/ 218694 h 437261"/>
              <a:gd name="connsiteX1" fmla="*/ 237489 w 474979"/>
              <a:gd name="connsiteY1" fmla="*/ 0 h 437261"/>
              <a:gd name="connsiteX2" fmla="*/ 474979 w 474979"/>
              <a:gd name="connsiteY2" fmla="*/ 218694 h 437261"/>
              <a:gd name="connsiteX3" fmla="*/ 237489 w 474979"/>
              <a:gd name="connsiteY3" fmla="*/ 437260 h 437261"/>
              <a:gd name="connsiteX4" fmla="*/ 0 w 474979"/>
              <a:gd name="connsiteY4" fmla="*/ 218694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3" y="0"/>
                  <a:pt x="474979" y="97917"/>
                  <a:pt x="474979" y="218694"/>
                </a:cubicBezTo>
                <a:cubicBezTo>
                  <a:pt x="474979" y="339344"/>
                  <a:pt x="368553" y="437260"/>
                  <a:pt x="237489" y="437260"/>
                </a:cubicBezTo>
                <a:cubicBezTo>
                  <a:pt x="106298" y="437260"/>
                  <a:pt x="0" y="339344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14847" y="2157223"/>
            <a:ext cx="487679" cy="449961"/>
          </a:xfrm>
          <a:custGeom>
            <a:avLst/>
            <a:gdLst>
              <a:gd name="connsiteX0" fmla="*/ 6350 w 487679"/>
              <a:gd name="connsiteY0" fmla="*/ 225044 h 449961"/>
              <a:gd name="connsiteX1" fmla="*/ 243839 w 487679"/>
              <a:gd name="connsiteY1" fmla="*/ 6350 h 449961"/>
              <a:gd name="connsiteX2" fmla="*/ 481329 w 487679"/>
              <a:gd name="connsiteY2" fmla="*/ 225044 h 449961"/>
              <a:gd name="connsiteX3" fmla="*/ 243839 w 487679"/>
              <a:gd name="connsiteY3" fmla="*/ 443610 h 449961"/>
              <a:gd name="connsiteX4" fmla="*/ 6350 w 487679"/>
              <a:gd name="connsiteY4" fmla="*/ 225044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3" y="6350"/>
                  <a:pt x="481329" y="104267"/>
                  <a:pt x="481329" y="225044"/>
                </a:cubicBezTo>
                <a:cubicBezTo>
                  <a:pt x="481329" y="345694"/>
                  <a:pt x="374903" y="443610"/>
                  <a:pt x="243839" y="443610"/>
                </a:cubicBezTo>
                <a:cubicBezTo>
                  <a:pt x="112648" y="443610"/>
                  <a:pt x="6350" y="345694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92346" y="1548512"/>
            <a:ext cx="474979" cy="437261"/>
          </a:xfrm>
          <a:custGeom>
            <a:avLst/>
            <a:gdLst>
              <a:gd name="connsiteX0" fmla="*/ 0 w 474979"/>
              <a:gd name="connsiteY0" fmla="*/ 218566 h 437261"/>
              <a:gd name="connsiteX1" fmla="*/ 237489 w 474979"/>
              <a:gd name="connsiteY1" fmla="*/ 0 h 437261"/>
              <a:gd name="connsiteX2" fmla="*/ 474980 w 474979"/>
              <a:gd name="connsiteY2" fmla="*/ 218566 h 437261"/>
              <a:gd name="connsiteX3" fmla="*/ 237489 w 474979"/>
              <a:gd name="connsiteY3" fmla="*/ 437261 h 437261"/>
              <a:gd name="connsiteX4" fmla="*/ 0 w 474979"/>
              <a:gd name="connsiteY4" fmla="*/ 218566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1">
                <a:moveTo>
                  <a:pt x="0" y="218566"/>
                </a:moveTo>
                <a:cubicBezTo>
                  <a:pt x="0" y="97790"/>
                  <a:pt x="106299" y="0"/>
                  <a:pt x="237489" y="0"/>
                </a:cubicBezTo>
                <a:cubicBezTo>
                  <a:pt x="368554" y="0"/>
                  <a:pt x="474980" y="97790"/>
                  <a:pt x="474980" y="218566"/>
                </a:cubicBezTo>
                <a:cubicBezTo>
                  <a:pt x="474980" y="339343"/>
                  <a:pt x="368554" y="437261"/>
                  <a:pt x="237489" y="437261"/>
                </a:cubicBezTo>
                <a:cubicBezTo>
                  <a:pt x="106299" y="437261"/>
                  <a:pt x="0" y="339343"/>
                  <a:pt x="0" y="2185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285996" y="1542162"/>
            <a:ext cx="487679" cy="449961"/>
          </a:xfrm>
          <a:custGeom>
            <a:avLst/>
            <a:gdLst>
              <a:gd name="connsiteX0" fmla="*/ 6350 w 487679"/>
              <a:gd name="connsiteY0" fmla="*/ 224916 h 449961"/>
              <a:gd name="connsiteX1" fmla="*/ 243839 w 487679"/>
              <a:gd name="connsiteY1" fmla="*/ 6350 h 449961"/>
              <a:gd name="connsiteX2" fmla="*/ 481330 w 487679"/>
              <a:gd name="connsiteY2" fmla="*/ 224916 h 449961"/>
              <a:gd name="connsiteX3" fmla="*/ 243839 w 487679"/>
              <a:gd name="connsiteY3" fmla="*/ 443611 h 449961"/>
              <a:gd name="connsiteX4" fmla="*/ 6350 w 487679"/>
              <a:gd name="connsiteY4" fmla="*/ 224916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1">
                <a:moveTo>
                  <a:pt x="6350" y="224916"/>
                </a:moveTo>
                <a:cubicBezTo>
                  <a:pt x="6350" y="104140"/>
                  <a:pt x="112649" y="6350"/>
                  <a:pt x="243839" y="6350"/>
                </a:cubicBezTo>
                <a:cubicBezTo>
                  <a:pt x="374904" y="6350"/>
                  <a:pt x="481330" y="104140"/>
                  <a:pt x="481330" y="224916"/>
                </a:cubicBezTo>
                <a:cubicBezTo>
                  <a:pt x="481330" y="345693"/>
                  <a:pt x="374904" y="443611"/>
                  <a:pt x="243839" y="443611"/>
                </a:cubicBezTo>
                <a:cubicBezTo>
                  <a:pt x="112649" y="443611"/>
                  <a:pt x="6350" y="345693"/>
                  <a:pt x="6350" y="2249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05095" y="1335151"/>
            <a:ext cx="546100" cy="301497"/>
          </a:xfrm>
          <a:custGeom>
            <a:avLst/>
            <a:gdLst>
              <a:gd name="connsiteX0" fmla="*/ 539750 w 546100"/>
              <a:gd name="connsiteY0" fmla="*/ 6350 h 301497"/>
              <a:gd name="connsiteX1" fmla="*/ 6350 w 546100"/>
              <a:gd name="connsiteY1" fmla="*/ 295147 h 30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01497">
                <a:moveTo>
                  <a:pt x="539750" y="6350"/>
                </a:moveTo>
                <a:lnTo>
                  <a:pt x="6350" y="2951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56126" y="1933830"/>
            <a:ext cx="298450" cy="247777"/>
          </a:xfrm>
          <a:custGeom>
            <a:avLst/>
            <a:gdLst>
              <a:gd name="connsiteX0" fmla="*/ 292100 w 298450"/>
              <a:gd name="connsiteY0" fmla="*/ 6350 h 247777"/>
              <a:gd name="connsiteX1" fmla="*/ 635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292100" y="6350"/>
                </a:moveTo>
                <a:lnTo>
                  <a:pt x="635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84776" y="1916303"/>
            <a:ext cx="298450" cy="247777"/>
          </a:xfrm>
          <a:custGeom>
            <a:avLst/>
            <a:gdLst>
              <a:gd name="connsiteX0" fmla="*/ 6350 w 298450"/>
              <a:gd name="connsiteY0" fmla="*/ 6350 h 247777"/>
              <a:gd name="connsiteX1" fmla="*/ 292100 w 298450"/>
              <a:gd name="connsiteY1" fmla="*/ 241426 h 2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777">
                <a:moveTo>
                  <a:pt x="6350" y="6350"/>
                </a:moveTo>
                <a:lnTo>
                  <a:pt x="292100" y="2414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95777" y="2169414"/>
            <a:ext cx="474979" cy="437260"/>
          </a:xfrm>
          <a:custGeom>
            <a:avLst/>
            <a:gdLst>
              <a:gd name="connsiteX0" fmla="*/ 0 w 474979"/>
              <a:gd name="connsiteY0" fmla="*/ 218693 h 437260"/>
              <a:gd name="connsiteX1" fmla="*/ 237489 w 474979"/>
              <a:gd name="connsiteY1" fmla="*/ 0 h 437260"/>
              <a:gd name="connsiteX2" fmla="*/ 474979 w 474979"/>
              <a:gd name="connsiteY2" fmla="*/ 218693 h 437260"/>
              <a:gd name="connsiteX3" fmla="*/ 237489 w 474979"/>
              <a:gd name="connsiteY3" fmla="*/ 437260 h 437260"/>
              <a:gd name="connsiteX4" fmla="*/ 0 w 474979"/>
              <a:gd name="connsiteY4" fmla="*/ 218693 h 437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0">
                <a:moveTo>
                  <a:pt x="0" y="218693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3" y="0"/>
                  <a:pt x="474979" y="97916"/>
                  <a:pt x="474979" y="218693"/>
                </a:cubicBezTo>
                <a:cubicBezTo>
                  <a:pt x="474979" y="339470"/>
                  <a:pt x="368553" y="437260"/>
                  <a:pt x="237489" y="437260"/>
                </a:cubicBezTo>
                <a:cubicBezTo>
                  <a:pt x="106298" y="437260"/>
                  <a:pt x="0" y="339470"/>
                  <a:pt x="0" y="21869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89427" y="2163064"/>
            <a:ext cx="487679" cy="449960"/>
          </a:xfrm>
          <a:custGeom>
            <a:avLst/>
            <a:gdLst>
              <a:gd name="connsiteX0" fmla="*/ 6350 w 487679"/>
              <a:gd name="connsiteY0" fmla="*/ 225043 h 449960"/>
              <a:gd name="connsiteX1" fmla="*/ 243839 w 487679"/>
              <a:gd name="connsiteY1" fmla="*/ 6350 h 449960"/>
              <a:gd name="connsiteX2" fmla="*/ 481329 w 487679"/>
              <a:gd name="connsiteY2" fmla="*/ 225043 h 449960"/>
              <a:gd name="connsiteX3" fmla="*/ 243839 w 487679"/>
              <a:gd name="connsiteY3" fmla="*/ 443610 h 449960"/>
              <a:gd name="connsiteX4" fmla="*/ 6350 w 487679"/>
              <a:gd name="connsiteY4" fmla="*/ 225043 h 4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0">
                <a:moveTo>
                  <a:pt x="6350" y="225043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3" y="6350"/>
                  <a:pt x="481329" y="104266"/>
                  <a:pt x="481329" y="225043"/>
                </a:cubicBezTo>
                <a:cubicBezTo>
                  <a:pt x="481329" y="345820"/>
                  <a:pt x="374903" y="443610"/>
                  <a:pt x="243839" y="443610"/>
                </a:cubicBezTo>
                <a:cubicBezTo>
                  <a:pt x="112648" y="443610"/>
                  <a:pt x="6350" y="345820"/>
                  <a:pt x="6350" y="2250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748277" y="2169414"/>
            <a:ext cx="474979" cy="437260"/>
          </a:xfrm>
          <a:custGeom>
            <a:avLst/>
            <a:gdLst>
              <a:gd name="connsiteX0" fmla="*/ 0 w 474979"/>
              <a:gd name="connsiteY0" fmla="*/ 218693 h 437260"/>
              <a:gd name="connsiteX1" fmla="*/ 237489 w 474979"/>
              <a:gd name="connsiteY1" fmla="*/ 0 h 437260"/>
              <a:gd name="connsiteX2" fmla="*/ 474979 w 474979"/>
              <a:gd name="connsiteY2" fmla="*/ 218693 h 437260"/>
              <a:gd name="connsiteX3" fmla="*/ 237489 w 474979"/>
              <a:gd name="connsiteY3" fmla="*/ 437260 h 437260"/>
              <a:gd name="connsiteX4" fmla="*/ 0 w 474979"/>
              <a:gd name="connsiteY4" fmla="*/ 218693 h 437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260">
                <a:moveTo>
                  <a:pt x="0" y="218693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3" y="0"/>
                  <a:pt x="474979" y="97916"/>
                  <a:pt x="474979" y="218693"/>
                </a:cubicBezTo>
                <a:cubicBezTo>
                  <a:pt x="474979" y="339470"/>
                  <a:pt x="368553" y="437260"/>
                  <a:pt x="237489" y="437260"/>
                </a:cubicBezTo>
                <a:cubicBezTo>
                  <a:pt x="106298" y="437260"/>
                  <a:pt x="0" y="339470"/>
                  <a:pt x="0" y="21869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741927" y="2163064"/>
            <a:ext cx="487679" cy="449960"/>
          </a:xfrm>
          <a:custGeom>
            <a:avLst/>
            <a:gdLst>
              <a:gd name="connsiteX0" fmla="*/ 6350 w 487679"/>
              <a:gd name="connsiteY0" fmla="*/ 225043 h 449960"/>
              <a:gd name="connsiteX1" fmla="*/ 243839 w 487679"/>
              <a:gd name="connsiteY1" fmla="*/ 6350 h 449960"/>
              <a:gd name="connsiteX2" fmla="*/ 481329 w 487679"/>
              <a:gd name="connsiteY2" fmla="*/ 225043 h 449960"/>
              <a:gd name="connsiteX3" fmla="*/ 243839 w 487679"/>
              <a:gd name="connsiteY3" fmla="*/ 443610 h 449960"/>
              <a:gd name="connsiteX4" fmla="*/ 6350 w 487679"/>
              <a:gd name="connsiteY4" fmla="*/ 225043 h 44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49960">
                <a:moveTo>
                  <a:pt x="6350" y="225043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3" y="6350"/>
                  <a:pt x="481329" y="104266"/>
                  <a:pt x="481329" y="225043"/>
                </a:cubicBezTo>
                <a:cubicBezTo>
                  <a:pt x="481329" y="345820"/>
                  <a:pt x="374903" y="443610"/>
                  <a:pt x="243839" y="443610"/>
                </a:cubicBezTo>
                <a:cubicBezTo>
                  <a:pt x="112648" y="443610"/>
                  <a:pt x="6350" y="345820"/>
                  <a:pt x="6350" y="2250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581396" y="1321054"/>
            <a:ext cx="546100" cy="301625"/>
          </a:xfrm>
          <a:custGeom>
            <a:avLst/>
            <a:gdLst>
              <a:gd name="connsiteX0" fmla="*/ 6350 w 546100"/>
              <a:gd name="connsiteY0" fmla="*/ 6350 h 301625"/>
              <a:gd name="connsiteX1" fmla="*/ 539750 w 546100"/>
              <a:gd name="connsiteY1" fmla="*/ 295275 h 301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01625">
                <a:moveTo>
                  <a:pt x="6350" y="6350"/>
                </a:moveTo>
                <a:lnTo>
                  <a:pt x="539750" y="2952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5116" y="2551302"/>
            <a:ext cx="298450" cy="247650"/>
          </a:xfrm>
          <a:custGeom>
            <a:avLst/>
            <a:gdLst>
              <a:gd name="connsiteX0" fmla="*/ 292100 w 298450"/>
              <a:gd name="connsiteY0" fmla="*/ 6350 h 247650"/>
              <a:gd name="connsiteX1" fmla="*/ 6350 w 298450"/>
              <a:gd name="connsiteY1" fmla="*/ 24130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650">
                <a:moveTo>
                  <a:pt x="292100" y="6350"/>
                </a:moveTo>
                <a:lnTo>
                  <a:pt x="6350" y="2413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23766" y="2533776"/>
            <a:ext cx="298450" cy="247650"/>
          </a:xfrm>
          <a:custGeom>
            <a:avLst/>
            <a:gdLst>
              <a:gd name="connsiteX0" fmla="*/ 6350 w 298450"/>
              <a:gd name="connsiteY0" fmla="*/ 6350 h 247650"/>
              <a:gd name="connsiteX1" fmla="*/ 292100 w 298450"/>
              <a:gd name="connsiteY1" fmla="*/ 24130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47650">
                <a:moveTo>
                  <a:pt x="6350" y="6350"/>
                </a:moveTo>
                <a:lnTo>
                  <a:pt x="292100" y="2413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34767" y="2786760"/>
            <a:ext cx="474979" cy="437388"/>
          </a:xfrm>
          <a:custGeom>
            <a:avLst/>
            <a:gdLst>
              <a:gd name="connsiteX0" fmla="*/ 0 w 474979"/>
              <a:gd name="connsiteY0" fmla="*/ 218694 h 437388"/>
              <a:gd name="connsiteX1" fmla="*/ 237489 w 474979"/>
              <a:gd name="connsiteY1" fmla="*/ 0 h 437388"/>
              <a:gd name="connsiteX2" fmla="*/ 474979 w 474979"/>
              <a:gd name="connsiteY2" fmla="*/ 218694 h 437388"/>
              <a:gd name="connsiteX3" fmla="*/ 237489 w 474979"/>
              <a:gd name="connsiteY3" fmla="*/ 437388 h 437388"/>
              <a:gd name="connsiteX4" fmla="*/ 0 w 474979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79" h="437388">
                <a:moveTo>
                  <a:pt x="0" y="218694"/>
                </a:moveTo>
                <a:cubicBezTo>
                  <a:pt x="0" y="97917"/>
                  <a:pt x="106298" y="0"/>
                  <a:pt x="237489" y="0"/>
                </a:cubicBezTo>
                <a:cubicBezTo>
                  <a:pt x="368554" y="0"/>
                  <a:pt x="474979" y="97917"/>
                  <a:pt x="474979" y="218694"/>
                </a:cubicBezTo>
                <a:cubicBezTo>
                  <a:pt x="474979" y="339471"/>
                  <a:pt x="368554" y="437388"/>
                  <a:pt x="237489" y="437388"/>
                </a:cubicBezTo>
                <a:cubicBezTo>
                  <a:pt x="106298" y="437388"/>
                  <a:pt x="0" y="339471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28417" y="2780410"/>
            <a:ext cx="487679" cy="450088"/>
          </a:xfrm>
          <a:custGeom>
            <a:avLst/>
            <a:gdLst>
              <a:gd name="connsiteX0" fmla="*/ 6350 w 487679"/>
              <a:gd name="connsiteY0" fmla="*/ 225044 h 450088"/>
              <a:gd name="connsiteX1" fmla="*/ 243839 w 487679"/>
              <a:gd name="connsiteY1" fmla="*/ 6350 h 450088"/>
              <a:gd name="connsiteX2" fmla="*/ 481329 w 487679"/>
              <a:gd name="connsiteY2" fmla="*/ 225044 h 450088"/>
              <a:gd name="connsiteX3" fmla="*/ 243839 w 487679"/>
              <a:gd name="connsiteY3" fmla="*/ 443738 h 450088"/>
              <a:gd name="connsiteX4" fmla="*/ 6350 w 487679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79" h="450088">
                <a:moveTo>
                  <a:pt x="6350" y="225044"/>
                </a:moveTo>
                <a:cubicBezTo>
                  <a:pt x="6350" y="104267"/>
                  <a:pt x="112648" y="6350"/>
                  <a:pt x="243839" y="6350"/>
                </a:cubicBezTo>
                <a:cubicBezTo>
                  <a:pt x="374904" y="6350"/>
                  <a:pt x="481329" y="104267"/>
                  <a:pt x="481329" y="225044"/>
                </a:cubicBezTo>
                <a:cubicBezTo>
                  <a:pt x="481329" y="345821"/>
                  <a:pt x="374904" y="443738"/>
                  <a:pt x="243839" y="443738"/>
                </a:cubicBezTo>
                <a:cubicBezTo>
                  <a:pt x="112648" y="443738"/>
                  <a:pt x="6350" y="345821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306316" y="2769235"/>
            <a:ext cx="474980" cy="437388"/>
          </a:xfrm>
          <a:custGeom>
            <a:avLst/>
            <a:gdLst>
              <a:gd name="connsiteX0" fmla="*/ 0 w 474980"/>
              <a:gd name="connsiteY0" fmla="*/ 218694 h 437388"/>
              <a:gd name="connsiteX1" fmla="*/ 237489 w 474980"/>
              <a:gd name="connsiteY1" fmla="*/ 0 h 437388"/>
              <a:gd name="connsiteX2" fmla="*/ 474980 w 474980"/>
              <a:gd name="connsiteY2" fmla="*/ 218694 h 437388"/>
              <a:gd name="connsiteX3" fmla="*/ 237489 w 474980"/>
              <a:gd name="connsiteY3" fmla="*/ 437388 h 437388"/>
              <a:gd name="connsiteX4" fmla="*/ 0 w 474980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388">
                <a:moveTo>
                  <a:pt x="0" y="218694"/>
                </a:moveTo>
                <a:cubicBezTo>
                  <a:pt x="0" y="97916"/>
                  <a:pt x="106298" y="0"/>
                  <a:pt x="237489" y="0"/>
                </a:cubicBezTo>
                <a:cubicBezTo>
                  <a:pt x="368554" y="0"/>
                  <a:pt x="474980" y="97916"/>
                  <a:pt x="474980" y="218694"/>
                </a:cubicBezTo>
                <a:cubicBezTo>
                  <a:pt x="474980" y="339470"/>
                  <a:pt x="368554" y="437388"/>
                  <a:pt x="237489" y="437388"/>
                </a:cubicBezTo>
                <a:cubicBezTo>
                  <a:pt x="106298" y="437388"/>
                  <a:pt x="0" y="339470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99966" y="2762885"/>
            <a:ext cx="487680" cy="450088"/>
          </a:xfrm>
          <a:custGeom>
            <a:avLst/>
            <a:gdLst>
              <a:gd name="connsiteX0" fmla="*/ 6350 w 487680"/>
              <a:gd name="connsiteY0" fmla="*/ 225044 h 450088"/>
              <a:gd name="connsiteX1" fmla="*/ 243839 w 487680"/>
              <a:gd name="connsiteY1" fmla="*/ 6350 h 450088"/>
              <a:gd name="connsiteX2" fmla="*/ 481330 w 487680"/>
              <a:gd name="connsiteY2" fmla="*/ 225044 h 450088"/>
              <a:gd name="connsiteX3" fmla="*/ 243839 w 487680"/>
              <a:gd name="connsiteY3" fmla="*/ 443738 h 450088"/>
              <a:gd name="connsiteX4" fmla="*/ 6350 w 487680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50088">
                <a:moveTo>
                  <a:pt x="6350" y="225044"/>
                </a:moveTo>
                <a:cubicBezTo>
                  <a:pt x="6350" y="104266"/>
                  <a:pt x="112648" y="6350"/>
                  <a:pt x="243839" y="6350"/>
                </a:cubicBezTo>
                <a:cubicBezTo>
                  <a:pt x="374904" y="6350"/>
                  <a:pt x="481330" y="104266"/>
                  <a:pt x="481330" y="225044"/>
                </a:cubicBezTo>
                <a:cubicBezTo>
                  <a:pt x="481330" y="345820"/>
                  <a:pt x="374904" y="443738"/>
                  <a:pt x="243839" y="443738"/>
                </a:cubicBezTo>
                <a:cubicBezTo>
                  <a:pt x="112648" y="443738"/>
                  <a:pt x="6350" y="345820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332672" y="3342285"/>
            <a:ext cx="5463540" cy="364845"/>
          </a:xfrm>
          <a:custGeom>
            <a:avLst/>
            <a:gdLst>
              <a:gd name="connsiteX0" fmla="*/ 0 w 5463540"/>
              <a:gd name="connsiteY0" fmla="*/ 364845 h 364845"/>
              <a:gd name="connsiteX1" fmla="*/ 5463540 w 5463540"/>
              <a:gd name="connsiteY1" fmla="*/ 364845 h 364845"/>
              <a:gd name="connsiteX2" fmla="*/ 5463540 w 5463540"/>
              <a:gd name="connsiteY2" fmla="*/ 0 h 364845"/>
              <a:gd name="connsiteX3" fmla="*/ 0 w 5463540"/>
              <a:gd name="connsiteY3" fmla="*/ 0 h 364845"/>
              <a:gd name="connsiteX4" fmla="*/ 0 w 5463540"/>
              <a:gd name="connsiteY4" fmla="*/ 364845 h 364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3540" h="364845">
                <a:moveTo>
                  <a:pt x="0" y="364845"/>
                </a:moveTo>
                <a:lnTo>
                  <a:pt x="5463540" y="364845"/>
                </a:lnTo>
                <a:lnTo>
                  <a:pt x="5463540" y="0"/>
                </a:lnTo>
                <a:lnTo>
                  <a:pt x="0" y="0"/>
                </a:lnTo>
                <a:lnTo>
                  <a:pt x="0" y="3648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326322" y="3335935"/>
            <a:ext cx="5476240" cy="377545"/>
          </a:xfrm>
          <a:custGeom>
            <a:avLst/>
            <a:gdLst>
              <a:gd name="connsiteX0" fmla="*/ 6350 w 5476240"/>
              <a:gd name="connsiteY0" fmla="*/ 371195 h 377545"/>
              <a:gd name="connsiteX1" fmla="*/ 5469890 w 5476240"/>
              <a:gd name="connsiteY1" fmla="*/ 371195 h 377545"/>
              <a:gd name="connsiteX2" fmla="*/ 5469890 w 5476240"/>
              <a:gd name="connsiteY2" fmla="*/ 6350 h 377545"/>
              <a:gd name="connsiteX3" fmla="*/ 6350 w 5476240"/>
              <a:gd name="connsiteY3" fmla="*/ 6350 h 377545"/>
              <a:gd name="connsiteX4" fmla="*/ 6350 w 5476240"/>
              <a:gd name="connsiteY4" fmla="*/ 371195 h 3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76240" h="377545">
                <a:moveTo>
                  <a:pt x="6350" y="371195"/>
                </a:moveTo>
                <a:lnTo>
                  <a:pt x="5469890" y="371195"/>
                </a:lnTo>
                <a:lnTo>
                  <a:pt x="5469890" y="6350"/>
                </a:lnTo>
                <a:lnTo>
                  <a:pt x="6350" y="6350"/>
                </a:lnTo>
                <a:lnTo>
                  <a:pt x="6350" y="3711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83523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2407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6979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155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155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6123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0695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5267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9839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4411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898386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028435" y="1581150"/>
            <a:ext cx="474980" cy="437388"/>
          </a:xfrm>
          <a:custGeom>
            <a:avLst/>
            <a:gdLst>
              <a:gd name="connsiteX0" fmla="*/ 0 w 474980"/>
              <a:gd name="connsiteY0" fmla="*/ 218694 h 437388"/>
              <a:gd name="connsiteX1" fmla="*/ 237490 w 474980"/>
              <a:gd name="connsiteY1" fmla="*/ 0 h 437388"/>
              <a:gd name="connsiteX2" fmla="*/ 474979 w 474980"/>
              <a:gd name="connsiteY2" fmla="*/ 218694 h 437388"/>
              <a:gd name="connsiteX3" fmla="*/ 237490 w 474980"/>
              <a:gd name="connsiteY3" fmla="*/ 437388 h 437388"/>
              <a:gd name="connsiteX4" fmla="*/ 0 w 474980"/>
              <a:gd name="connsiteY4" fmla="*/ 218694 h 43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388">
                <a:moveTo>
                  <a:pt x="0" y="218694"/>
                </a:moveTo>
                <a:cubicBezTo>
                  <a:pt x="0" y="97917"/>
                  <a:pt x="106298" y="0"/>
                  <a:pt x="237490" y="0"/>
                </a:cubicBezTo>
                <a:cubicBezTo>
                  <a:pt x="368554" y="0"/>
                  <a:pt x="474979" y="97917"/>
                  <a:pt x="474979" y="218694"/>
                </a:cubicBezTo>
                <a:cubicBezTo>
                  <a:pt x="474979" y="339470"/>
                  <a:pt x="368554" y="437388"/>
                  <a:pt x="237490" y="437388"/>
                </a:cubicBezTo>
                <a:cubicBezTo>
                  <a:pt x="106298" y="437388"/>
                  <a:pt x="0" y="339470"/>
                  <a:pt x="0" y="21869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022085" y="1574800"/>
            <a:ext cx="487680" cy="450088"/>
          </a:xfrm>
          <a:custGeom>
            <a:avLst/>
            <a:gdLst>
              <a:gd name="connsiteX0" fmla="*/ 6350 w 487680"/>
              <a:gd name="connsiteY0" fmla="*/ 225044 h 450088"/>
              <a:gd name="connsiteX1" fmla="*/ 243840 w 487680"/>
              <a:gd name="connsiteY1" fmla="*/ 6350 h 450088"/>
              <a:gd name="connsiteX2" fmla="*/ 481329 w 487680"/>
              <a:gd name="connsiteY2" fmla="*/ 225044 h 450088"/>
              <a:gd name="connsiteX3" fmla="*/ 243840 w 487680"/>
              <a:gd name="connsiteY3" fmla="*/ 443738 h 450088"/>
              <a:gd name="connsiteX4" fmla="*/ 6350 w 487680"/>
              <a:gd name="connsiteY4" fmla="*/ 225044 h 45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50088">
                <a:moveTo>
                  <a:pt x="6350" y="225044"/>
                </a:moveTo>
                <a:cubicBezTo>
                  <a:pt x="6350" y="104267"/>
                  <a:pt x="112648" y="6350"/>
                  <a:pt x="243840" y="6350"/>
                </a:cubicBezTo>
                <a:cubicBezTo>
                  <a:pt x="374904" y="6350"/>
                  <a:pt x="481329" y="104267"/>
                  <a:pt x="481329" y="225044"/>
                </a:cubicBezTo>
                <a:cubicBezTo>
                  <a:pt x="481329" y="345820"/>
                  <a:pt x="374904" y="443738"/>
                  <a:pt x="243840" y="443738"/>
                </a:cubicBezTo>
                <a:cubicBezTo>
                  <a:pt x="112648" y="443738"/>
                  <a:pt x="6350" y="345820"/>
                  <a:pt x="6350" y="22504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152135" y="928751"/>
            <a:ext cx="474980" cy="437261"/>
          </a:xfrm>
          <a:custGeom>
            <a:avLst/>
            <a:gdLst>
              <a:gd name="connsiteX0" fmla="*/ 0 w 474980"/>
              <a:gd name="connsiteY0" fmla="*/ 218566 h 437261"/>
              <a:gd name="connsiteX1" fmla="*/ 237490 w 474980"/>
              <a:gd name="connsiteY1" fmla="*/ 0 h 437261"/>
              <a:gd name="connsiteX2" fmla="*/ 474979 w 474980"/>
              <a:gd name="connsiteY2" fmla="*/ 218566 h 437261"/>
              <a:gd name="connsiteX3" fmla="*/ 237490 w 474980"/>
              <a:gd name="connsiteY3" fmla="*/ 437261 h 437261"/>
              <a:gd name="connsiteX4" fmla="*/ 0 w 474980"/>
              <a:gd name="connsiteY4" fmla="*/ 218566 h 437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980" h="437261">
                <a:moveTo>
                  <a:pt x="0" y="218566"/>
                </a:moveTo>
                <a:cubicBezTo>
                  <a:pt x="0" y="97790"/>
                  <a:pt x="106298" y="0"/>
                  <a:pt x="237490" y="0"/>
                </a:cubicBezTo>
                <a:cubicBezTo>
                  <a:pt x="368554" y="0"/>
                  <a:pt x="474979" y="97790"/>
                  <a:pt x="474979" y="218566"/>
                </a:cubicBezTo>
                <a:cubicBezTo>
                  <a:pt x="474979" y="339344"/>
                  <a:pt x="368554" y="437261"/>
                  <a:pt x="237490" y="437261"/>
                </a:cubicBezTo>
                <a:cubicBezTo>
                  <a:pt x="106298" y="437261"/>
                  <a:pt x="0" y="339344"/>
                  <a:pt x="0" y="2185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145785" y="922401"/>
            <a:ext cx="487680" cy="449961"/>
          </a:xfrm>
          <a:custGeom>
            <a:avLst/>
            <a:gdLst>
              <a:gd name="connsiteX0" fmla="*/ 6350 w 487680"/>
              <a:gd name="connsiteY0" fmla="*/ 224916 h 449961"/>
              <a:gd name="connsiteX1" fmla="*/ 243840 w 487680"/>
              <a:gd name="connsiteY1" fmla="*/ 6350 h 449961"/>
              <a:gd name="connsiteX2" fmla="*/ 481329 w 487680"/>
              <a:gd name="connsiteY2" fmla="*/ 224916 h 449961"/>
              <a:gd name="connsiteX3" fmla="*/ 243840 w 487680"/>
              <a:gd name="connsiteY3" fmla="*/ 443611 h 449961"/>
              <a:gd name="connsiteX4" fmla="*/ 6350 w 487680"/>
              <a:gd name="connsiteY4" fmla="*/ 224916 h 44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" h="449961">
                <a:moveTo>
                  <a:pt x="6350" y="224916"/>
                </a:moveTo>
                <a:cubicBezTo>
                  <a:pt x="6350" y="104140"/>
                  <a:pt x="112648" y="6350"/>
                  <a:pt x="243840" y="6350"/>
                </a:cubicBezTo>
                <a:cubicBezTo>
                  <a:pt x="374904" y="6350"/>
                  <a:pt x="481329" y="104140"/>
                  <a:pt x="481329" y="224916"/>
                </a:cubicBezTo>
                <a:cubicBezTo>
                  <a:pt x="481329" y="345694"/>
                  <a:pt x="374904" y="443611"/>
                  <a:pt x="243840" y="443611"/>
                </a:cubicBezTo>
                <a:cubicBezTo>
                  <a:pt x="112648" y="443611"/>
                  <a:pt x="6350" y="345694"/>
                  <a:pt x="6350" y="22491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428235" y="2893263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5304535" y="1051509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428235" y="1686382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180835" y="1728546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391388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88543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666485" y="2310841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657085" y="2293315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475735" y="2917774"/>
            <a:ext cx="228600" cy="182422"/>
          </a:xfrm>
          <a:custGeom>
            <a:avLst/>
            <a:gdLst>
              <a:gd name="connsiteX0" fmla="*/ 0 w 228600"/>
              <a:gd name="connsiteY0" fmla="*/ 182422 h 182422"/>
              <a:gd name="connsiteX1" fmla="*/ 228600 w 228600"/>
              <a:gd name="connsiteY1" fmla="*/ 182422 h 182422"/>
              <a:gd name="connsiteX2" fmla="*/ 228600 w 228600"/>
              <a:gd name="connsiteY2" fmla="*/ 0 h 182422"/>
              <a:gd name="connsiteX3" fmla="*/ 0 w 228600"/>
              <a:gd name="connsiteY3" fmla="*/ 0 h 182422"/>
              <a:gd name="connsiteX4" fmla="*/ 0 w 228600"/>
              <a:gd name="connsiteY4" fmla="*/ 182422 h 1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82422">
                <a:moveTo>
                  <a:pt x="0" y="182422"/>
                </a:moveTo>
                <a:lnTo>
                  <a:pt x="228600" y="182422"/>
                </a:lnTo>
                <a:lnTo>
                  <a:pt x="228600" y="0"/>
                </a:lnTo>
                <a:lnTo>
                  <a:pt x="0" y="0"/>
                </a:lnTo>
                <a:lnTo>
                  <a:pt x="0" y="1824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309812" y="3766794"/>
            <a:ext cx="5715000" cy="305206"/>
          </a:xfrm>
          <a:custGeom>
            <a:avLst/>
            <a:gdLst>
              <a:gd name="connsiteX0" fmla="*/ 0 w 5715000"/>
              <a:gd name="connsiteY0" fmla="*/ 305206 h 305206"/>
              <a:gd name="connsiteX1" fmla="*/ 5715000 w 5715000"/>
              <a:gd name="connsiteY1" fmla="*/ 305206 h 305206"/>
              <a:gd name="connsiteX2" fmla="*/ 5715000 w 5715000"/>
              <a:gd name="connsiteY2" fmla="*/ 0 h 305206"/>
              <a:gd name="connsiteX3" fmla="*/ 0 w 5715000"/>
              <a:gd name="connsiteY3" fmla="*/ 0 h 305206"/>
              <a:gd name="connsiteX4" fmla="*/ 0 w 5715000"/>
              <a:gd name="connsiteY4" fmla="*/ 305206 h 3052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5000" h="305206">
                <a:moveTo>
                  <a:pt x="0" y="305206"/>
                </a:moveTo>
                <a:lnTo>
                  <a:pt x="5715000" y="305206"/>
                </a:lnTo>
                <a:lnTo>
                  <a:pt x="5715000" y="0"/>
                </a:lnTo>
                <a:lnTo>
                  <a:pt x="0" y="0"/>
                </a:lnTo>
                <a:lnTo>
                  <a:pt x="0" y="30520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7332727" y="3335909"/>
            <a:ext cx="22225" cy="377570"/>
          </a:xfrm>
          <a:custGeom>
            <a:avLst/>
            <a:gdLst>
              <a:gd name="connsiteX0" fmla="*/ 6350 w 22225"/>
              <a:gd name="connsiteY0" fmla="*/ 371220 h 377570"/>
              <a:gd name="connsiteX1" fmla="*/ 6350 w 22225"/>
              <a:gd name="connsiteY1" fmla="*/ 6350 h 377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77570">
                <a:moveTo>
                  <a:pt x="6350" y="37122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718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4163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873500" y="33909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3180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775200" y="33909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219700" y="33909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676900" y="3390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134100" y="33909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654800" y="3390901"/>
            <a:ext cx="6412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508500" y="2857501"/>
            <a:ext cx="6412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032001" y="533400"/>
            <a:ext cx="3693319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3147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优先队列的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470400" y="165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6223000" y="17018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949700" y="2273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4927600" y="22733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740400" y="22733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6692900" y="2260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3517900" y="28829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2501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2946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390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3898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343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787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232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5676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1849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6629400" y="3810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010400" y="3810001"/>
            <a:ext cx="67973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2184400" y="4318001"/>
            <a:ext cx="7739298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堆的两个特性</a:t>
            </a:r>
          </a:p>
          <a:p>
            <a:pPr>
              <a:lnSpc>
                <a:spcPts val="36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结构性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：用数组表示的完全二叉树；</a:t>
            </a:r>
          </a:p>
          <a:p>
            <a:pPr>
              <a:lnSpc>
                <a:spcPts val="38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有序性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：任一结点的关键字是其子树所有结点的最大值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或最小值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2921000" y="5562600"/>
            <a:ext cx="22923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3479801" y="5562600"/>
            <a:ext cx="485709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(MaxHeap)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也称“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大顶堆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”：最大值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MinHeap)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也称“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小顶堆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：最小值</a:t>
            </a:r>
          </a:p>
        </p:txBody>
      </p:sp>
    </p:spTree>
    <p:extLst>
      <p:ext uri="{BB962C8B-B14F-4D97-AF65-F5344CB8AC3E}">
        <p14:creationId xmlns:p14="http://schemas.microsoft.com/office/powerpoint/2010/main" val="21887017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27978" y="1066304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91423" y="1372109"/>
            <a:ext cx="317639" cy="270763"/>
          </a:xfrm>
          <a:custGeom>
            <a:avLst/>
            <a:gdLst>
              <a:gd name="connsiteX0" fmla="*/ 311289 w 317639"/>
              <a:gd name="connsiteY0" fmla="*/ 6350 h 270763"/>
              <a:gd name="connsiteX1" fmla="*/ 6350 w 317639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39" h="270763">
                <a:moveTo>
                  <a:pt x="311289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33497" y="990600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299974" y="0"/>
                  <a:pt x="386588" y="100457"/>
                  <a:pt x="386588" y="224536"/>
                </a:cubicBezTo>
                <a:cubicBezTo>
                  <a:pt x="386588" y="348488"/>
                  <a:pt x="299974" y="449072"/>
                  <a:pt x="193294" y="449072"/>
                </a:cubicBezTo>
                <a:cubicBezTo>
                  <a:pt x="86486" y="449072"/>
                  <a:pt x="0" y="348488"/>
                  <a:pt x="0" y="224536"/>
                </a:cubicBezTo>
              </a:path>
            </a:pathLst>
          </a:custGeom>
          <a:solidFill>
            <a:srgbClr val="B1D3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7147" y="984250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324" y="6350"/>
                  <a:pt x="392938" y="106807"/>
                  <a:pt x="392938" y="230886"/>
                </a:cubicBezTo>
                <a:cubicBezTo>
                  <a:pt x="392938" y="354838"/>
                  <a:pt x="306324" y="455422"/>
                  <a:pt x="199644" y="455422"/>
                </a:cubicBezTo>
                <a:cubicBezTo>
                  <a:pt x="92836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88693" y="1556131"/>
            <a:ext cx="386613" cy="448945"/>
          </a:xfrm>
          <a:custGeom>
            <a:avLst/>
            <a:gdLst>
              <a:gd name="connsiteX0" fmla="*/ 0 w 386613"/>
              <a:gd name="connsiteY0" fmla="*/ 224536 h 448945"/>
              <a:gd name="connsiteX1" fmla="*/ 193306 w 386613"/>
              <a:gd name="connsiteY1" fmla="*/ 0 h 448945"/>
              <a:gd name="connsiteX2" fmla="*/ 386613 w 386613"/>
              <a:gd name="connsiteY2" fmla="*/ 224536 h 448945"/>
              <a:gd name="connsiteX3" fmla="*/ 193306 w 386613"/>
              <a:gd name="connsiteY3" fmla="*/ 448945 h 448945"/>
              <a:gd name="connsiteX4" fmla="*/ 0 w 386613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613" h="448945">
                <a:moveTo>
                  <a:pt x="0" y="224536"/>
                </a:moveTo>
                <a:cubicBezTo>
                  <a:pt x="0" y="100457"/>
                  <a:pt x="86550" y="0"/>
                  <a:pt x="193306" y="0"/>
                </a:cubicBezTo>
                <a:cubicBezTo>
                  <a:pt x="300075" y="0"/>
                  <a:pt x="386613" y="100457"/>
                  <a:pt x="386613" y="224536"/>
                </a:cubicBezTo>
                <a:cubicBezTo>
                  <a:pt x="386613" y="348488"/>
                  <a:pt x="300075" y="448945"/>
                  <a:pt x="193306" y="448945"/>
                </a:cubicBezTo>
                <a:cubicBezTo>
                  <a:pt x="86550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82343" y="1549781"/>
            <a:ext cx="399313" cy="461645"/>
          </a:xfrm>
          <a:custGeom>
            <a:avLst/>
            <a:gdLst>
              <a:gd name="connsiteX0" fmla="*/ 6350 w 399313"/>
              <a:gd name="connsiteY0" fmla="*/ 230886 h 461645"/>
              <a:gd name="connsiteX1" fmla="*/ 199656 w 399313"/>
              <a:gd name="connsiteY1" fmla="*/ 6350 h 461645"/>
              <a:gd name="connsiteX2" fmla="*/ 392963 w 399313"/>
              <a:gd name="connsiteY2" fmla="*/ 230886 h 461645"/>
              <a:gd name="connsiteX3" fmla="*/ 199656 w 399313"/>
              <a:gd name="connsiteY3" fmla="*/ 455295 h 461645"/>
              <a:gd name="connsiteX4" fmla="*/ 6350 w 399313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313" h="461645">
                <a:moveTo>
                  <a:pt x="6350" y="230886"/>
                </a:moveTo>
                <a:cubicBezTo>
                  <a:pt x="6350" y="106807"/>
                  <a:pt x="92900" y="6350"/>
                  <a:pt x="199656" y="6350"/>
                </a:cubicBezTo>
                <a:cubicBezTo>
                  <a:pt x="306425" y="6350"/>
                  <a:pt x="392963" y="106807"/>
                  <a:pt x="392963" y="230886"/>
                </a:cubicBezTo>
                <a:cubicBezTo>
                  <a:pt x="392963" y="354838"/>
                  <a:pt x="306425" y="455295"/>
                  <a:pt x="199656" y="455295"/>
                </a:cubicBezTo>
                <a:cubicBezTo>
                  <a:pt x="92900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19601" y="1574164"/>
            <a:ext cx="386588" cy="448944"/>
          </a:xfrm>
          <a:custGeom>
            <a:avLst/>
            <a:gdLst>
              <a:gd name="connsiteX0" fmla="*/ 0 w 386588"/>
              <a:gd name="connsiteY0" fmla="*/ 224408 h 448944"/>
              <a:gd name="connsiteX1" fmla="*/ 193294 w 386588"/>
              <a:gd name="connsiteY1" fmla="*/ 0 h 448944"/>
              <a:gd name="connsiteX2" fmla="*/ 386588 w 386588"/>
              <a:gd name="connsiteY2" fmla="*/ 224408 h 448944"/>
              <a:gd name="connsiteX3" fmla="*/ 193294 w 386588"/>
              <a:gd name="connsiteY3" fmla="*/ 448945 h 448944"/>
              <a:gd name="connsiteX4" fmla="*/ 0 w 386588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8944">
                <a:moveTo>
                  <a:pt x="0" y="224408"/>
                </a:moveTo>
                <a:cubicBezTo>
                  <a:pt x="0" y="100457"/>
                  <a:pt x="86487" y="0"/>
                  <a:pt x="193294" y="0"/>
                </a:cubicBezTo>
                <a:cubicBezTo>
                  <a:pt x="300101" y="0"/>
                  <a:pt x="386588" y="100457"/>
                  <a:pt x="386588" y="224408"/>
                </a:cubicBezTo>
                <a:cubicBezTo>
                  <a:pt x="386588" y="348488"/>
                  <a:pt x="300101" y="448945"/>
                  <a:pt x="193294" y="448945"/>
                </a:cubicBezTo>
                <a:cubicBezTo>
                  <a:pt x="86487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13251" y="1567814"/>
            <a:ext cx="399288" cy="461644"/>
          </a:xfrm>
          <a:custGeom>
            <a:avLst/>
            <a:gdLst>
              <a:gd name="connsiteX0" fmla="*/ 6350 w 399288"/>
              <a:gd name="connsiteY0" fmla="*/ 230758 h 461644"/>
              <a:gd name="connsiteX1" fmla="*/ 199644 w 399288"/>
              <a:gd name="connsiteY1" fmla="*/ 6350 h 461644"/>
              <a:gd name="connsiteX2" fmla="*/ 392938 w 399288"/>
              <a:gd name="connsiteY2" fmla="*/ 230758 h 461644"/>
              <a:gd name="connsiteX3" fmla="*/ 199644 w 399288"/>
              <a:gd name="connsiteY3" fmla="*/ 455295 h 461644"/>
              <a:gd name="connsiteX4" fmla="*/ 6350 w 399288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644">
                <a:moveTo>
                  <a:pt x="6350" y="230758"/>
                </a:moveTo>
                <a:cubicBezTo>
                  <a:pt x="6350" y="106807"/>
                  <a:pt x="92837" y="6350"/>
                  <a:pt x="199644" y="6350"/>
                </a:cubicBezTo>
                <a:cubicBezTo>
                  <a:pt x="306451" y="6350"/>
                  <a:pt x="392938" y="106807"/>
                  <a:pt x="392938" y="230758"/>
                </a:cubicBezTo>
                <a:cubicBezTo>
                  <a:pt x="392938" y="354838"/>
                  <a:pt x="306451" y="455295"/>
                  <a:pt x="199644" y="455295"/>
                </a:cubicBezTo>
                <a:cubicBezTo>
                  <a:pt x="92837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24063" y="2398902"/>
            <a:ext cx="386613" cy="449072"/>
          </a:xfrm>
          <a:custGeom>
            <a:avLst/>
            <a:gdLst>
              <a:gd name="connsiteX0" fmla="*/ 0 w 386613"/>
              <a:gd name="connsiteY0" fmla="*/ 224536 h 449072"/>
              <a:gd name="connsiteX1" fmla="*/ 193306 w 386613"/>
              <a:gd name="connsiteY1" fmla="*/ 0 h 449072"/>
              <a:gd name="connsiteX2" fmla="*/ 386613 w 386613"/>
              <a:gd name="connsiteY2" fmla="*/ 224536 h 449072"/>
              <a:gd name="connsiteX3" fmla="*/ 193306 w 386613"/>
              <a:gd name="connsiteY3" fmla="*/ 449072 h 449072"/>
              <a:gd name="connsiteX4" fmla="*/ 0 w 386613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613" h="449072">
                <a:moveTo>
                  <a:pt x="0" y="224536"/>
                </a:moveTo>
                <a:cubicBezTo>
                  <a:pt x="0" y="100583"/>
                  <a:pt x="86550" y="0"/>
                  <a:pt x="193306" y="0"/>
                </a:cubicBezTo>
                <a:cubicBezTo>
                  <a:pt x="300062" y="0"/>
                  <a:pt x="386613" y="100583"/>
                  <a:pt x="386613" y="224536"/>
                </a:cubicBezTo>
                <a:cubicBezTo>
                  <a:pt x="386613" y="348614"/>
                  <a:pt x="300062" y="449072"/>
                  <a:pt x="193306" y="449072"/>
                </a:cubicBezTo>
                <a:cubicBezTo>
                  <a:pt x="86550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017713" y="2392552"/>
            <a:ext cx="399313" cy="461772"/>
          </a:xfrm>
          <a:custGeom>
            <a:avLst/>
            <a:gdLst>
              <a:gd name="connsiteX0" fmla="*/ 6350 w 399313"/>
              <a:gd name="connsiteY0" fmla="*/ 230886 h 461772"/>
              <a:gd name="connsiteX1" fmla="*/ 199656 w 399313"/>
              <a:gd name="connsiteY1" fmla="*/ 6350 h 461772"/>
              <a:gd name="connsiteX2" fmla="*/ 392963 w 399313"/>
              <a:gd name="connsiteY2" fmla="*/ 230886 h 461772"/>
              <a:gd name="connsiteX3" fmla="*/ 199656 w 399313"/>
              <a:gd name="connsiteY3" fmla="*/ 455422 h 461772"/>
              <a:gd name="connsiteX4" fmla="*/ 6350 w 399313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313" h="461772">
                <a:moveTo>
                  <a:pt x="6350" y="230886"/>
                </a:moveTo>
                <a:cubicBezTo>
                  <a:pt x="6350" y="106933"/>
                  <a:pt x="92900" y="6350"/>
                  <a:pt x="199656" y="6350"/>
                </a:cubicBezTo>
                <a:cubicBezTo>
                  <a:pt x="306412" y="6350"/>
                  <a:pt x="392963" y="106933"/>
                  <a:pt x="392963" y="230886"/>
                </a:cubicBezTo>
                <a:cubicBezTo>
                  <a:pt x="392963" y="354964"/>
                  <a:pt x="306412" y="455422"/>
                  <a:pt x="199656" y="455422"/>
                </a:cubicBezTo>
                <a:cubicBezTo>
                  <a:pt x="92900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29828" y="2380870"/>
            <a:ext cx="386549" cy="449071"/>
          </a:xfrm>
          <a:custGeom>
            <a:avLst/>
            <a:gdLst>
              <a:gd name="connsiteX0" fmla="*/ 0 w 386549"/>
              <a:gd name="connsiteY0" fmla="*/ 224535 h 449071"/>
              <a:gd name="connsiteX1" fmla="*/ 193255 w 386549"/>
              <a:gd name="connsiteY1" fmla="*/ 0 h 449071"/>
              <a:gd name="connsiteX2" fmla="*/ 386549 w 386549"/>
              <a:gd name="connsiteY2" fmla="*/ 224535 h 449071"/>
              <a:gd name="connsiteX3" fmla="*/ 193255 w 386549"/>
              <a:gd name="connsiteY3" fmla="*/ 449072 h 449071"/>
              <a:gd name="connsiteX4" fmla="*/ 0 w 386549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49" h="449071">
                <a:moveTo>
                  <a:pt x="0" y="224535"/>
                </a:moveTo>
                <a:cubicBezTo>
                  <a:pt x="0" y="100583"/>
                  <a:pt x="86537" y="0"/>
                  <a:pt x="193255" y="0"/>
                </a:cubicBezTo>
                <a:cubicBezTo>
                  <a:pt x="300062" y="0"/>
                  <a:pt x="386549" y="100583"/>
                  <a:pt x="386549" y="224535"/>
                </a:cubicBezTo>
                <a:cubicBezTo>
                  <a:pt x="386549" y="348614"/>
                  <a:pt x="300062" y="449072"/>
                  <a:pt x="193255" y="449072"/>
                </a:cubicBezTo>
                <a:cubicBezTo>
                  <a:pt x="86537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623478" y="2374520"/>
            <a:ext cx="399249" cy="461771"/>
          </a:xfrm>
          <a:custGeom>
            <a:avLst/>
            <a:gdLst>
              <a:gd name="connsiteX0" fmla="*/ 6350 w 399249"/>
              <a:gd name="connsiteY0" fmla="*/ 230885 h 461771"/>
              <a:gd name="connsiteX1" fmla="*/ 199605 w 399249"/>
              <a:gd name="connsiteY1" fmla="*/ 6350 h 461771"/>
              <a:gd name="connsiteX2" fmla="*/ 392899 w 399249"/>
              <a:gd name="connsiteY2" fmla="*/ 230885 h 461771"/>
              <a:gd name="connsiteX3" fmla="*/ 199605 w 399249"/>
              <a:gd name="connsiteY3" fmla="*/ 455422 h 461771"/>
              <a:gd name="connsiteX4" fmla="*/ 6350 w 399249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49" h="461771">
                <a:moveTo>
                  <a:pt x="6350" y="230885"/>
                </a:moveTo>
                <a:cubicBezTo>
                  <a:pt x="6350" y="106933"/>
                  <a:pt x="92887" y="6350"/>
                  <a:pt x="199605" y="6350"/>
                </a:cubicBezTo>
                <a:cubicBezTo>
                  <a:pt x="306412" y="6350"/>
                  <a:pt x="392899" y="106933"/>
                  <a:pt x="392899" y="230885"/>
                </a:cubicBezTo>
                <a:cubicBezTo>
                  <a:pt x="392899" y="354964"/>
                  <a:pt x="306412" y="455422"/>
                  <a:pt x="199605" y="455422"/>
                </a:cubicBezTo>
                <a:cubicBezTo>
                  <a:pt x="92887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07348" y="2474607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41472" y="2380870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294 w 386714"/>
              <a:gd name="connsiteY1" fmla="*/ 0 h 449071"/>
              <a:gd name="connsiteX2" fmla="*/ 386714 w 386714"/>
              <a:gd name="connsiteY2" fmla="*/ 224535 h 449071"/>
              <a:gd name="connsiteX3" fmla="*/ 193294 w 386714"/>
              <a:gd name="connsiteY3" fmla="*/ 449072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583"/>
                  <a:pt x="86613" y="0"/>
                  <a:pt x="193294" y="0"/>
                </a:cubicBezTo>
                <a:cubicBezTo>
                  <a:pt x="300101" y="0"/>
                  <a:pt x="386714" y="100583"/>
                  <a:pt x="386714" y="224535"/>
                </a:cubicBezTo>
                <a:cubicBezTo>
                  <a:pt x="386714" y="348614"/>
                  <a:pt x="300101" y="449072"/>
                  <a:pt x="193294" y="449072"/>
                </a:cubicBezTo>
                <a:cubicBezTo>
                  <a:pt x="86613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35122" y="2374520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644 w 399414"/>
              <a:gd name="connsiteY1" fmla="*/ 6350 h 461771"/>
              <a:gd name="connsiteX2" fmla="*/ 393064 w 399414"/>
              <a:gd name="connsiteY2" fmla="*/ 230885 h 461771"/>
              <a:gd name="connsiteX3" fmla="*/ 199644 w 399414"/>
              <a:gd name="connsiteY3" fmla="*/ 455422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933"/>
                  <a:pt x="92963" y="6350"/>
                  <a:pt x="199644" y="6350"/>
                </a:cubicBezTo>
                <a:cubicBezTo>
                  <a:pt x="306451" y="6350"/>
                  <a:pt x="393064" y="106933"/>
                  <a:pt x="393064" y="230885"/>
                </a:cubicBezTo>
                <a:cubicBezTo>
                  <a:pt x="393064" y="354964"/>
                  <a:pt x="306451" y="455422"/>
                  <a:pt x="199644" y="455422"/>
                </a:cubicBezTo>
                <a:cubicBezTo>
                  <a:pt x="92963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19070" y="2474607"/>
            <a:ext cx="234657" cy="248526"/>
          </a:xfrm>
          <a:custGeom>
            <a:avLst/>
            <a:gdLst>
              <a:gd name="connsiteX0" fmla="*/ 0 w 234657"/>
              <a:gd name="connsiteY0" fmla="*/ 248526 h 248526"/>
              <a:gd name="connsiteX1" fmla="*/ 234657 w 234657"/>
              <a:gd name="connsiteY1" fmla="*/ 248526 h 248526"/>
              <a:gd name="connsiteX2" fmla="*/ 234657 w 234657"/>
              <a:gd name="connsiteY2" fmla="*/ 0 h 248526"/>
              <a:gd name="connsiteX3" fmla="*/ 0 w 234657"/>
              <a:gd name="connsiteY3" fmla="*/ 0 h 248526"/>
              <a:gd name="connsiteX4" fmla="*/ 0 w 234657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657" h="248526">
                <a:moveTo>
                  <a:pt x="0" y="248526"/>
                </a:moveTo>
                <a:lnTo>
                  <a:pt x="234657" y="248526"/>
                </a:lnTo>
                <a:lnTo>
                  <a:pt x="234657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165094" y="1385317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4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4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281314" y="1999996"/>
            <a:ext cx="141909" cy="407669"/>
          </a:xfrm>
          <a:custGeom>
            <a:avLst/>
            <a:gdLst>
              <a:gd name="connsiteX0" fmla="*/ 135559 w 141909"/>
              <a:gd name="connsiteY0" fmla="*/ 6350 h 407669"/>
              <a:gd name="connsiteX1" fmla="*/ 6350 w 14190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09" h="407669">
                <a:moveTo>
                  <a:pt x="13555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589365" y="1984376"/>
            <a:ext cx="143979" cy="423291"/>
          </a:xfrm>
          <a:custGeom>
            <a:avLst/>
            <a:gdLst>
              <a:gd name="connsiteX0" fmla="*/ 6350 w 143979"/>
              <a:gd name="connsiteY0" fmla="*/ 6350 h 423291"/>
              <a:gd name="connsiteX1" fmla="*/ 137629 w 143979"/>
              <a:gd name="connsiteY1" fmla="*/ 416941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79" h="423291">
                <a:moveTo>
                  <a:pt x="6350" y="6350"/>
                </a:moveTo>
                <a:lnTo>
                  <a:pt x="137629" y="416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97758" y="1981962"/>
            <a:ext cx="141859" cy="407669"/>
          </a:xfrm>
          <a:custGeom>
            <a:avLst/>
            <a:gdLst>
              <a:gd name="connsiteX0" fmla="*/ 135509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30572" y="990600"/>
            <a:ext cx="386715" cy="449072"/>
          </a:xfrm>
          <a:custGeom>
            <a:avLst/>
            <a:gdLst>
              <a:gd name="connsiteX0" fmla="*/ 0 w 386715"/>
              <a:gd name="connsiteY0" fmla="*/ 224536 h 449072"/>
              <a:gd name="connsiteX1" fmla="*/ 193294 w 386715"/>
              <a:gd name="connsiteY1" fmla="*/ 0 h 449072"/>
              <a:gd name="connsiteX2" fmla="*/ 386715 w 386715"/>
              <a:gd name="connsiteY2" fmla="*/ 224536 h 449072"/>
              <a:gd name="connsiteX3" fmla="*/ 193294 w 386715"/>
              <a:gd name="connsiteY3" fmla="*/ 449072 h 449072"/>
              <a:gd name="connsiteX4" fmla="*/ 0 w 386715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2">
                <a:moveTo>
                  <a:pt x="0" y="224536"/>
                </a:moveTo>
                <a:cubicBezTo>
                  <a:pt x="0" y="100457"/>
                  <a:pt x="86614" y="0"/>
                  <a:pt x="193294" y="0"/>
                </a:cubicBezTo>
                <a:cubicBezTo>
                  <a:pt x="300101" y="0"/>
                  <a:pt x="386715" y="100457"/>
                  <a:pt x="386715" y="224536"/>
                </a:cubicBezTo>
                <a:cubicBezTo>
                  <a:pt x="386715" y="348488"/>
                  <a:pt x="300101" y="449072"/>
                  <a:pt x="193294" y="449072"/>
                </a:cubicBezTo>
                <a:cubicBezTo>
                  <a:pt x="86614" y="449072"/>
                  <a:pt x="0" y="348488"/>
                  <a:pt x="0" y="224536"/>
                </a:cubicBezTo>
              </a:path>
            </a:pathLst>
          </a:custGeom>
          <a:solidFill>
            <a:srgbClr val="99C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24222" y="984250"/>
            <a:ext cx="399415" cy="461772"/>
          </a:xfrm>
          <a:custGeom>
            <a:avLst/>
            <a:gdLst>
              <a:gd name="connsiteX0" fmla="*/ 6350 w 399415"/>
              <a:gd name="connsiteY0" fmla="*/ 230886 h 461772"/>
              <a:gd name="connsiteX1" fmla="*/ 199644 w 399415"/>
              <a:gd name="connsiteY1" fmla="*/ 6350 h 461772"/>
              <a:gd name="connsiteX2" fmla="*/ 393065 w 399415"/>
              <a:gd name="connsiteY2" fmla="*/ 230886 h 461772"/>
              <a:gd name="connsiteX3" fmla="*/ 199644 w 399415"/>
              <a:gd name="connsiteY3" fmla="*/ 455422 h 461772"/>
              <a:gd name="connsiteX4" fmla="*/ 6350 w 399415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2">
                <a:moveTo>
                  <a:pt x="6350" y="230886"/>
                </a:moveTo>
                <a:cubicBezTo>
                  <a:pt x="6350" y="106807"/>
                  <a:pt x="92964" y="6350"/>
                  <a:pt x="199644" y="6350"/>
                </a:cubicBezTo>
                <a:cubicBezTo>
                  <a:pt x="306451" y="6350"/>
                  <a:pt x="393065" y="106807"/>
                  <a:pt x="393065" y="230886"/>
                </a:cubicBezTo>
                <a:cubicBezTo>
                  <a:pt x="393065" y="354838"/>
                  <a:pt x="306451" y="455422"/>
                  <a:pt x="199644" y="455422"/>
                </a:cubicBezTo>
                <a:cubicBezTo>
                  <a:pt x="92964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52569" y="1797430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588" y="100457"/>
                  <a:pt x="386588" y="224536"/>
                </a:cubicBezTo>
                <a:cubicBezTo>
                  <a:pt x="386588" y="348488"/>
                  <a:pt x="300101" y="449072"/>
                  <a:pt x="193294" y="449072"/>
                </a:cubicBezTo>
                <a:cubicBezTo>
                  <a:pt x="86486" y="449072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219" y="1791080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2938" y="106807"/>
                  <a:pt x="392938" y="230886"/>
                </a:cubicBezTo>
                <a:cubicBezTo>
                  <a:pt x="392938" y="354838"/>
                  <a:pt x="306451" y="455422"/>
                  <a:pt x="199644" y="455422"/>
                </a:cubicBezTo>
                <a:cubicBezTo>
                  <a:pt x="92836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808728" y="1398525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592952" y="1372109"/>
            <a:ext cx="317627" cy="270763"/>
          </a:xfrm>
          <a:custGeom>
            <a:avLst/>
            <a:gdLst>
              <a:gd name="connsiteX0" fmla="*/ 311277 w 317627"/>
              <a:gd name="connsiteY0" fmla="*/ 6350 h 270763"/>
              <a:gd name="connsiteX1" fmla="*/ 6350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311277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836028" y="990600"/>
            <a:ext cx="385572" cy="449072"/>
          </a:xfrm>
          <a:custGeom>
            <a:avLst/>
            <a:gdLst>
              <a:gd name="connsiteX0" fmla="*/ 0 w 385572"/>
              <a:gd name="connsiteY0" fmla="*/ 224536 h 449072"/>
              <a:gd name="connsiteX1" fmla="*/ 192786 w 385572"/>
              <a:gd name="connsiteY1" fmla="*/ 0 h 449072"/>
              <a:gd name="connsiteX2" fmla="*/ 385572 w 385572"/>
              <a:gd name="connsiteY2" fmla="*/ 224536 h 449072"/>
              <a:gd name="connsiteX3" fmla="*/ 192786 w 385572"/>
              <a:gd name="connsiteY3" fmla="*/ 449072 h 449072"/>
              <a:gd name="connsiteX4" fmla="*/ 0 w 385572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572" h="449072">
                <a:moveTo>
                  <a:pt x="0" y="224536"/>
                </a:moveTo>
                <a:cubicBezTo>
                  <a:pt x="0" y="100457"/>
                  <a:pt x="86360" y="0"/>
                  <a:pt x="192786" y="0"/>
                </a:cubicBezTo>
                <a:cubicBezTo>
                  <a:pt x="299211" y="0"/>
                  <a:pt x="385572" y="100457"/>
                  <a:pt x="385572" y="224536"/>
                </a:cubicBezTo>
                <a:cubicBezTo>
                  <a:pt x="385572" y="348488"/>
                  <a:pt x="299211" y="449072"/>
                  <a:pt x="192786" y="449072"/>
                </a:cubicBezTo>
                <a:cubicBezTo>
                  <a:pt x="86360" y="449072"/>
                  <a:pt x="0" y="348488"/>
                  <a:pt x="0" y="224536"/>
                </a:cubicBezTo>
              </a:path>
            </a:pathLst>
          </a:custGeom>
          <a:solidFill>
            <a:srgbClr val="E9C9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829678" y="984250"/>
            <a:ext cx="398272" cy="461772"/>
          </a:xfrm>
          <a:custGeom>
            <a:avLst/>
            <a:gdLst>
              <a:gd name="connsiteX0" fmla="*/ 6350 w 398272"/>
              <a:gd name="connsiteY0" fmla="*/ 230886 h 461772"/>
              <a:gd name="connsiteX1" fmla="*/ 199136 w 398272"/>
              <a:gd name="connsiteY1" fmla="*/ 6350 h 461772"/>
              <a:gd name="connsiteX2" fmla="*/ 391922 w 398272"/>
              <a:gd name="connsiteY2" fmla="*/ 230886 h 461772"/>
              <a:gd name="connsiteX3" fmla="*/ 199136 w 398272"/>
              <a:gd name="connsiteY3" fmla="*/ 455422 h 461772"/>
              <a:gd name="connsiteX4" fmla="*/ 6350 w 398272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8272" h="461772">
                <a:moveTo>
                  <a:pt x="6350" y="230886"/>
                </a:moveTo>
                <a:cubicBezTo>
                  <a:pt x="6350" y="106807"/>
                  <a:pt x="92710" y="6350"/>
                  <a:pt x="199136" y="6350"/>
                </a:cubicBezTo>
                <a:cubicBezTo>
                  <a:pt x="305561" y="6350"/>
                  <a:pt x="391922" y="106807"/>
                  <a:pt x="391922" y="230886"/>
                </a:cubicBezTo>
                <a:cubicBezTo>
                  <a:pt x="391922" y="354838"/>
                  <a:pt x="305561" y="455422"/>
                  <a:pt x="199136" y="455422"/>
                </a:cubicBezTo>
                <a:cubicBezTo>
                  <a:pt x="92710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290184" y="1556131"/>
            <a:ext cx="386715" cy="448945"/>
          </a:xfrm>
          <a:custGeom>
            <a:avLst/>
            <a:gdLst>
              <a:gd name="connsiteX0" fmla="*/ 0 w 386715"/>
              <a:gd name="connsiteY0" fmla="*/ 224536 h 448945"/>
              <a:gd name="connsiteX1" fmla="*/ 193294 w 386715"/>
              <a:gd name="connsiteY1" fmla="*/ 0 h 448945"/>
              <a:gd name="connsiteX2" fmla="*/ 386714 w 386715"/>
              <a:gd name="connsiteY2" fmla="*/ 224536 h 448945"/>
              <a:gd name="connsiteX3" fmla="*/ 193294 w 386715"/>
              <a:gd name="connsiteY3" fmla="*/ 448945 h 448945"/>
              <a:gd name="connsiteX4" fmla="*/ 0 w 386715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5">
                <a:moveTo>
                  <a:pt x="0" y="224536"/>
                </a:moveTo>
                <a:cubicBezTo>
                  <a:pt x="0" y="100457"/>
                  <a:pt x="86613" y="0"/>
                  <a:pt x="193294" y="0"/>
                </a:cubicBezTo>
                <a:cubicBezTo>
                  <a:pt x="300101" y="0"/>
                  <a:pt x="386714" y="100457"/>
                  <a:pt x="386714" y="224536"/>
                </a:cubicBezTo>
                <a:cubicBezTo>
                  <a:pt x="386714" y="348488"/>
                  <a:pt x="300101" y="448945"/>
                  <a:pt x="193294" y="448945"/>
                </a:cubicBezTo>
                <a:cubicBezTo>
                  <a:pt x="86613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283834" y="1549781"/>
            <a:ext cx="399415" cy="461645"/>
          </a:xfrm>
          <a:custGeom>
            <a:avLst/>
            <a:gdLst>
              <a:gd name="connsiteX0" fmla="*/ 6350 w 399415"/>
              <a:gd name="connsiteY0" fmla="*/ 230886 h 461645"/>
              <a:gd name="connsiteX1" fmla="*/ 199644 w 399415"/>
              <a:gd name="connsiteY1" fmla="*/ 6350 h 461645"/>
              <a:gd name="connsiteX2" fmla="*/ 393064 w 399415"/>
              <a:gd name="connsiteY2" fmla="*/ 230886 h 461645"/>
              <a:gd name="connsiteX3" fmla="*/ 199644 w 399415"/>
              <a:gd name="connsiteY3" fmla="*/ 455295 h 461645"/>
              <a:gd name="connsiteX4" fmla="*/ 6350 w 399415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5">
                <a:moveTo>
                  <a:pt x="6350" y="230886"/>
                </a:moveTo>
                <a:cubicBezTo>
                  <a:pt x="6350" y="106807"/>
                  <a:pt x="92963" y="6350"/>
                  <a:pt x="199644" y="6350"/>
                </a:cubicBezTo>
                <a:cubicBezTo>
                  <a:pt x="306451" y="6350"/>
                  <a:pt x="393064" y="106807"/>
                  <a:pt x="393064" y="230886"/>
                </a:cubicBezTo>
                <a:cubicBezTo>
                  <a:pt x="393064" y="354838"/>
                  <a:pt x="306451" y="455295"/>
                  <a:pt x="199644" y="455295"/>
                </a:cubicBezTo>
                <a:cubicBezTo>
                  <a:pt x="92963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421117" y="1574164"/>
            <a:ext cx="386588" cy="448944"/>
          </a:xfrm>
          <a:custGeom>
            <a:avLst/>
            <a:gdLst>
              <a:gd name="connsiteX0" fmla="*/ 0 w 386588"/>
              <a:gd name="connsiteY0" fmla="*/ 224408 h 448944"/>
              <a:gd name="connsiteX1" fmla="*/ 193294 w 386588"/>
              <a:gd name="connsiteY1" fmla="*/ 0 h 448944"/>
              <a:gd name="connsiteX2" fmla="*/ 386588 w 386588"/>
              <a:gd name="connsiteY2" fmla="*/ 224408 h 448944"/>
              <a:gd name="connsiteX3" fmla="*/ 193294 w 386588"/>
              <a:gd name="connsiteY3" fmla="*/ 448945 h 448944"/>
              <a:gd name="connsiteX4" fmla="*/ 0 w 386588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8944">
                <a:moveTo>
                  <a:pt x="0" y="224408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588" y="100457"/>
                  <a:pt x="386588" y="224408"/>
                </a:cubicBezTo>
                <a:cubicBezTo>
                  <a:pt x="386588" y="348488"/>
                  <a:pt x="300101" y="448945"/>
                  <a:pt x="193294" y="448945"/>
                </a:cubicBezTo>
                <a:cubicBezTo>
                  <a:pt x="86486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414767" y="1567814"/>
            <a:ext cx="399288" cy="461644"/>
          </a:xfrm>
          <a:custGeom>
            <a:avLst/>
            <a:gdLst>
              <a:gd name="connsiteX0" fmla="*/ 6350 w 399288"/>
              <a:gd name="connsiteY0" fmla="*/ 230758 h 461644"/>
              <a:gd name="connsiteX1" fmla="*/ 199644 w 399288"/>
              <a:gd name="connsiteY1" fmla="*/ 6350 h 461644"/>
              <a:gd name="connsiteX2" fmla="*/ 392938 w 399288"/>
              <a:gd name="connsiteY2" fmla="*/ 230758 h 461644"/>
              <a:gd name="connsiteX3" fmla="*/ 199644 w 399288"/>
              <a:gd name="connsiteY3" fmla="*/ 455295 h 461644"/>
              <a:gd name="connsiteX4" fmla="*/ 6350 w 399288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644">
                <a:moveTo>
                  <a:pt x="6350" y="230758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2938" y="106807"/>
                  <a:pt x="392938" y="230758"/>
                </a:cubicBezTo>
                <a:cubicBezTo>
                  <a:pt x="392938" y="354838"/>
                  <a:pt x="306451" y="455295"/>
                  <a:pt x="199644" y="455295"/>
                </a:cubicBezTo>
                <a:cubicBezTo>
                  <a:pt x="92836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025641" y="2398902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583"/>
                  <a:pt x="86486" y="0"/>
                  <a:pt x="193294" y="0"/>
                </a:cubicBezTo>
                <a:cubicBezTo>
                  <a:pt x="299973" y="0"/>
                  <a:pt x="386588" y="100583"/>
                  <a:pt x="386588" y="224536"/>
                </a:cubicBezTo>
                <a:cubicBezTo>
                  <a:pt x="386588" y="348614"/>
                  <a:pt x="299973" y="449072"/>
                  <a:pt x="193294" y="449072"/>
                </a:cubicBezTo>
                <a:cubicBezTo>
                  <a:pt x="86486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019291" y="2392552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933"/>
                  <a:pt x="92836" y="6350"/>
                  <a:pt x="199644" y="6350"/>
                </a:cubicBezTo>
                <a:cubicBezTo>
                  <a:pt x="306323" y="6350"/>
                  <a:pt x="392938" y="106933"/>
                  <a:pt x="392938" y="230886"/>
                </a:cubicBezTo>
                <a:cubicBezTo>
                  <a:pt x="392938" y="354964"/>
                  <a:pt x="306323" y="455422"/>
                  <a:pt x="199644" y="455422"/>
                </a:cubicBezTo>
                <a:cubicBezTo>
                  <a:pt x="92836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631305" y="2380870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2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2"/>
                  <a:pt x="193421" y="449072"/>
                </a:cubicBezTo>
                <a:cubicBezTo>
                  <a:pt x="86614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624955" y="2374520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2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2"/>
                  <a:pt x="199771" y="455422"/>
                </a:cubicBezTo>
                <a:cubicBezTo>
                  <a:pt x="92964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142989" y="2380870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2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2"/>
                  <a:pt x="193421" y="449072"/>
                </a:cubicBezTo>
                <a:cubicBezTo>
                  <a:pt x="86614" y="449072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36639" y="2374520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2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2"/>
                  <a:pt x="199771" y="455422"/>
                </a:cubicBezTo>
                <a:cubicBezTo>
                  <a:pt x="92964" y="455422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7166737" y="1385317"/>
            <a:ext cx="317627" cy="270763"/>
          </a:xfrm>
          <a:custGeom>
            <a:avLst/>
            <a:gdLst>
              <a:gd name="connsiteX0" fmla="*/ 6350 w 317627"/>
              <a:gd name="connsiteY0" fmla="*/ 6350 h 270763"/>
              <a:gd name="connsiteX1" fmla="*/ 311277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6350" y="6350"/>
                </a:moveTo>
                <a:lnTo>
                  <a:pt x="311277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282816" y="1999996"/>
            <a:ext cx="141986" cy="407669"/>
          </a:xfrm>
          <a:custGeom>
            <a:avLst/>
            <a:gdLst>
              <a:gd name="connsiteX0" fmla="*/ 135636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6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589903" y="1931542"/>
            <a:ext cx="145034" cy="494156"/>
          </a:xfrm>
          <a:custGeom>
            <a:avLst/>
            <a:gdLst>
              <a:gd name="connsiteX0" fmla="*/ 6350 w 145034"/>
              <a:gd name="connsiteY0" fmla="*/ 6350 h 494156"/>
              <a:gd name="connsiteX1" fmla="*/ 138683 w 145034"/>
              <a:gd name="connsiteY1" fmla="*/ 487807 h 494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034" h="494156">
                <a:moveTo>
                  <a:pt x="6350" y="6350"/>
                </a:moveTo>
                <a:lnTo>
                  <a:pt x="138683" y="4878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7399274" y="1981962"/>
            <a:ext cx="141859" cy="407669"/>
          </a:xfrm>
          <a:custGeom>
            <a:avLst/>
            <a:gdLst>
              <a:gd name="connsiteX0" fmla="*/ 135509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9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810243" y="1372109"/>
            <a:ext cx="317754" cy="270763"/>
          </a:xfrm>
          <a:custGeom>
            <a:avLst/>
            <a:gdLst>
              <a:gd name="connsiteX0" fmla="*/ 311404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4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9052306" y="990600"/>
            <a:ext cx="387730" cy="449072"/>
          </a:xfrm>
          <a:custGeom>
            <a:avLst/>
            <a:gdLst>
              <a:gd name="connsiteX0" fmla="*/ 0 w 387730"/>
              <a:gd name="connsiteY0" fmla="*/ 224536 h 449072"/>
              <a:gd name="connsiteX1" fmla="*/ 193801 w 387730"/>
              <a:gd name="connsiteY1" fmla="*/ 0 h 449072"/>
              <a:gd name="connsiteX2" fmla="*/ 387730 w 387730"/>
              <a:gd name="connsiteY2" fmla="*/ 224536 h 449072"/>
              <a:gd name="connsiteX3" fmla="*/ 193801 w 387730"/>
              <a:gd name="connsiteY3" fmla="*/ 449072 h 449072"/>
              <a:gd name="connsiteX4" fmla="*/ 0 w 387730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730" h="449072">
                <a:moveTo>
                  <a:pt x="0" y="224536"/>
                </a:moveTo>
                <a:cubicBezTo>
                  <a:pt x="0" y="100457"/>
                  <a:pt x="86740" y="0"/>
                  <a:pt x="193801" y="0"/>
                </a:cubicBezTo>
                <a:cubicBezTo>
                  <a:pt x="300862" y="0"/>
                  <a:pt x="387730" y="100457"/>
                  <a:pt x="387730" y="224536"/>
                </a:cubicBezTo>
                <a:cubicBezTo>
                  <a:pt x="387730" y="348488"/>
                  <a:pt x="300862" y="449072"/>
                  <a:pt x="193801" y="449072"/>
                </a:cubicBezTo>
                <a:cubicBezTo>
                  <a:pt x="86740" y="449072"/>
                  <a:pt x="0" y="348488"/>
                  <a:pt x="0" y="224536"/>
                </a:cubicBezTo>
              </a:path>
            </a:pathLst>
          </a:custGeom>
          <a:solidFill>
            <a:srgbClr val="E9C9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9045956" y="984250"/>
            <a:ext cx="400430" cy="461772"/>
          </a:xfrm>
          <a:custGeom>
            <a:avLst/>
            <a:gdLst>
              <a:gd name="connsiteX0" fmla="*/ 6350 w 400430"/>
              <a:gd name="connsiteY0" fmla="*/ 230886 h 461772"/>
              <a:gd name="connsiteX1" fmla="*/ 200151 w 400430"/>
              <a:gd name="connsiteY1" fmla="*/ 6350 h 461772"/>
              <a:gd name="connsiteX2" fmla="*/ 394080 w 400430"/>
              <a:gd name="connsiteY2" fmla="*/ 230886 h 461772"/>
              <a:gd name="connsiteX3" fmla="*/ 200151 w 400430"/>
              <a:gd name="connsiteY3" fmla="*/ 455422 h 461772"/>
              <a:gd name="connsiteX4" fmla="*/ 6350 w 400430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430" h="461772">
                <a:moveTo>
                  <a:pt x="6350" y="230886"/>
                </a:moveTo>
                <a:cubicBezTo>
                  <a:pt x="6350" y="106807"/>
                  <a:pt x="93090" y="6350"/>
                  <a:pt x="200151" y="6350"/>
                </a:cubicBezTo>
                <a:cubicBezTo>
                  <a:pt x="307212" y="6350"/>
                  <a:pt x="394080" y="106807"/>
                  <a:pt x="394080" y="230886"/>
                </a:cubicBezTo>
                <a:cubicBezTo>
                  <a:pt x="394080" y="354838"/>
                  <a:pt x="307212" y="455422"/>
                  <a:pt x="200151" y="455422"/>
                </a:cubicBezTo>
                <a:cubicBezTo>
                  <a:pt x="93090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8507604" y="1556131"/>
            <a:ext cx="386587" cy="448945"/>
          </a:xfrm>
          <a:custGeom>
            <a:avLst/>
            <a:gdLst>
              <a:gd name="connsiteX0" fmla="*/ 0 w 386587"/>
              <a:gd name="connsiteY0" fmla="*/ 224536 h 448945"/>
              <a:gd name="connsiteX1" fmla="*/ 193293 w 386587"/>
              <a:gd name="connsiteY1" fmla="*/ 0 h 448945"/>
              <a:gd name="connsiteX2" fmla="*/ 386588 w 386587"/>
              <a:gd name="connsiteY2" fmla="*/ 224536 h 448945"/>
              <a:gd name="connsiteX3" fmla="*/ 193293 w 386587"/>
              <a:gd name="connsiteY3" fmla="*/ 448945 h 448945"/>
              <a:gd name="connsiteX4" fmla="*/ 0 w 386587"/>
              <a:gd name="connsiteY4" fmla="*/ 224536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7" h="448945">
                <a:moveTo>
                  <a:pt x="0" y="224536"/>
                </a:moveTo>
                <a:cubicBezTo>
                  <a:pt x="0" y="100457"/>
                  <a:pt x="86486" y="0"/>
                  <a:pt x="193293" y="0"/>
                </a:cubicBezTo>
                <a:cubicBezTo>
                  <a:pt x="299973" y="0"/>
                  <a:pt x="386588" y="100457"/>
                  <a:pt x="386588" y="224536"/>
                </a:cubicBezTo>
                <a:cubicBezTo>
                  <a:pt x="386588" y="348488"/>
                  <a:pt x="299973" y="448945"/>
                  <a:pt x="193293" y="448945"/>
                </a:cubicBezTo>
                <a:cubicBezTo>
                  <a:pt x="86486" y="448945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8501254" y="1549781"/>
            <a:ext cx="399287" cy="461645"/>
          </a:xfrm>
          <a:custGeom>
            <a:avLst/>
            <a:gdLst>
              <a:gd name="connsiteX0" fmla="*/ 6350 w 399287"/>
              <a:gd name="connsiteY0" fmla="*/ 230886 h 461645"/>
              <a:gd name="connsiteX1" fmla="*/ 199643 w 399287"/>
              <a:gd name="connsiteY1" fmla="*/ 6350 h 461645"/>
              <a:gd name="connsiteX2" fmla="*/ 392938 w 399287"/>
              <a:gd name="connsiteY2" fmla="*/ 230886 h 461645"/>
              <a:gd name="connsiteX3" fmla="*/ 199643 w 399287"/>
              <a:gd name="connsiteY3" fmla="*/ 455295 h 461645"/>
              <a:gd name="connsiteX4" fmla="*/ 6350 w 399287"/>
              <a:gd name="connsiteY4" fmla="*/ 230886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7" h="461645">
                <a:moveTo>
                  <a:pt x="6350" y="230886"/>
                </a:moveTo>
                <a:cubicBezTo>
                  <a:pt x="6350" y="106807"/>
                  <a:pt x="92836" y="6350"/>
                  <a:pt x="199643" y="6350"/>
                </a:cubicBezTo>
                <a:cubicBezTo>
                  <a:pt x="306323" y="6350"/>
                  <a:pt x="392938" y="106807"/>
                  <a:pt x="392938" y="230886"/>
                </a:cubicBezTo>
                <a:cubicBezTo>
                  <a:pt x="392938" y="354838"/>
                  <a:pt x="306323" y="455295"/>
                  <a:pt x="199643" y="455295"/>
                </a:cubicBezTo>
                <a:cubicBezTo>
                  <a:pt x="92836" y="455295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9638411" y="1574164"/>
            <a:ext cx="386715" cy="448944"/>
          </a:xfrm>
          <a:custGeom>
            <a:avLst/>
            <a:gdLst>
              <a:gd name="connsiteX0" fmla="*/ 0 w 386715"/>
              <a:gd name="connsiteY0" fmla="*/ 224408 h 448944"/>
              <a:gd name="connsiteX1" fmla="*/ 193294 w 386715"/>
              <a:gd name="connsiteY1" fmla="*/ 0 h 448944"/>
              <a:gd name="connsiteX2" fmla="*/ 386715 w 386715"/>
              <a:gd name="connsiteY2" fmla="*/ 224408 h 448944"/>
              <a:gd name="connsiteX3" fmla="*/ 193294 w 386715"/>
              <a:gd name="connsiteY3" fmla="*/ 448945 h 448944"/>
              <a:gd name="connsiteX4" fmla="*/ 0 w 386715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4">
                <a:moveTo>
                  <a:pt x="0" y="224408"/>
                </a:moveTo>
                <a:cubicBezTo>
                  <a:pt x="0" y="100457"/>
                  <a:pt x="86614" y="0"/>
                  <a:pt x="193294" y="0"/>
                </a:cubicBezTo>
                <a:cubicBezTo>
                  <a:pt x="300101" y="0"/>
                  <a:pt x="386715" y="100457"/>
                  <a:pt x="386715" y="224408"/>
                </a:cubicBezTo>
                <a:cubicBezTo>
                  <a:pt x="386715" y="348488"/>
                  <a:pt x="300101" y="448945"/>
                  <a:pt x="193294" y="448945"/>
                </a:cubicBezTo>
                <a:cubicBezTo>
                  <a:pt x="86614" y="448945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9632061" y="1567814"/>
            <a:ext cx="399415" cy="461644"/>
          </a:xfrm>
          <a:custGeom>
            <a:avLst/>
            <a:gdLst>
              <a:gd name="connsiteX0" fmla="*/ 6350 w 399415"/>
              <a:gd name="connsiteY0" fmla="*/ 230758 h 461644"/>
              <a:gd name="connsiteX1" fmla="*/ 199644 w 399415"/>
              <a:gd name="connsiteY1" fmla="*/ 6350 h 461644"/>
              <a:gd name="connsiteX2" fmla="*/ 393065 w 399415"/>
              <a:gd name="connsiteY2" fmla="*/ 230758 h 461644"/>
              <a:gd name="connsiteX3" fmla="*/ 199644 w 399415"/>
              <a:gd name="connsiteY3" fmla="*/ 455295 h 461644"/>
              <a:gd name="connsiteX4" fmla="*/ 6350 w 399415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4">
                <a:moveTo>
                  <a:pt x="6350" y="230758"/>
                </a:moveTo>
                <a:cubicBezTo>
                  <a:pt x="6350" y="106807"/>
                  <a:pt x="92964" y="6350"/>
                  <a:pt x="199644" y="6350"/>
                </a:cubicBezTo>
                <a:cubicBezTo>
                  <a:pt x="306451" y="6350"/>
                  <a:pt x="393065" y="106807"/>
                  <a:pt x="393065" y="230758"/>
                </a:cubicBezTo>
                <a:cubicBezTo>
                  <a:pt x="393065" y="354838"/>
                  <a:pt x="306451" y="455295"/>
                  <a:pt x="199644" y="455295"/>
                </a:cubicBezTo>
                <a:cubicBezTo>
                  <a:pt x="92964" y="455295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8242934" y="2398902"/>
            <a:ext cx="386588" cy="449072"/>
          </a:xfrm>
          <a:custGeom>
            <a:avLst/>
            <a:gdLst>
              <a:gd name="connsiteX0" fmla="*/ 0 w 386588"/>
              <a:gd name="connsiteY0" fmla="*/ 224536 h 449072"/>
              <a:gd name="connsiteX1" fmla="*/ 193294 w 386588"/>
              <a:gd name="connsiteY1" fmla="*/ 0 h 449072"/>
              <a:gd name="connsiteX2" fmla="*/ 386588 w 386588"/>
              <a:gd name="connsiteY2" fmla="*/ 224536 h 449072"/>
              <a:gd name="connsiteX3" fmla="*/ 193294 w 386588"/>
              <a:gd name="connsiteY3" fmla="*/ 449072 h 449072"/>
              <a:gd name="connsiteX4" fmla="*/ 0 w 386588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588" h="449072">
                <a:moveTo>
                  <a:pt x="0" y="224536"/>
                </a:moveTo>
                <a:cubicBezTo>
                  <a:pt x="0" y="100583"/>
                  <a:pt x="86486" y="0"/>
                  <a:pt x="193294" y="0"/>
                </a:cubicBezTo>
                <a:cubicBezTo>
                  <a:pt x="300101" y="0"/>
                  <a:pt x="386588" y="100583"/>
                  <a:pt x="386588" y="224536"/>
                </a:cubicBezTo>
                <a:cubicBezTo>
                  <a:pt x="386588" y="348614"/>
                  <a:pt x="300101" y="449072"/>
                  <a:pt x="193294" y="449072"/>
                </a:cubicBezTo>
                <a:cubicBezTo>
                  <a:pt x="86486" y="449072"/>
                  <a:pt x="0" y="348614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8236584" y="2392552"/>
            <a:ext cx="399288" cy="461772"/>
          </a:xfrm>
          <a:custGeom>
            <a:avLst/>
            <a:gdLst>
              <a:gd name="connsiteX0" fmla="*/ 6350 w 399288"/>
              <a:gd name="connsiteY0" fmla="*/ 230886 h 461772"/>
              <a:gd name="connsiteX1" fmla="*/ 199644 w 399288"/>
              <a:gd name="connsiteY1" fmla="*/ 6350 h 461772"/>
              <a:gd name="connsiteX2" fmla="*/ 392938 w 399288"/>
              <a:gd name="connsiteY2" fmla="*/ 230886 h 461772"/>
              <a:gd name="connsiteX3" fmla="*/ 199644 w 399288"/>
              <a:gd name="connsiteY3" fmla="*/ 455422 h 461772"/>
              <a:gd name="connsiteX4" fmla="*/ 6350 w 399288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288" h="461772">
                <a:moveTo>
                  <a:pt x="6350" y="230886"/>
                </a:moveTo>
                <a:cubicBezTo>
                  <a:pt x="6350" y="106933"/>
                  <a:pt x="92836" y="6350"/>
                  <a:pt x="199644" y="6350"/>
                </a:cubicBezTo>
                <a:cubicBezTo>
                  <a:pt x="306451" y="6350"/>
                  <a:pt x="392938" y="106933"/>
                  <a:pt x="392938" y="230886"/>
                </a:cubicBezTo>
                <a:cubicBezTo>
                  <a:pt x="392938" y="354964"/>
                  <a:pt x="306451" y="455422"/>
                  <a:pt x="199644" y="455422"/>
                </a:cubicBezTo>
                <a:cubicBezTo>
                  <a:pt x="92836" y="455422"/>
                  <a:pt x="6350" y="354964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9384031" y="1385317"/>
            <a:ext cx="317627" cy="270763"/>
          </a:xfrm>
          <a:custGeom>
            <a:avLst/>
            <a:gdLst>
              <a:gd name="connsiteX0" fmla="*/ 6350 w 317627"/>
              <a:gd name="connsiteY0" fmla="*/ 6350 h 270763"/>
              <a:gd name="connsiteX1" fmla="*/ 311276 w 317627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627" h="270763">
                <a:moveTo>
                  <a:pt x="6350" y="6350"/>
                </a:moveTo>
                <a:lnTo>
                  <a:pt x="311276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8500237" y="1999996"/>
            <a:ext cx="141859" cy="407669"/>
          </a:xfrm>
          <a:custGeom>
            <a:avLst/>
            <a:gdLst>
              <a:gd name="connsiteX0" fmla="*/ 135508 w 141859"/>
              <a:gd name="connsiteY0" fmla="*/ 6350 h 407669"/>
              <a:gd name="connsiteX1" fmla="*/ 6350 w 141859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59" h="407669">
                <a:moveTo>
                  <a:pt x="135508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2520188" y="4086734"/>
            <a:ext cx="317754" cy="270763"/>
          </a:xfrm>
          <a:custGeom>
            <a:avLst/>
            <a:gdLst>
              <a:gd name="connsiteX0" fmla="*/ 311403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3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2762313" y="3705226"/>
            <a:ext cx="386778" cy="449071"/>
          </a:xfrm>
          <a:custGeom>
            <a:avLst/>
            <a:gdLst>
              <a:gd name="connsiteX0" fmla="*/ 0 w 386778"/>
              <a:gd name="connsiteY0" fmla="*/ 224535 h 449071"/>
              <a:gd name="connsiteX1" fmla="*/ 193357 w 386778"/>
              <a:gd name="connsiteY1" fmla="*/ 0 h 449071"/>
              <a:gd name="connsiteX2" fmla="*/ 386778 w 386778"/>
              <a:gd name="connsiteY2" fmla="*/ 224535 h 449071"/>
              <a:gd name="connsiteX3" fmla="*/ 193357 w 386778"/>
              <a:gd name="connsiteY3" fmla="*/ 449071 h 449071"/>
              <a:gd name="connsiteX4" fmla="*/ 0 w 386778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78" h="449071">
                <a:moveTo>
                  <a:pt x="0" y="224535"/>
                </a:moveTo>
                <a:cubicBezTo>
                  <a:pt x="0" y="100457"/>
                  <a:pt x="86550" y="0"/>
                  <a:pt x="193357" y="0"/>
                </a:cubicBezTo>
                <a:cubicBezTo>
                  <a:pt x="300164" y="0"/>
                  <a:pt x="386778" y="100457"/>
                  <a:pt x="386778" y="224535"/>
                </a:cubicBezTo>
                <a:cubicBezTo>
                  <a:pt x="386778" y="348488"/>
                  <a:pt x="300164" y="449071"/>
                  <a:pt x="193357" y="449071"/>
                </a:cubicBezTo>
                <a:cubicBezTo>
                  <a:pt x="86550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755963" y="3698876"/>
            <a:ext cx="399478" cy="461771"/>
          </a:xfrm>
          <a:custGeom>
            <a:avLst/>
            <a:gdLst>
              <a:gd name="connsiteX0" fmla="*/ 6350 w 399478"/>
              <a:gd name="connsiteY0" fmla="*/ 230885 h 461771"/>
              <a:gd name="connsiteX1" fmla="*/ 199707 w 399478"/>
              <a:gd name="connsiteY1" fmla="*/ 6350 h 461771"/>
              <a:gd name="connsiteX2" fmla="*/ 393128 w 399478"/>
              <a:gd name="connsiteY2" fmla="*/ 230885 h 461771"/>
              <a:gd name="connsiteX3" fmla="*/ 199707 w 399478"/>
              <a:gd name="connsiteY3" fmla="*/ 455421 h 461771"/>
              <a:gd name="connsiteX4" fmla="*/ 6350 w 399478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78" h="461771">
                <a:moveTo>
                  <a:pt x="6350" y="230885"/>
                </a:moveTo>
                <a:cubicBezTo>
                  <a:pt x="6350" y="106807"/>
                  <a:pt x="92900" y="6350"/>
                  <a:pt x="199707" y="6350"/>
                </a:cubicBezTo>
                <a:cubicBezTo>
                  <a:pt x="306514" y="6350"/>
                  <a:pt x="393128" y="106807"/>
                  <a:pt x="393128" y="230885"/>
                </a:cubicBezTo>
                <a:cubicBezTo>
                  <a:pt x="393128" y="354838"/>
                  <a:pt x="306514" y="455421"/>
                  <a:pt x="199707" y="455421"/>
                </a:cubicBezTo>
                <a:cubicBezTo>
                  <a:pt x="92900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2217344" y="4270756"/>
            <a:ext cx="386753" cy="448945"/>
          </a:xfrm>
          <a:custGeom>
            <a:avLst/>
            <a:gdLst>
              <a:gd name="connsiteX0" fmla="*/ 0 w 386753"/>
              <a:gd name="connsiteY0" fmla="*/ 224535 h 448945"/>
              <a:gd name="connsiteX1" fmla="*/ 193382 w 386753"/>
              <a:gd name="connsiteY1" fmla="*/ 0 h 448945"/>
              <a:gd name="connsiteX2" fmla="*/ 386753 w 386753"/>
              <a:gd name="connsiteY2" fmla="*/ 224535 h 448945"/>
              <a:gd name="connsiteX3" fmla="*/ 193382 w 386753"/>
              <a:gd name="connsiteY3" fmla="*/ 448945 h 448945"/>
              <a:gd name="connsiteX4" fmla="*/ 0 w 386753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53" h="448945">
                <a:moveTo>
                  <a:pt x="0" y="224535"/>
                </a:moveTo>
                <a:cubicBezTo>
                  <a:pt x="0" y="100457"/>
                  <a:pt x="86588" y="0"/>
                  <a:pt x="193382" y="0"/>
                </a:cubicBezTo>
                <a:cubicBezTo>
                  <a:pt x="300177" y="0"/>
                  <a:pt x="386753" y="100457"/>
                  <a:pt x="386753" y="224535"/>
                </a:cubicBezTo>
                <a:cubicBezTo>
                  <a:pt x="386753" y="348488"/>
                  <a:pt x="300177" y="448945"/>
                  <a:pt x="193382" y="448945"/>
                </a:cubicBezTo>
                <a:cubicBezTo>
                  <a:pt x="86588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2210994" y="4264406"/>
            <a:ext cx="399453" cy="461645"/>
          </a:xfrm>
          <a:custGeom>
            <a:avLst/>
            <a:gdLst>
              <a:gd name="connsiteX0" fmla="*/ 6350 w 399453"/>
              <a:gd name="connsiteY0" fmla="*/ 230885 h 461645"/>
              <a:gd name="connsiteX1" fmla="*/ 199732 w 399453"/>
              <a:gd name="connsiteY1" fmla="*/ 6350 h 461645"/>
              <a:gd name="connsiteX2" fmla="*/ 393103 w 399453"/>
              <a:gd name="connsiteY2" fmla="*/ 230885 h 461645"/>
              <a:gd name="connsiteX3" fmla="*/ 199732 w 399453"/>
              <a:gd name="connsiteY3" fmla="*/ 455295 h 461645"/>
              <a:gd name="connsiteX4" fmla="*/ 6350 w 399453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53" h="461645">
                <a:moveTo>
                  <a:pt x="6350" y="230885"/>
                </a:moveTo>
                <a:cubicBezTo>
                  <a:pt x="6350" y="106807"/>
                  <a:pt x="92938" y="6350"/>
                  <a:pt x="199732" y="6350"/>
                </a:cubicBezTo>
                <a:cubicBezTo>
                  <a:pt x="306527" y="6350"/>
                  <a:pt x="393103" y="106807"/>
                  <a:pt x="393103" y="230885"/>
                </a:cubicBezTo>
                <a:cubicBezTo>
                  <a:pt x="393103" y="354838"/>
                  <a:pt x="306527" y="455295"/>
                  <a:pt x="199732" y="455295"/>
                </a:cubicBezTo>
                <a:cubicBezTo>
                  <a:pt x="92938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348609" y="4288790"/>
            <a:ext cx="386841" cy="448944"/>
          </a:xfrm>
          <a:custGeom>
            <a:avLst/>
            <a:gdLst>
              <a:gd name="connsiteX0" fmla="*/ 0 w 386841"/>
              <a:gd name="connsiteY0" fmla="*/ 224408 h 448944"/>
              <a:gd name="connsiteX1" fmla="*/ 193420 w 386841"/>
              <a:gd name="connsiteY1" fmla="*/ 0 h 448944"/>
              <a:gd name="connsiteX2" fmla="*/ 386842 w 386841"/>
              <a:gd name="connsiteY2" fmla="*/ 224408 h 448944"/>
              <a:gd name="connsiteX3" fmla="*/ 193420 w 386841"/>
              <a:gd name="connsiteY3" fmla="*/ 448944 h 448944"/>
              <a:gd name="connsiteX4" fmla="*/ 0 w 386841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8944">
                <a:moveTo>
                  <a:pt x="0" y="224408"/>
                </a:moveTo>
                <a:cubicBezTo>
                  <a:pt x="0" y="100456"/>
                  <a:pt x="86614" y="0"/>
                  <a:pt x="193420" y="0"/>
                </a:cubicBezTo>
                <a:cubicBezTo>
                  <a:pt x="300227" y="0"/>
                  <a:pt x="386842" y="100456"/>
                  <a:pt x="386842" y="224408"/>
                </a:cubicBezTo>
                <a:cubicBezTo>
                  <a:pt x="386842" y="348488"/>
                  <a:pt x="300227" y="448944"/>
                  <a:pt x="193420" y="448944"/>
                </a:cubicBezTo>
                <a:cubicBezTo>
                  <a:pt x="86614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342259" y="4282440"/>
            <a:ext cx="399541" cy="461644"/>
          </a:xfrm>
          <a:custGeom>
            <a:avLst/>
            <a:gdLst>
              <a:gd name="connsiteX0" fmla="*/ 6350 w 399541"/>
              <a:gd name="connsiteY0" fmla="*/ 230758 h 461644"/>
              <a:gd name="connsiteX1" fmla="*/ 199770 w 399541"/>
              <a:gd name="connsiteY1" fmla="*/ 6350 h 461644"/>
              <a:gd name="connsiteX2" fmla="*/ 393192 w 399541"/>
              <a:gd name="connsiteY2" fmla="*/ 230758 h 461644"/>
              <a:gd name="connsiteX3" fmla="*/ 199770 w 399541"/>
              <a:gd name="connsiteY3" fmla="*/ 455294 h 461644"/>
              <a:gd name="connsiteX4" fmla="*/ 6350 w 399541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644">
                <a:moveTo>
                  <a:pt x="6350" y="230758"/>
                </a:moveTo>
                <a:cubicBezTo>
                  <a:pt x="6350" y="106806"/>
                  <a:pt x="92964" y="6350"/>
                  <a:pt x="199770" y="6350"/>
                </a:cubicBezTo>
                <a:cubicBezTo>
                  <a:pt x="306577" y="6350"/>
                  <a:pt x="393192" y="106806"/>
                  <a:pt x="393192" y="230758"/>
                </a:cubicBezTo>
                <a:cubicBezTo>
                  <a:pt x="393192" y="354838"/>
                  <a:pt x="306577" y="455294"/>
                  <a:pt x="199770" y="455294"/>
                </a:cubicBezTo>
                <a:cubicBezTo>
                  <a:pt x="92964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952626" y="5113529"/>
            <a:ext cx="386753" cy="449071"/>
          </a:xfrm>
          <a:custGeom>
            <a:avLst/>
            <a:gdLst>
              <a:gd name="connsiteX0" fmla="*/ 0 w 386753"/>
              <a:gd name="connsiteY0" fmla="*/ 224535 h 449071"/>
              <a:gd name="connsiteX1" fmla="*/ 193370 w 386753"/>
              <a:gd name="connsiteY1" fmla="*/ 0 h 449071"/>
              <a:gd name="connsiteX2" fmla="*/ 386753 w 386753"/>
              <a:gd name="connsiteY2" fmla="*/ 224535 h 449071"/>
              <a:gd name="connsiteX3" fmla="*/ 193370 w 386753"/>
              <a:gd name="connsiteY3" fmla="*/ 449071 h 449071"/>
              <a:gd name="connsiteX4" fmla="*/ 0 w 386753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53" h="449071">
                <a:moveTo>
                  <a:pt x="0" y="224535"/>
                </a:moveTo>
                <a:cubicBezTo>
                  <a:pt x="0" y="100583"/>
                  <a:pt x="86575" y="0"/>
                  <a:pt x="193370" y="0"/>
                </a:cubicBezTo>
                <a:cubicBezTo>
                  <a:pt x="300177" y="0"/>
                  <a:pt x="386753" y="100583"/>
                  <a:pt x="386753" y="224535"/>
                </a:cubicBezTo>
                <a:cubicBezTo>
                  <a:pt x="386753" y="348614"/>
                  <a:pt x="300177" y="449071"/>
                  <a:pt x="193370" y="449071"/>
                </a:cubicBezTo>
                <a:cubicBezTo>
                  <a:pt x="86575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946276" y="5107179"/>
            <a:ext cx="399453" cy="461771"/>
          </a:xfrm>
          <a:custGeom>
            <a:avLst/>
            <a:gdLst>
              <a:gd name="connsiteX0" fmla="*/ 6350 w 399453"/>
              <a:gd name="connsiteY0" fmla="*/ 230885 h 461771"/>
              <a:gd name="connsiteX1" fmla="*/ 199720 w 399453"/>
              <a:gd name="connsiteY1" fmla="*/ 6350 h 461771"/>
              <a:gd name="connsiteX2" fmla="*/ 393103 w 399453"/>
              <a:gd name="connsiteY2" fmla="*/ 230885 h 461771"/>
              <a:gd name="connsiteX3" fmla="*/ 199720 w 399453"/>
              <a:gd name="connsiteY3" fmla="*/ 455421 h 461771"/>
              <a:gd name="connsiteX4" fmla="*/ 6350 w 399453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53" h="461771">
                <a:moveTo>
                  <a:pt x="6350" y="230885"/>
                </a:moveTo>
                <a:cubicBezTo>
                  <a:pt x="6350" y="106933"/>
                  <a:pt x="92925" y="6350"/>
                  <a:pt x="199720" y="6350"/>
                </a:cubicBezTo>
                <a:cubicBezTo>
                  <a:pt x="306527" y="6350"/>
                  <a:pt x="393103" y="106933"/>
                  <a:pt x="393103" y="230885"/>
                </a:cubicBezTo>
                <a:cubicBezTo>
                  <a:pt x="393103" y="354964"/>
                  <a:pt x="306527" y="455421"/>
                  <a:pt x="199720" y="455421"/>
                </a:cubicBezTo>
                <a:cubicBezTo>
                  <a:pt x="92925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070479" y="5095495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4"/>
                  <a:pt x="86613" y="0"/>
                  <a:pt x="193421" y="0"/>
                </a:cubicBezTo>
                <a:cubicBezTo>
                  <a:pt x="300100" y="0"/>
                  <a:pt x="386715" y="100584"/>
                  <a:pt x="386715" y="224535"/>
                </a:cubicBezTo>
                <a:cubicBezTo>
                  <a:pt x="386715" y="348615"/>
                  <a:pt x="300100" y="449071"/>
                  <a:pt x="193421" y="449071"/>
                </a:cubicBezTo>
                <a:cubicBezTo>
                  <a:pt x="86613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064129" y="5089145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4"/>
                  <a:pt x="92963" y="6350"/>
                  <a:pt x="199771" y="6350"/>
                </a:cubicBezTo>
                <a:cubicBezTo>
                  <a:pt x="306450" y="6350"/>
                  <a:pt x="393065" y="106934"/>
                  <a:pt x="393065" y="230885"/>
                </a:cubicBezTo>
                <a:cubicBezTo>
                  <a:pt x="393065" y="354965"/>
                  <a:pt x="306450" y="455421"/>
                  <a:pt x="199771" y="455421"/>
                </a:cubicBezTo>
                <a:cubicBezTo>
                  <a:pt x="92963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3148075" y="5189232"/>
            <a:ext cx="234734" cy="248526"/>
          </a:xfrm>
          <a:custGeom>
            <a:avLst/>
            <a:gdLst>
              <a:gd name="connsiteX0" fmla="*/ 0 w 234734"/>
              <a:gd name="connsiteY0" fmla="*/ 248526 h 248526"/>
              <a:gd name="connsiteX1" fmla="*/ 234734 w 234734"/>
              <a:gd name="connsiteY1" fmla="*/ 248526 h 248526"/>
              <a:gd name="connsiteX2" fmla="*/ 234734 w 234734"/>
              <a:gd name="connsiteY2" fmla="*/ 0 h 248526"/>
              <a:gd name="connsiteX3" fmla="*/ 0 w 234734"/>
              <a:gd name="connsiteY3" fmla="*/ 0 h 248526"/>
              <a:gd name="connsiteX4" fmla="*/ 0 w 234734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734" h="248526">
                <a:moveTo>
                  <a:pt x="0" y="248526"/>
                </a:moveTo>
                <a:lnTo>
                  <a:pt x="234734" y="248526"/>
                </a:lnTo>
                <a:lnTo>
                  <a:pt x="234734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094100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3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3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209965" y="4714622"/>
            <a:ext cx="141960" cy="407669"/>
          </a:xfrm>
          <a:custGeom>
            <a:avLst/>
            <a:gdLst>
              <a:gd name="connsiteX0" fmla="*/ 135610 w 141960"/>
              <a:gd name="connsiteY0" fmla="*/ 6350 h 407669"/>
              <a:gd name="connsiteX1" fmla="*/ 6350 w 141960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60" h="407669">
                <a:moveTo>
                  <a:pt x="135610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326764" y="4696587"/>
            <a:ext cx="141986" cy="407669"/>
          </a:xfrm>
          <a:custGeom>
            <a:avLst/>
            <a:gdLst>
              <a:gd name="connsiteX0" fmla="*/ 135636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6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559041" y="5095495"/>
            <a:ext cx="386842" cy="449071"/>
          </a:xfrm>
          <a:custGeom>
            <a:avLst/>
            <a:gdLst>
              <a:gd name="connsiteX0" fmla="*/ 0 w 386842"/>
              <a:gd name="connsiteY0" fmla="*/ 224535 h 449071"/>
              <a:gd name="connsiteX1" fmla="*/ 193421 w 386842"/>
              <a:gd name="connsiteY1" fmla="*/ 0 h 449071"/>
              <a:gd name="connsiteX2" fmla="*/ 386842 w 386842"/>
              <a:gd name="connsiteY2" fmla="*/ 224535 h 449071"/>
              <a:gd name="connsiteX3" fmla="*/ 193421 w 386842"/>
              <a:gd name="connsiteY3" fmla="*/ 449071 h 449071"/>
              <a:gd name="connsiteX4" fmla="*/ 0 w 386842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2" h="449071">
                <a:moveTo>
                  <a:pt x="0" y="224535"/>
                </a:moveTo>
                <a:cubicBezTo>
                  <a:pt x="0" y="100584"/>
                  <a:pt x="86614" y="0"/>
                  <a:pt x="193421" y="0"/>
                </a:cubicBezTo>
                <a:cubicBezTo>
                  <a:pt x="300228" y="0"/>
                  <a:pt x="386842" y="100584"/>
                  <a:pt x="386842" y="224535"/>
                </a:cubicBezTo>
                <a:cubicBezTo>
                  <a:pt x="386842" y="348615"/>
                  <a:pt x="300228" y="449071"/>
                  <a:pt x="193421" y="449071"/>
                </a:cubicBezTo>
                <a:cubicBezTo>
                  <a:pt x="86614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552691" y="5089145"/>
            <a:ext cx="399542" cy="461771"/>
          </a:xfrm>
          <a:custGeom>
            <a:avLst/>
            <a:gdLst>
              <a:gd name="connsiteX0" fmla="*/ 6350 w 399542"/>
              <a:gd name="connsiteY0" fmla="*/ 230885 h 461771"/>
              <a:gd name="connsiteX1" fmla="*/ 199771 w 399542"/>
              <a:gd name="connsiteY1" fmla="*/ 6350 h 461771"/>
              <a:gd name="connsiteX2" fmla="*/ 393192 w 399542"/>
              <a:gd name="connsiteY2" fmla="*/ 230885 h 461771"/>
              <a:gd name="connsiteX3" fmla="*/ 199771 w 399542"/>
              <a:gd name="connsiteY3" fmla="*/ 455421 h 461771"/>
              <a:gd name="connsiteX4" fmla="*/ 6350 w 399542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2" h="461771">
                <a:moveTo>
                  <a:pt x="6350" y="230885"/>
                </a:moveTo>
                <a:cubicBezTo>
                  <a:pt x="6350" y="106934"/>
                  <a:pt x="92964" y="6350"/>
                  <a:pt x="199771" y="6350"/>
                </a:cubicBezTo>
                <a:cubicBezTo>
                  <a:pt x="306578" y="6350"/>
                  <a:pt x="393192" y="106934"/>
                  <a:pt x="393192" y="230885"/>
                </a:cubicBezTo>
                <a:cubicBezTo>
                  <a:pt x="393192" y="354965"/>
                  <a:pt x="306578" y="455421"/>
                  <a:pt x="199771" y="455421"/>
                </a:cubicBezTo>
                <a:cubicBezTo>
                  <a:pt x="92964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520688" y="4086734"/>
            <a:ext cx="317754" cy="270763"/>
          </a:xfrm>
          <a:custGeom>
            <a:avLst/>
            <a:gdLst>
              <a:gd name="connsiteX0" fmla="*/ 311403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3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762878" y="3705226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294 w 386715"/>
              <a:gd name="connsiteY1" fmla="*/ 0 h 449071"/>
              <a:gd name="connsiteX2" fmla="*/ 386714 w 386715"/>
              <a:gd name="connsiteY2" fmla="*/ 224535 h 449071"/>
              <a:gd name="connsiteX3" fmla="*/ 193294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457"/>
                  <a:pt x="86486" y="0"/>
                  <a:pt x="193294" y="0"/>
                </a:cubicBezTo>
                <a:cubicBezTo>
                  <a:pt x="300101" y="0"/>
                  <a:pt x="386714" y="100457"/>
                  <a:pt x="386714" y="224535"/>
                </a:cubicBezTo>
                <a:cubicBezTo>
                  <a:pt x="386714" y="348488"/>
                  <a:pt x="300101" y="449071"/>
                  <a:pt x="193294" y="449071"/>
                </a:cubicBezTo>
                <a:cubicBezTo>
                  <a:pt x="86486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756528" y="3698876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644 w 399415"/>
              <a:gd name="connsiteY1" fmla="*/ 6350 h 461771"/>
              <a:gd name="connsiteX2" fmla="*/ 393064 w 399415"/>
              <a:gd name="connsiteY2" fmla="*/ 230885 h 461771"/>
              <a:gd name="connsiteX3" fmla="*/ 199644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807"/>
                  <a:pt x="92836" y="6350"/>
                  <a:pt x="199644" y="6350"/>
                </a:cubicBezTo>
                <a:cubicBezTo>
                  <a:pt x="306451" y="6350"/>
                  <a:pt x="393064" y="106807"/>
                  <a:pt x="393064" y="230885"/>
                </a:cubicBezTo>
                <a:cubicBezTo>
                  <a:pt x="393064" y="354838"/>
                  <a:pt x="306451" y="455421"/>
                  <a:pt x="199644" y="455421"/>
                </a:cubicBezTo>
                <a:cubicBezTo>
                  <a:pt x="92836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855840" y="3780929"/>
            <a:ext cx="234734" cy="248526"/>
          </a:xfrm>
          <a:custGeom>
            <a:avLst/>
            <a:gdLst>
              <a:gd name="connsiteX0" fmla="*/ 0 w 234734"/>
              <a:gd name="connsiteY0" fmla="*/ 248526 h 248526"/>
              <a:gd name="connsiteX1" fmla="*/ 234734 w 234734"/>
              <a:gd name="connsiteY1" fmla="*/ 248526 h 248526"/>
              <a:gd name="connsiteX2" fmla="*/ 234734 w 234734"/>
              <a:gd name="connsiteY2" fmla="*/ 0 h 248526"/>
              <a:gd name="connsiteX3" fmla="*/ 0 w 234734"/>
              <a:gd name="connsiteY3" fmla="*/ 0 h 248526"/>
              <a:gd name="connsiteX4" fmla="*/ 0 w 234734"/>
              <a:gd name="connsiteY4" fmla="*/ 248526 h 248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734" h="248526">
                <a:moveTo>
                  <a:pt x="0" y="248526"/>
                </a:moveTo>
                <a:lnTo>
                  <a:pt x="234734" y="248526"/>
                </a:lnTo>
                <a:lnTo>
                  <a:pt x="234734" y="0"/>
                </a:lnTo>
                <a:lnTo>
                  <a:pt x="0" y="0"/>
                </a:lnTo>
                <a:lnTo>
                  <a:pt x="0" y="2485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217792" y="4270756"/>
            <a:ext cx="386842" cy="448945"/>
          </a:xfrm>
          <a:custGeom>
            <a:avLst/>
            <a:gdLst>
              <a:gd name="connsiteX0" fmla="*/ 0 w 386842"/>
              <a:gd name="connsiteY0" fmla="*/ 224535 h 448945"/>
              <a:gd name="connsiteX1" fmla="*/ 193421 w 386842"/>
              <a:gd name="connsiteY1" fmla="*/ 0 h 448945"/>
              <a:gd name="connsiteX2" fmla="*/ 386841 w 386842"/>
              <a:gd name="connsiteY2" fmla="*/ 224535 h 448945"/>
              <a:gd name="connsiteX3" fmla="*/ 193421 w 386842"/>
              <a:gd name="connsiteY3" fmla="*/ 448945 h 448945"/>
              <a:gd name="connsiteX4" fmla="*/ 0 w 386842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2" h="448945">
                <a:moveTo>
                  <a:pt x="0" y="224535"/>
                </a:moveTo>
                <a:cubicBezTo>
                  <a:pt x="0" y="100457"/>
                  <a:pt x="86614" y="0"/>
                  <a:pt x="193421" y="0"/>
                </a:cubicBezTo>
                <a:cubicBezTo>
                  <a:pt x="300228" y="0"/>
                  <a:pt x="386841" y="100457"/>
                  <a:pt x="386841" y="224535"/>
                </a:cubicBezTo>
                <a:cubicBezTo>
                  <a:pt x="386841" y="348488"/>
                  <a:pt x="300228" y="448945"/>
                  <a:pt x="193421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211442" y="4264406"/>
            <a:ext cx="399542" cy="461645"/>
          </a:xfrm>
          <a:custGeom>
            <a:avLst/>
            <a:gdLst>
              <a:gd name="connsiteX0" fmla="*/ 6350 w 399542"/>
              <a:gd name="connsiteY0" fmla="*/ 230885 h 461645"/>
              <a:gd name="connsiteX1" fmla="*/ 199771 w 399542"/>
              <a:gd name="connsiteY1" fmla="*/ 6350 h 461645"/>
              <a:gd name="connsiteX2" fmla="*/ 393191 w 399542"/>
              <a:gd name="connsiteY2" fmla="*/ 230885 h 461645"/>
              <a:gd name="connsiteX3" fmla="*/ 199771 w 399542"/>
              <a:gd name="connsiteY3" fmla="*/ 455295 h 461645"/>
              <a:gd name="connsiteX4" fmla="*/ 6350 w 399542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2" h="461645">
                <a:moveTo>
                  <a:pt x="6350" y="230885"/>
                </a:moveTo>
                <a:cubicBezTo>
                  <a:pt x="6350" y="106807"/>
                  <a:pt x="92964" y="6350"/>
                  <a:pt x="199771" y="6350"/>
                </a:cubicBezTo>
                <a:cubicBezTo>
                  <a:pt x="306578" y="6350"/>
                  <a:pt x="393191" y="106807"/>
                  <a:pt x="393191" y="230885"/>
                </a:cubicBezTo>
                <a:cubicBezTo>
                  <a:pt x="393191" y="354838"/>
                  <a:pt x="306578" y="455295"/>
                  <a:pt x="199771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349110" y="4288790"/>
            <a:ext cx="386841" cy="448944"/>
          </a:xfrm>
          <a:custGeom>
            <a:avLst/>
            <a:gdLst>
              <a:gd name="connsiteX0" fmla="*/ 0 w 386841"/>
              <a:gd name="connsiteY0" fmla="*/ 224408 h 448944"/>
              <a:gd name="connsiteX1" fmla="*/ 193420 w 386841"/>
              <a:gd name="connsiteY1" fmla="*/ 0 h 448944"/>
              <a:gd name="connsiteX2" fmla="*/ 386841 w 386841"/>
              <a:gd name="connsiteY2" fmla="*/ 224408 h 448944"/>
              <a:gd name="connsiteX3" fmla="*/ 193420 w 386841"/>
              <a:gd name="connsiteY3" fmla="*/ 448944 h 448944"/>
              <a:gd name="connsiteX4" fmla="*/ 0 w 386841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8944">
                <a:moveTo>
                  <a:pt x="0" y="224408"/>
                </a:moveTo>
                <a:cubicBezTo>
                  <a:pt x="0" y="100456"/>
                  <a:pt x="86613" y="0"/>
                  <a:pt x="193420" y="0"/>
                </a:cubicBezTo>
                <a:cubicBezTo>
                  <a:pt x="300227" y="0"/>
                  <a:pt x="386841" y="100456"/>
                  <a:pt x="386841" y="224408"/>
                </a:cubicBezTo>
                <a:cubicBezTo>
                  <a:pt x="386841" y="348488"/>
                  <a:pt x="300227" y="448944"/>
                  <a:pt x="193420" y="448944"/>
                </a:cubicBezTo>
                <a:cubicBezTo>
                  <a:pt x="86613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342760" y="4282440"/>
            <a:ext cx="399541" cy="461644"/>
          </a:xfrm>
          <a:custGeom>
            <a:avLst/>
            <a:gdLst>
              <a:gd name="connsiteX0" fmla="*/ 6350 w 399541"/>
              <a:gd name="connsiteY0" fmla="*/ 230758 h 461644"/>
              <a:gd name="connsiteX1" fmla="*/ 199770 w 399541"/>
              <a:gd name="connsiteY1" fmla="*/ 6350 h 461644"/>
              <a:gd name="connsiteX2" fmla="*/ 393191 w 399541"/>
              <a:gd name="connsiteY2" fmla="*/ 230758 h 461644"/>
              <a:gd name="connsiteX3" fmla="*/ 199770 w 399541"/>
              <a:gd name="connsiteY3" fmla="*/ 455294 h 461644"/>
              <a:gd name="connsiteX4" fmla="*/ 6350 w 399541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644">
                <a:moveTo>
                  <a:pt x="6350" y="230758"/>
                </a:moveTo>
                <a:cubicBezTo>
                  <a:pt x="6350" y="106806"/>
                  <a:pt x="92963" y="6350"/>
                  <a:pt x="199770" y="6350"/>
                </a:cubicBezTo>
                <a:cubicBezTo>
                  <a:pt x="306577" y="6350"/>
                  <a:pt x="393191" y="106806"/>
                  <a:pt x="393191" y="230758"/>
                </a:cubicBezTo>
                <a:cubicBezTo>
                  <a:pt x="393191" y="354838"/>
                  <a:pt x="306577" y="455294"/>
                  <a:pt x="199770" y="455294"/>
                </a:cubicBezTo>
                <a:cubicBezTo>
                  <a:pt x="92963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5953126" y="5113529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3"/>
                  <a:pt x="86614" y="0"/>
                  <a:pt x="193421" y="0"/>
                </a:cubicBezTo>
                <a:cubicBezTo>
                  <a:pt x="300228" y="0"/>
                  <a:pt x="386715" y="100583"/>
                  <a:pt x="386715" y="224535"/>
                </a:cubicBezTo>
                <a:cubicBezTo>
                  <a:pt x="386715" y="348614"/>
                  <a:pt x="300228" y="449071"/>
                  <a:pt x="193421" y="449071"/>
                </a:cubicBezTo>
                <a:cubicBezTo>
                  <a:pt x="86614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5946776" y="5107179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3"/>
                  <a:pt x="92964" y="6350"/>
                  <a:pt x="199771" y="6350"/>
                </a:cubicBezTo>
                <a:cubicBezTo>
                  <a:pt x="306578" y="6350"/>
                  <a:pt x="393065" y="106933"/>
                  <a:pt x="393065" y="230885"/>
                </a:cubicBezTo>
                <a:cubicBezTo>
                  <a:pt x="393065" y="354964"/>
                  <a:pt x="306578" y="455421"/>
                  <a:pt x="199771" y="455421"/>
                </a:cubicBezTo>
                <a:cubicBezTo>
                  <a:pt x="92964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070979" y="5095495"/>
            <a:ext cx="386715" cy="449071"/>
          </a:xfrm>
          <a:custGeom>
            <a:avLst/>
            <a:gdLst>
              <a:gd name="connsiteX0" fmla="*/ 0 w 386715"/>
              <a:gd name="connsiteY0" fmla="*/ 224535 h 449071"/>
              <a:gd name="connsiteX1" fmla="*/ 193421 w 386715"/>
              <a:gd name="connsiteY1" fmla="*/ 0 h 449071"/>
              <a:gd name="connsiteX2" fmla="*/ 386715 w 386715"/>
              <a:gd name="connsiteY2" fmla="*/ 224535 h 449071"/>
              <a:gd name="connsiteX3" fmla="*/ 193421 w 386715"/>
              <a:gd name="connsiteY3" fmla="*/ 449071 h 449071"/>
              <a:gd name="connsiteX4" fmla="*/ 0 w 386715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9071">
                <a:moveTo>
                  <a:pt x="0" y="224535"/>
                </a:moveTo>
                <a:cubicBezTo>
                  <a:pt x="0" y="100584"/>
                  <a:pt x="86614" y="0"/>
                  <a:pt x="193421" y="0"/>
                </a:cubicBezTo>
                <a:cubicBezTo>
                  <a:pt x="300101" y="0"/>
                  <a:pt x="386715" y="100584"/>
                  <a:pt x="386715" y="224535"/>
                </a:cubicBezTo>
                <a:cubicBezTo>
                  <a:pt x="386715" y="348615"/>
                  <a:pt x="300101" y="449071"/>
                  <a:pt x="193421" y="449071"/>
                </a:cubicBezTo>
                <a:cubicBezTo>
                  <a:pt x="86614" y="449071"/>
                  <a:pt x="0" y="348615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064629" y="5089145"/>
            <a:ext cx="399415" cy="461771"/>
          </a:xfrm>
          <a:custGeom>
            <a:avLst/>
            <a:gdLst>
              <a:gd name="connsiteX0" fmla="*/ 6350 w 399415"/>
              <a:gd name="connsiteY0" fmla="*/ 230885 h 461771"/>
              <a:gd name="connsiteX1" fmla="*/ 199771 w 399415"/>
              <a:gd name="connsiteY1" fmla="*/ 6350 h 461771"/>
              <a:gd name="connsiteX2" fmla="*/ 393065 w 399415"/>
              <a:gd name="connsiteY2" fmla="*/ 230885 h 461771"/>
              <a:gd name="connsiteX3" fmla="*/ 199771 w 399415"/>
              <a:gd name="connsiteY3" fmla="*/ 455421 h 461771"/>
              <a:gd name="connsiteX4" fmla="*/ 6350 w 399415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771">
                <a:moveTo>
                  <a:pt x="6350" y="230885"/>
                </a:moveTo>
                <a:cubicBezTo>
                  <a:pt x="6350" y="106934"/>
                  <a:pt x="92964" y="6350"/>
                  <a:pt x="199771" y="6350"/>
                </a:cubicBezTo>
                <a:cubicBezTo>
                  <a:pt x="306451" y="6350"/>
                  <a:pt x="393065" y="106934"/>
                  <a:pt x="393065" y="230885"/>
                </a:cubicBezTo>
                <a:cubicBezTo>
                  <a:pt x="393065" y="354965"/>
                  <a:pt x="306451" y="455421"/>
                  <a:pt x="199771" y="455421"/>
                </a:cubicBezTo>
                <a:cubicBezTo>
                  <a:pt x="92964" y="455421"/>
                  <a:pt x="6350" y="354965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094601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3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3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6210427" y="4714622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518529" y="4645534"/>
            <a:ext cx="144145" cy="494791"/>
          </a:xfrm>
          <a:custGeom>
            <a:avLst/>
            <a:gdLst>
              <a:gd name="connsiteX0" fmla="*/ 6350 w 144145"/>
              <a:gd name="connsiteY0" fmla="*/ 6350 h 494791"/>
              <a:gd name="connsiteX1" fmla="*/ 137795 w 144145"/>
              <a:gd name="connsiteY1" fmla="*/ 488441 h 494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145" h="494791">
                <a:moveTo>
                  <a:pt x="6350" y="6350"/>
                </a:moveTo>
                <a:lnTo>
                  <a:pt x="137795" y="4884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7327265" y="4696587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20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8738489" y="4086734"/>
            <a:ext cx="317754" cy="270763"/>
          </a:xfrm>
          <a:custGeom>
            <a:avLst/>
            <a:gdLst>
              <a:gd name="connsiteX0" fmla="*/ 311404 w 317754"/>
              <a:gd name="connsiteY0" fmla="*/ 6350 h 270763"/>
              <a:gd name="connsiteX1" fmla="*/ 6350 w 317754"/>
              <a:gd name="connsiteY1" fmla="*/ 264413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311404" y="6350"/>
                </a:moveTo>
                <a:lnTo>
                  <a:pt x="6350" y="264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8980551" y="3705226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420 w 386714"/>
              <a:gd name="connsiteY1" fmla="*/ 0 h 449071"/>
              <a:gd name="connsiteX2" fmla="*/ 386715 w 386714"/>
              <a:gd name="connsiteY2" fmla="*/ 224535 h 449071"/>
              <a:gd name="connsiteX3" fmla="*/ 193420 w 386714"/>
              <a:gd name="connsiteY3" fmla="*/ 449071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457"/>
                  <a:pt x="86614" y="0"/>
                  <a:pt x="193420" y="0"/>
                </a:cubicBezTo>
                <a:cubicBezTo>
                  <a:pt x="300228" y="0"/>
                  <a:pt x="386715" y="100457"/>
                  <a:pt x="386715" y="224535"/>
                </a:cubicBezTo>
                <a:cubicBezTo>
                  <a:pt x="386715" y="348488"/>
                  <a:pt x="300228" y="449071"/>
                  <a:pt x="193420" y="449071"/>
                </a:cubicBezTo>
                <a:cubicBezTo>
                  <a:pt x="86614" y="449071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974201" y="3698876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770 w 399414"/>
              <a:gd name="connsiteY1" fmla="*/ 6350 h 461771"/>
              <a:gd name="connsiteX2" fmla="*/ 393065 w 399414"/>
              <a:gd name="connsiteY2" fmla="*/ 230885 h 461771"/>
              <a:gd name="connsiteX3" fmla="*/ 199770 w 399414"/>
              <a:gd name="connsiteY3" fmla="*/ 455421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807"/>
                  <a:pt x="92964" y="6350"/>
                  <a:pt x="199770" y="6350"/>
                </a:cubicBezTo>
                <a:cubicBezTo>
                  <a:pt x="306578" y="6350"/>
                  <a:pt x="393065" y="106807"/>
                  <a:pt x="393065" y="230885"/>
                </a:cubicBezTo>
                <a:cubicBezTo>
                  <a:pt x="393065" y="354838"/>
                  <a:pt x="306578" y="455421"/>
                  <a:pt x="199770" y="455421"/>
                </a:cubicBezTo>
                <a:cubicBezTo>
                  <a:pt x="92964" y="455421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435594" y="4270756"/>
            <a:ext cx="386715" cy="448945"/>
          </a:xfrm>
          <a:custGeom>
            <a:avLst/>
            <a:gdLst>
              <a:gd name="connsiteX0" fmla="*/ 0 w 386715"/>
              <a:gd name="connsiteY0" fmla="*/ 224535 h 448945"/>
              <a:gd name="connsiteX1" fmla="*/ 193421 w 386715"/>
              <a:gd name="connsiteY1" fmla="*/ 0 h 448945"/>
              <a:gd name="connsiteX2" fmla="*/ 386715 w 386715"/>
              <a:gd name="connsiteY2" fmla="*/ 224535 h 448945"/>
              <a:gd name="connsiteX3" fmla="*/ 193421 w 386715"/>
              <a:gd name="connsiteY3" fmla="*/ 448945 h 448945"/>
              <a:gd name="connsiteX4" fmla="*/ 0 w 386715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5">
                <a:moveTo>
                  <a:pt x="0" y="224535"/>
                </a:moveTo>
                <a:cubicBezTo>
                  <a:pt x="0" y="100457"/>
                  <a:pt x="86614" y="0"/>
                  <a:pt x="193421" y="0"/>
                </a:cubicBezTo>
                <a:cubicBezTo>
                  <a:pt x="300228" y="0"/>
                  <a:pt x="386715" y="100457"/>
                  <a:pt x="386715" y="224535"/>
                </a:cubicBezTo>
                <a:cubicBezTo>
                  <a:pt x="386715" y="348488"/>
                  <a:pt x="300228" y="448945"/>
                  <a:pt x="193421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429244" y="4264406"/>
            <a:ext cx="399415" cy="461645"/>
          </a:xfrm>
          <a:custGeom>
            <a:avLst/>
            <a:gdLst>
              <a:gd name="connsiteX0" fmla="*/ 6350 w 399415"/>
              <a:gd name="connsiteY0" fmla="*/ 230885 h 461645"/>
              <a:gd name="connsiteX1" fmla="*/ 199771 w 399415"/>
              <a:gd name="connsiteY1" fmla="*/ 6350 h 461645"/>
              <a:gd name="connsiteX2" fmla="*/ 393065 w 399415"/>
              <a:gd name="connsiteY2" fmla="*/ 230885 h 461645"/>
              <a:gd name="connsiteX3" fmla="*/ 199771 w 399415"/>
              <a:gd name="connsiteY3" fmla="*/ 455295 h 461645"/>
              <a:gd name="connsiteX4" fmla="*/ 6350 w 399415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5">
                <a:moveTo>
                  <a:pt x="6350" y="230885"/>
                </a:moveTo>
                <a:cubicBezTo>
                  <a:pt x="6350" y="106807"/>
                  <a:pt x="92964" y="6350"/>
                  <a:pt x="199771" y="6350"/>
                </a:cubicBezTo>
                <a:cubicBezTo>
                  <a:pt x="306578" y="6350"/>
                  <a:pt x="393065" y="106807"/>
                  <a:pt x="393065" y="230885"/>
                </a:cubicBezTo>
                <a:cubicBezTo>
                  <a:pt x="393065" y="354838"/>
                  <a:pt x="306578" y="455295"/>
                  <a:pt x="199771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9566910" y="4288790"/>
            <a:ext cx="386715" cy="448944"/>
          </a:xfrm>
          <a:custGeom>
            <a:avLst/>
            <a:gdLst>
              <a:gd name="connsiteX0" fmla="*/ 0 w 386715"/>
              <a:gd name="connsiteY0" fmla="*/ 224408 h 448944"/>
              <a:gd name="connsiteX1" fmla="*/ 193294 w 386715"/>
              <a:gd name="connsiteY1" fmla="*/ 0 h 448944"/>
              <a:gd name="connsiteX2" fmla="*/ 386715 w 386715"/>
              <a:gd name="connsiteY2" fmla="*/ 224408 h 448944"/>
              <a:gd name="connsiteX3" fmla="*/ 193294 w 386715"/>
              <a:gd name="connsiteY3" fmla="*/ 448944 h 448944"/>
              <a:gd name="connsiteX4" fmla="*/ 0 w 386715"/>
              <a:gd name="connsiteY4" fmla="*/ 224408 h 448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5" h="448944">
                <a:moveTo>
                  <a:pt x="0" y="224408"/>
                </a:moveTo>
                <a:cubicBezTo>
                  <a:pt x="0" y="100456"/>
                  <a:pt x="86486" y="0"/>
                  <a:pt x="193294" y="0"/>
                </a:cubicBezTo>
                <a:cubicBezTo>
                  <a:pt x="300101" y="0"/>
                  <a:pt x="386715" y="100456"/>
                  <a:pt x="386715" y="224408"/>
                </a:cubicBezTo>
                <a:cubicBezTo>
                  <a:pt x="386715" y="348488"/>
                  <a:pt x="300101" y="448944"/>
                  <a:pt x="193294" y="448944"/>
                </a:cubicBezTo>
                <a:cubicBezTo>
                  <a:pt x="86486" y="448944"/>
                  <a:pt x="0" y="348488"/>
                  <a:pt x="0" y="2244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9560560" y="4282440"/>
            <a:ext cx="399415" cy="461644"/>
          </a:xfrm>
          <a:custGeom>
            <a:avLst/>
            <a:gdLst>
              <a:gd name="connsiteX0" fmla="*/ 6350 w 399415"/>
              <a:gd name="connsiteY0" fmla="*/ 230758 h 461644"/>
              <a:gd name="connsiteX1" fmla="*/ 199644 w 399415"/>
              <a:gd name="connsiteY1" fmla="*/ 6350 h 461644"/>
              <a:gd name="connsiteX2" fmla="*/ 393065 w 399415"/>
              <a:gd name="connsiteY2" fmla="*/ 230758 h 461644"/>
              <a:gd name="connsiteX3" fmla="*/ 199644 w 399415"/>
              <a:gd name="connsiteY3" fmla="*/ 455294 h 461644"/>
              <a:gd name="connsiteX4" fmla="*/ 6350 w 399415"/>
              <a:gd name="connsiteY4" fmla="*/ 230758 h 461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5" h="461644">
                <a:moveTo>
                  <a:pt x="6350" y="230758"/>
                </a:moveTo>
                <a:cubicBezTo>
                  <a:pt x="6350" y="106806"/>
                  <a:pt x="92836" y="6350"/>
                  <a:pt x="199644" y="6350"/>
                </a:cubicBezTo>
                <a:cubicBezTo>
                  <a:pt x="306451" y="6350"/>
                  <a:pt x="393065" y="106806"/>
                  <a:pt x="393065" y="230758"/>
                </a:cubicBezTo>
                <a:cubicBezTo>
                  <a:pt x="393065" y="354838"/>
                  <a:pt x="306451" y="455294"/>
                  <a:pt x="199644" y="455294"/>
                </a:cubicBezTo>
                <a:cubicBezTo>
                  <a:pt x="92836" y="455294"/>
                  <a:pt x="6350" y="354838"/>
                  <a:pt x="6350" y="23075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8170926" y="5113529"/>
            <a:ext cx="386714" cy="449071"/>
          </a:xfrm>
          <a:custGeom>
            <a:avLst/>
            <a:gdLst>
              <a:gd name="connsiteX0" fmla="*/ 0 w 386714"/>
              <a:gd name="connsiteY0" fmla="*/ 224535 h 449071"/>
              <a:gd name="connsiteX1" fmla="*/ 193293 w 386714"/>
              <a:gd name="connsiteY1" fmla="*/ 0 h 449071"/>
              <a:gd name="connsiteX2" fmla="*/ 386715 w 386714"/>
              <a:gd name="connsiteY2" fmla="*/ 224535 h 449071"/>
              <a:gd name="connsiteX3" fmla="*/ 193293 w 386714"/>
              <a:gd name="connsiteY3" fmla="*/ 449071 h 449071"/>
              <a:gd name="connsiteX4" fmla="*/ 0 w 386714"/>
              <a:gd name="connsiteY4" fmla="*/ 224535 h 44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9071">
                <a:moveTo>
                  <a:pt x="0" y="224535"/>
                </a:moveTo>
                <a:cubicBezTo>
                  <a:pt x="0" y="100583"/>
                  <a:pt x="86486" y="0"/>
                  <a:pt x="193293" y="0"/>
                </a:cubicBezTo>
                <a:cubicBezTo>
                  <a:pt x="300101" y="0"/>
                  <a:pt x="386715" y="100583"/>
                  <a:pt x="386715" y="224535"/>
                </a:cubicBezTo>
                <a:cubicBezTo>
                  <a:pt x="386715" y="348614"/>
                  <a:pt x="300101" y="449071"/>
                  <a:pt x="193293" y="449071"/>
                </a:cubicBezTo>
                <a:cubicBezTo>
                  <a:pt x="86486" y="449071"/>
                  <a:pt x="0" y="348614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164576" y="5107179"/>
            <a:ext cx="399414" cy="461771"/>
          </a:xfrm>
          <a:custGeom>
            <a:avLst/>
            <a:gdLst>
              <a:gd name="connsiteX0" fmla="*/ 6350 w 399414"/>
              <a:gd name="connsiteY0" fmla="*/ 230885 h 461771"/>
              <a:gd name="connsiteX1" fmla="*/ 199643 w 399414"/>
              <a:gd name="connsiteY1" fmla="*/ 6350 h 461771"/>
              <a:gd name="connsiteX2" fmla="*/ 393065 w 399414"/>
              <a:gd name="connsiteY2" fmla="*/ 230885 h 461771"/>
              <a:gd name="connsiteX3" fmla="*/ 199643 w 399414"/>
              <a:gd name="connsiteY3" fmla="*/ 455421 h 461771"/>
              <a:gd name="connsiteX4" fmla="*/ 6350 w 399414"/>
              <a:gd name="connsiteY4" fmla="*/ 230885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771">
                <a:moveTo>
                  <a:pt x="6350" y="230885"/>
                </a:moveTo>
                <a:cubicBezTo>
                  <a:pt x="6350" y="106933"/>
                  <a:pt x="92836" y="6350"/>
                  <a:pt x="199643" y="6350"/>
                </a:cubicBezTo>
                <a:cubicBezTo>
                  <a:pt x="306451" y="6350"/>
                  <a:pt x="393065" y="106933"/>
                  <a:pt x="393065" y="230885"/>
                </a:cubicBezTo>
                <a:cubicBezTo>
                  <a:pt x="393065" y="354964"/>
                  <a:pt x="306451" y="455421"/>
                  <a:pt x="199643" y="455421"/>
                </a:cubicBezTo>
                <a:cubicBezTo>
                  <a:pt x="92836" y="455421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9312402" y="4099941"/>
            <a:ext cx="317754" cy="270763"/>
          </a:xfrm>
          <a:custGeom>
            <a:avLst/>
            <a:gdLst>
              <a:gd name="connsiteX0" fmla="*/ 6350 w 317754"/>
              <a:gd name="connsiteY0" fmla="*/ 6350 h 270763"/>
              <a:gd name="connsiteX1" fmla="*/ 311404 w 317754"/>
              <a:gd name="connsiteY1" fmla="*/ 264414 h 2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754" h="270763">
                <a:moveTo>
                  <a:pt x="6350" y="6350"/>
                </a:moveTo>
                <a:lnTo>
                  <a:pt x="311404" y="2644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8428228" y="4714622"/>
            <a:ext cx="141986" cy="407669"/>
          </a:xfrm>
          <a:custGeom>
            <a:avLst/>
            <a:gdLst>
              <a:gd name="connsiteX0" fmla="*/ 135635 w 141986"/>
              <a:gd name="connsiteY0" fmla="*/ 6350 h 407669"/>
              <a:gd name="connsiteX1" fmla="*/ 6350 w 141986"/>
              <a:gd name="connsiteY1" fmla="*/ 401319 h 407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86" h="407669">
                <a:moveTo>
                  <a:pt x="135635" y="6350"/>
                </a:moveTo>
                <a:lnTo>
                  <a:pt x="6350" y="4013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524375" y="3848101"/>
            <a:ext cx="386714" cy="448945"/>
          </a:xfrm>
          <a:custGeom>
            <a:avLst/>
            <a:gdLst>
              <a:gd name="connsiteX0" fmla="*/ 0 w 386714"/>
              <a:gd name="connsiteY0" fmla="*/ 224535 h 448945"/>
              <a:gd name="connsiteX1" fmla="*/ 193420 w 386714"/>
              <a:gd name="connsiteY1" fmla="*/ 0 h 448945"/>
              <a:gd name="connsiteX2" fmla="*/ 386715 w 386714"/>
              <a:gd name="connsiteY2" fmla="*/ 224535 h 448945"/>
              <a:gd name="connsiteX3" fmla="*/ 193420 w 386714"/>
              <a:gd name="connsiteY3" fmla="*/ 448945 h 448945"/>
              <a:gd name="connsiteX4" fmla="*/ 0 w 386714"/>
              <a:gd name="connsiteY4" fmla="*/ 224535 h 448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714" h="448945">
                <a:moveTo>
                  <a:pt x="0" y="224535"/>
                </a:moveTo>
                <a:cubicBezTo>
                  <a:pt x="0" y="100457"/>
                  <a:pt x="86614" y="0"/>
                  <a:pt x="193420" y="0"/>
                </a:cubicBezTo>
                <a:cubicBezTo>
                  <a:pt x="300101" y="0"/>
                  <a:pt x="386715" y="100457"/>
                  <a:pt x="386715" y="224535"/>
                </a:cubicBezTo>
                <a:cubicBezTo>
                  <a:pt x="386715" y="348488"/>
                  <a:pt x="300101" y="448945"/>
                  <a:pt x="193420" y="448945"/>
                </a:cubicBezTo>
                <a:cubicBezTo>
                  <a:pt x="86614" y="448945"/>
                  <a:pt x="0" y="348488"/>
                  <a:pt x="0" y="2245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4518025" y="3841751"/>
            <a:ext cx="399414" cy="461645"/>
          </a:xfrm>
          <a:custGeom>
            <a:avLst/>
            <a:gdLst>
              <a:gd name="connsiteX0" fmla="*/ 6350 w 399414"/>
              <a:gd name="connsiteY0" fmla="*/ 230885 h 461645"/>
              <a:gd name="connsiteX1" fmla="*/ 199770 w 399414"/>
              <a:gd name="connsiteY1" fmla="*/ 6350 h 461645"/>
              <a:gd name="connsiteX2" fmla="*/ 393065 w 399414"/>
              <a:gd name="connsiteY2" fmla="*/ 230885 h 461645"/>
              <a:gd name="connsiteX3" fmla="*/ 199770 w 399414"/>
              <a:gd name="connsiteY3" fmla="*/ 455295 h 461645"/>
              <a:gd name="connsiteX4" fmla="*/ 6350 w 399414"/>
              <a:gd name="connsiteY4" fmla="*/ 230885 h 461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14" h="461645">
                <a:moveTo>
                  <a:pt x="6350" y="230885"/>
                </a:moveTo>
                <a:cubicBezTo>
                  <a:pt x="6350" y="106807"/>
                  <a:pt x="92964" y="6350"/>
                  <a:pt x="199770" y="6350"/>
                </a:cubicBezTo>
                <a:cubicBezTo>
                  <a:pt x="306451" y="6350"/>
                  <a:pt x="393065" y="106807"/>
                  <a:pt x="393065" y="230885"/>
                </a:cubicBezTo>
                <a:cubicBezTo>
                  <a:pt x="393065" y="354838"/>
                  <a:pt x="306451" y="455295"/>
                  <a:pt x="199770" y="455295"/>
                </a:cubicBezTo>
                <a:cubicBezTo>
                  <a:pt x="92964" y="455295"/>
                  <a:pt x="6350" y="354838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5002785" y="4654803"/>
            <a:ext cx="386841" cy="449072"/>
          </a:xfrm>
          <a:custGeom>
            <a:avLst/>
            <a:gdLst>
              <a:gd name="connsiteX0" fmla="*/ 0 w 386841"/>
              <a:gd name="connsiteY0" fmla="*/ 224536 h 449072"/>
              <a:gd name="connsiteX1" fmla="*/ 193420 w 386841"/>
              <a:gd name="connsiteY1" fmla="*/ 0 h 449072"/>
              <a:gd name="connsiteX2" fmla="*/ 386841 w 386841"/>
              <a:gd name="connsiteY2" fmla="*/ 224536 h 449072"/>
              <a:gd name="connsiteX3" fmla="*/ 193420 w 386841"/>
              <a:gd name="connsiteY3" fmla="*/ 449072 h 449072"/>
              <a:gd name="connsiteX4" fmla="*/ 0 w 386841"/>
              <a:gd name="connsiteY4" fmla="*/ 224536 h 449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6841" h="449072">
                <a:moveTo>
                  <a:pt x="0" y="224536"/>
                </a:moveTo>
                <a:cubicBezTo>
                  <a:pt x="0" y="100584"/>
                  <a:pt x="86613" y="0"/>
                  <a:pt x="193420" y="0"/>
                </a:cubicBezTo>
                <a:cubicBezTo>
                  <a:pt x="300227" y="0"/>
                  <a:pt x="386841" y="100584"/>
                  <a:pt x="386841" y="224536"/>
                </a:cubicBezTo>
                <a:cubicBezTo>
                  <a:pt x="386841" y="348488"/>
                  <a:pt x="300227" y="449072"/>
                  <a:pt x="193420" y="449072"/>
                </a:cubicBezTo>
                <a:cubicBezTo>
                  <a:pt x="86613" y="449072"/>
                  <a:pt x="0" y="348488"/>
                  <a:pt x="0" y="224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4996435" y="4648453"/>
            <a:ext cx="399541" cy="461772"/>
          </a:xfrm>
          <a:custGeom>
            <a:avLst/>
            <a:gdLst>
              <a:gd name="connsiteX0" fmla="*/ 6350 w 399541"/>
              <a:gd name="connsiteY0" fmla="*/ 230886 h 461772"/>
              <a:gd name="connsiteX1" fmla="*/ 199770 w 399541"/>
              <a:gd name="connsiteY1" fmla="*/ 6350 h 461772"/>
              <a:gd name="connsiteX2" fmla="*/ 393191 w 399541"/>
              <a:gd name="connsiteY2" fmla="*/ 230886 h 461772"/>
              <a:gd name="connsiteX3" fmla="*/ 199770 w 399541"/>
              <a:gd name="connsiteY3" fmla="*/ 455422 h 461772"/>
              <a:gd name="connsiteX4" fmla="*/ 6350 w 399541"/>
              <a:gd name="connsiteY4" fmla="*/ 230886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541" h="461772">
                <a:moveTo>
                  <a:pt x="6350" y="230886"/>
                </a:moveTo>
                <a:cubicBezTo>
                  <a:pt x="6350" y="106934"/>
                  <a:pt x="92963" y="6350"/>
                  <a:pt x="199770" y="6350"/>
                </a:cubicBezTo>
                <a:cubicBezTo>
                  <a:pt x="306577" y="6350"/>
                  <a:pt x="393191" y="106934"/>
                  <a:pt x="393191" y="230886"/>
                </a:cubicBezTo>
                <a:cubicBezTo>
                  <a:pt x="393191" y="354838"/>
                  <a:pt x="306577" y="455422"/>
                  <a:pt x="199770" y="455422"/>
                </a:cubicBezTo>
                <a:cubicBezTo>
                  <a:pt x="92963" y="455422"/>
                  <a:pt x="6350" y="354838"/>
                  <a:pt x="6350" y="230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4811522" y="4270375"/>
            <a:ext cx="298577" cy="441198"/>
          </a:xfrm>
          <a:custGeom>
            <a:avLst/>
            <a:gdLst>
              <a:gd name="connsiteX0" fmla="*/ 6350 w 298577"/>
              <a:gd name="connsiteY0" fmla="*/ 6350 h 441198"/>
              <a:gd name="connsiteX1" fmla="*/ 292227 w 298577"/>
              <a:gd name="connsiteY1" fmla="*/ 434847 h 44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577" h="441198">
                <a:moveTo>
                  <a:pt x="6350" y="6350"/>
                </a:moveTo>
                <a:lnTo>
                  <a:pt x="292227" y="4348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2527301" y="4879976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771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771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93" y="6350"/>
                  <a:pt x="49771" y="6350"/>
                </a:cubicBezTo>
                <a:lnTo>
                  <a:pt x="321691" y="6350"/>
                </a:lnTo>
                <a:cubicBezTo>
                  <a:pt x="345694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694" y="377825"/>
                  <a:pt x="321691" y="377825"/>
                </a:cubicBezTo>
                <a:lnTo>
                  <a:pt x="49771" y="377825"/>
                </a:lnTo>
                <a:cubicBezTo>
                  <a:pt x="25793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2478088" y="4797425"/>
            <a:ext cx="482663" cy="355600"/>
          </a:xfrm>
          <a:custGeom>
            <a:avLst/>
            <a:gdLst>
              <a:gd name="connsiteX0" fmla="*/ 50800 w 482663"/>
              <a:gd name="connsiteY0" fmla="*/ 50800 h 355600"/>
              <a:gd name="connsiteX1" fmla="*/ 431863 w 482663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63" h="355600">
                <a:moveTo>
                  <a:pt x="50800" y="50800"/>
                </a:moveTo>
                <a:lnTo>
                  <a:pt x="431863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2401888" y="4797425"/>
            <a:ext cx="482663" cy="482600"/>
          </a:xfrm>
          <a:custGeom>
            <a:avLst/>
            <a:gdLst>
              <a:gd name="connsiteX0" fmla="*/ 50800 w 482663"/>
              <a:gd name="connsiteY0" fmla="*/ 431800 h 482600"/>
              <a:gd name="connsiteX1" fmla="*/ 431863 w 482663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63" h="482600">
                <a:moveTo>
                  <a:pt x="50800" y="431800"/>
                </a:moveTo>
                <a:lnTo>
                  <a:pt x="431863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4313302" y="4522724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6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517 h 384175"/>
              <a:gd name="connsiteX5" fmla="*/ 321691 w 371475"/>
              <a:gd name="connsiteY5" fmla="*/ 377825 h 384175"/>
              <a:gd name="connsiteX6" fmla="*/ 49656 w 371475"/>
              <a:gd name="connsiteY6" fmla="*/ 377825 h 384175"/>
              <a:gd name="connsiteX7" fmla="*/ 6350 w 371475"/>
              <a:gd name="connsiteY7" fmla="*/ 334517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908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6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6" y="377825"/>
                  <a:pt x="321691" y="377825"/>
                </a:cubicBezTo>
                <a:lnTo>
                  <a:pt x="49656" y="377825"/>
                </a:lnTo>
                <a:cubicBezTo>
                  <a:pt x="25780" y="377825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4264025" y="4440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4187825" y="4440173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6739001" y="37052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614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614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6732651" y="36988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2964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2964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6208776" y="4256151"/>
            <a:ext cx="387350" cy="449198"/>
          </a:xfrm>
          <a:custGeom>
            <a:avLst/>
            <a:gdLst>
              <a:gd name="connsiteX0" fmla="*/ 0 w 387350"/>
              <a:gd name="connsiteY0" fmla="*/ 224535 h 449198"/>
              <a:gd name="connsiteX1" fmla="*/ 193675 w 387350"/>
              <a:gd name="connsiteY1" fmla="*/ 0 h 449198"/>
              <a:gd name="connsiteX2" fmla="*/ 387350 w 387350"/>
              <a:gd name="connsiteY2" fmla="*/ 224535 h 449198"/>
              <a:gd name="connsiteX3" fmla="*/ 193675 w 387350"/>
              <a:gd name="connsiteY3" fmla="*/ 449198 h 449198"/>
              <a:gd name="connsiteX4" fmla="*/ 0 w 387350"/>
              <a:gd name="connsiteY4" fmla="*/ 224535 h 449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198">
                <a:moveTo>
                  <a:pt x="0" y="224535"/>
                </a:moveTo>
                <a:cubicBezTo>
                  <a:pt x="0" y="100457"/>
                  <a:pt x="86614" y="0"/>
                  <a:pt x="193675" y="0"/>
                </a:cubicBezTo>
                <a:cubicBezTo>
                  <a:pt x="300608" y="0"/>
                  <a:pt x="387350" y="100457"/>
                  <a:pt x="387350" y="224535"/>
                </a:cubicBezTo>
                <a:cubicBezTo>
                  <a:pt x="387350" y="348614"/>
                  <a:pt x="300608" y="449198"/>
                  <a:pt x="193675" y="449198"/>
                </a:cubicBezTo>
                <a:cubicBezTo>
                  <a:pt x="86614" y="449198"/>
                  <a:pt x="0" y="348614"/>
                  <a:pt x="0" y="224535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6202426" y="4249801"/>
            <a:ext cx="400050" cy="461898"/>
          </a:xfrm>
          <a:custGeom>
            <a:avLst/>
            <a:gdLst>
              <a:gd name="connsiteX0" fmla="*/ 6350 w 400050"/>
              <a:gd name="connsiteY0" fmla="*/ 230885 h 461898"/>
              <a:gd name="connsiteX1" fmla="*/ 200025 w 400050"/>
              <a:gd name="connsiteY1" fmla="*/ 6350 h 461898"/>
              <a:gd name="connsiteX2" fmla="*/ 393700 w 400050"/>
              <a:gd name="connsiteY2" fmla="*/ 230885 h 461898"/>
              <a:gd name="connsiteX3" fmla="*/ 200025 w 400050"/>
              <a:gd name="connsiteY3" fmla="*/ 455548 h 461898"/>
              <a:gd name="connsiteX4" fmla="*/ 6350 w 400050"/>
              <a:gd name="connsiteY4" fmla="*/ 230885 h 461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1898">
                <a:moveTo>
                  <a:pt x="6350" y="230885"/>
                </a:moveTo>
                <a:cubicBezTo>
                  <a:pt x="6350" y="106807"/>
                  <a:pt x="92964" y="6350"/>
                  <a:pt x="200025" y="6350"/>
                </a:cubicBezTo>
                <a:cubicBezTo>
                  <a:pt x="306958" y="6350"/>
                  <a:pt x="393700" y="106807"/>
                  <a:pt x="393700" y="230885"/>
                </a:cubicBezTo>
                <a:cubicBezTo>
                  <a:pt x="393700" y="354964"/>
                  <a:pt x="306958" y="455548"/>
                  <a:pt x="200025" y="455548"/>
                </a:cubicBezTo>
                <a:cubicBezTo>
                  <a:pt x="92964" y="455548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6565900" y="5113401"/>
            <a:ext cx="387350" cy="449198"/>
          </a:xfrm>
          <a:custGeom>
            <a:avLst/>
            <a:gdLst>
              <a:gd name="connsiteX0" fmla="*/ 0 w 387350"/>
              <a:gd name="connsiteY0" fmla="*/ 224535 h 449198"/>
              <a:gd name="connsiteX1" fmla="*/ 193675 w 387350"/>
              <a:gd name="connsiteY1" fmla="*/ 0 h 449198"/>
              <a:gd name="connsiteX2" fmla="*/ 387350 w 387350"/>
              <a:gd name="connsiteY2" fmla="*/ 224535 h 449198"/>
              <a:gd name="connsiteX3" fmla="*/ 193675 w 387350"/>
              <a:gd name="connsiteY3" fmla="*/ 449198 h 449198"/>
              <a:gd name="connsiteX4" fmla="*/ 0 w 387350"/>
              <a:gd name="connsiteY4" fmla="*/ 224535 h 449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198">
                <a:moveTo>
                  <a:pt x="0" y="224535"/>
                </a:moveTo>
                <a:cubicBezTo>
                  <a:pt x="0" y="100457"/>
                  <a:pt x="86740" y="0"/>
                  <a:pt x="193675" y="0"/>
                </a:cubicBezTo>
                <a:cubicBezTo>
                  <a:pt x="300609" y="0"/>
                  <a:pt x="387350" y="100457"/>
                  <a:pt x="387350" y="224535"/>
                </a:cubicBezTo>
                <a:cubicBezTo>
                  <a:pt x="387350" y="348614"/>
                  <a:pt x="300609" y="449198"/>
                  <a:pt x="193675" y="449198"/>
                </a:cubicBezTo>
                <a:cubicBezTo>
                  <a:pt x="86740" y="449198"/>
                  <a:pt x="0" y="348614"/>
                  <a:pt x="0" y="224535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6559550" y="5107051"/>
            <a:ext cx="400050" cy="461898"/>
          </a:xfrm>
          <a:custGeom>
            <a:avLst/>
            <a:gdLst>
              <a:gd name="connsiteX0" fmla="*/ 6350 w 400050"/>
              <a:gd name="connsiteY0" fmla="*/ 230885 h 461898"/>
              <a:gd name="connsiteX1" fmla="*/ 200025 w 400050"/>
              <a:gd name="connsiteY1" fmla="*/ 6350 h 461898"/>
              <a:gd name="connsiteX2" fmla="*/ 393700 w 400050"/>
              <a:gd name="connsiteY2" fmla="*/ 230885 h 461898"/>
              <a:gd name="connsiteX3" fmla="*/ 200025 w 400050"/>
              <a:gd name="connsiteY3" fmla="*/ 455548 h 461898"/>
              <a:gd name="connsiteX4" fmla="*/ 6350 w 400050"/>
              <a:gd name="connsiteY4" fmla="*/ 230885 h 461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1898">
                <a:moveTo>
                  <a:pt x="6350" y="230885"/>
                </a:moveTo>
                <a:cubicBezTo>
                  <a:pt x="6350" y="106807"/>
                  <a:pt x="93090" y="6350"/>
                  <a:pt x="200025" y="6350"/>
                </a:cubicBezTo>
                <a:cubicBezTo>
                  <a:pt x="306959" y="6350"/>
                  <a:pt x="393700" y="106807"/>
                  <a:pt x="393700" y="230885"/>
                </a:cubicBezTo>
                <a:cubicBezTo>
                  <a:pt x="393700" y="354964"/>
                  <a:pt x="306959" y="455548"/>
                  <a:pt x="200025" y="455548"/>
                </a:cubicBezTo>
                <a:cubicBezTo>
                  <a:pt x="93090" y="455548"/>
                  <a:pt x="6350" y="354964"/>
                  <a:pt x="6350" y="2308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6742177" y="4522724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7 w 371475"/>
              <a:gd name="connsiteY1" fmla="*/ 6350 h 384175"/>
              <a:gd name="connsiteX2" fmla="*/ 321690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517 h 384175"/>
              <a:gd name="connsiteX5" fmla="*/ 321690 w 371475"/>
              <a:gd name="connsiteY5" fmla="*/ 377825 h 384175"/>
              <a:gd name="connsiteX6" fmla="*/ 49657 w 371475"/>
              <a:gd name="connsiteY6" fmla="*/ 377825 h 384175"/>
              <a:gd name="connsiteX7" fmla="*/ 6350 w 371475"/>
              <a:gd name="connsiteY7" fmla="*/ 334517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908"/>
                  <a:pt x="25780" y="6350"/>
                  <a:pt x="49657" y="6350"/>
                </a:cubicBezTo>
                <a:lnTo>
                  <a:pt x="321690" y="6350"/>
                </a:lnTo>
                <a:cubicBezTo>
                  <a:pt x="345566" y="6350"/>
                  <a:pt x="365125" y="25908"/>
                  <a:pt x="365125" y="49784"/>
                </a:cubicBezTo>
                <a:lnTo>
                  <a:pt x="365125" y="334517"/>
                </a:lnTo>
                <a:cubicBezTo>
                  <a:pt x="365125" y="358394"/>
                  <a:pt x="345566" y="377825"/>
                  <a:pt x="321690" y="377825"/>
                </a:cubicBezTo>
                <a:lnTo>
                  <a:pt x="49657" y="377825"/>
                </a:lnTo>
                <a:cubicBezTo>
                  <a:pt x="25780" y="377825"/>
                  <a:pt x="6350" y="358394"/>
                  <a:pt x="6350" y="334517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6692900" y="4440173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6616700" y="4440173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8994775" y="37052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741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741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988425" y="36988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3091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3091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423275" y="427672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741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741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8416925" y="427037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3091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3091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8167751" y="5133975"/>
            <a:ext cx="387350" cy="449326"/>
          </a:xfrm>
          <a:custGeom>
            <a:avLst/>
            <a:gdLst>
              <a:gd name="connsiteX0" fmla="*/ 0 w 387350"/>
              <a:gd name="connsiteY0" fmla="*/ 224663 h 449326"/>
              <a:gd name="connsiteX1" fmla="*/ 193675 w 387350"/>
              <a:gd name="connsiteY1" fmla="*/ 0 h 449326"/>
              <a:gd name="connsiteX2" fmla="*/ 387350 w 387350"/>
              <a:gd name="connsiteY2" fmla="*/ 224663 h 449326"/>
              <a:gd name="connsiteX3" fmla="*/ 193675 w 387350"/>
              <a:gd name="connsiteY3" fmla="*/ 449326 h 449326"/>
              <a:gd name="connsiteX4" fmla="*/ 0 w 387350"/>
              <a:gd name="connsiteY4" fmla="*/ 224663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350" h="449326">
                <a:moveTo>
                  <a:pt x="0" y="224663"/>
                </a:moveTo>
                <a:cubicBezTo>
                  <a:pt x="0" y="100584"/>
                  <a:pt x="86614" y="0"/>
                  <a:pt x="193675" y="0"/>
                </a:cubicBezTo>
                <a:cubicBezTo>
                  <a:pt x="300608" y="0"/>
                  <a:pt x="387350" y="100584"/>
                  <a:pt x="387350" y="224663"/>
                </a:cubicBezTo>
                <a:cubicBezTo>
                  <a:pt x="387350" y="348741"/>
                  <a:pt x="300608" y="449326"/>
                  <a:pt x="193675" y="449326"/>
                </a:cubicBezTo>
                <a:cubicBezTo>
                  <a:pt x="86614" y="449326"/>
                  <a:pt x="0" y="348741"/>
                  <a:pt x="0" y="224663"/>
                </a:cubicBezTo>
              </a:path>
            </a:pathLst>
          </a:custGeom>
          <a:solidFill>
            <a:srgbClr val="DFE9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161401" y="5127625"/>
            <a:ext cx="400050" cy="462026"/>
          </a:xfrm>
          <a:custGeom>
            <a:avLst/>
            <a:gdLst>
              <a:gd name="connsiteX0" fmla="*/ 6350 w 400050"/>
              <a:gd name="connsiteY0" fmla="*/ 231013 h 462026"/>
              <a:gd name="connsiteX1" fmla="*/ 200025 w 400050"/>
              <a:gd name="connsiteY1" fmla="*/ 6350 h 462026"/>
              <a:gd name="connsiteX2" fmla="*/ 393700 w 400050"/>
              <a:gd name="connsiteY2" fmla="*/ 231013 h 462026"/>
              <a:gd name="connsiteX3" fmla="*/ 200025 w 400050"/>
              <a:gd name="connsiteY3" fmla="*/ 455676 h 462026"/>
              <a:gd name="connsiteX4" fmla="*/ 6350 w 400050"/>
              <a:gd name="connsiteY4" fmla="*/ 231013 h 462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" h="462026">
                <a:moveTo>
                  <a:pt x="6350" y="231013"/>
                </a:moveTo>
                <a:cubicBezTo>
                  <a:pt x="6350" y="106934"/>
                  <a:pt x="92964" y="6350"/>
                  <a:pt x="200025" y="6350"/>
                </a:cubicBezTo>
                <a:cubicBezTo>
                  <a:pt x="306958" y="6350"/>
                  <a:pt x="393700" y="106934"/>
                  <a:pt x="393700" y="231013"/>
                </a:cubicBezTo>
                <a:cubicBezTo>
                  <a:pt x="393700" y="355091"/>
                  <a:pt x="306958" y="455676"/>
                  <a:pt x="200025" y="455676"/>
                </a:cubicBezTo>
                <a:cubicBezTo>
                  <a:pt x="92964" y="455676"/>
                  <a:pt x="6350" y="355091"/>
                  <a:pt x="6350" y="231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999602" y="4756151"/>
            <a:ext cx="371475" cy="384175"/>
          </a:xfrm>
          <a:custGeom>
            <a:avLst/>
            <a:gdLst>
              <a:gd name="connsiteX0" fmla="*/ 6350 w 371475"/>
              <a:gd name="connsiteY0" fmla="*/ 49784 h 384175"/>
              <a:gd name="connsiteX1" fmla="*/ 49656 w 371475"/>
              <a:gd name="connsiteY1" fmla="*/ 6350 h 384175"/>
              <a:gd name="connsiteX2" fmla="*/ 321691 w 371475"/>
              <a:gd name="connsiteY2" fmla="*/ 6350 h 384175"/>
              <a:gd name="connsiteX3" fmla="*/ 365125 w 371475"/>
              <a:gd name="connsiteY3" fmla="*/ 49784 h 384175"/>
              <a:gd name="connsiteX4" fmla="*/ 365125 w 371475"/>
              <a:gd name="connsiteY4" fmla="*/ 334390 h 384175"/>
              <a:gd name="connsiteX5" fmla="*/ 321691 w 371475"/>
              <a:gd name="connsiteY5" fmla="*/ 377825 h 384175"/>
              <a:gd name="connsiteX6" fmla="*/ 49656 w 371475"/>
              <a:gd name="connsiteY6" fmla="*/ 377825 h 384175"/>
              <a:gd name="connsiteX7" fmla="*/ 6350 w 371475"/>
              <a:gd name="connsiteY7" fmla="*/ 334390 h 384175"/>
              <a:gd name="connsiteX8" fmla="*/ 6350 w 371475"/>
              <a:gd name="connsiteY8" fmla="*/ 49784 h 384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71475" h="384175">
                <a:moveTo>
                  <a:pt x="6350" y="49784"/>
                </a:moveTo>
                <a:cubicBezTo>
                  <a:pt x="6350" y="25780"/>
                  <a:pt x="25780" y="6350"/>
                  <a:pt x="49656" y="6350"/>
                </a:cubicBezTo>
                <a:lnTo>
                  <a:pt x="321691" y="6350"/>
                </a:lnTo>
                <a:cubicBezTo>
                  <a:pt x="345567" y="6350"/>
                  <a:pt x="365125" y="25780"/>
                  <a:pt x="365125" y="49784"/>
                </a:cubicBezTo>
                <a:lnTo>
                  <a:pt x="365125" y="334390"/>
                </a:lnTo>
                <a:cubicBezTo>
                  <a:pt x="365125" y="358394"/>
                  <a:pt x="345567" y="377825"/>
                  <a:pt x="321691" y="377825"/>
                </a:cubicBezTo>
                <a:lnTo>
                  <a:pt x="49656" y="377825"/>
                </a:lnTo>
                <a:cubicBezTo>
                  <a:pt x="25780" y="377825"/>
                  <a:pt x="6350" y="358394"/>
                  <a:pt x="6350" y="334390"/>
                </a:cubicBezTo>
                <a:lnTo>
                  <a:pt x="6350" y="497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950325" y="4673600"/>
            <a:ext cx="482600" cy="355600"/>
          </a:xfrm>
          <a:custGeom>
            <a:avLst/>
            <a:gdLst>
              <a:gd name="connsiteX0" fmla="*/ 50800 w 482600"/>
              <a:gd name="connsiteY0" fmla="*/ 50800 h 355600"/>
              <a:gd name="connsiteX1" fmla="*/ 431800 w 482600"/>
              <a:gd name="connsiteY1" fmla="*/ 304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55600">
                <a:moveTo>
                  <a:pt x="50800" y="50800"/>
                </a:moveTo>
                <a:lnTo>
                  <a:pt x="431800" y="304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8874125" y="4673600"/>
            <a:ext cx="482600" cy="482600"/>
          </a:xfrm>
          <a:custGeom>
            <a:avLst/>
            <a:gdLst>
              <a:gd name="connsiteX0" fmla="*/ 50800 w 482600"/>
              <a:gd name="connsiteY0" fmla="*/ 431800 h 482600"/>
              <a:gd name="connsiteX1" fmla="*/ 431800 w 482600"/>
              <a:gd name="connsiteY1" fmla="*/ 508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482600">
                <a:moveTo>
                  <a:pt x="50800" y="431800"/>
                </a:moveTo>
                <a:lnTo>
                  <a:pt x="431800" y="50800"/>
                </a:lnTo>
              </a:path>
            </a:pathLst>
          </a:custGeom>
          <a:ln w="1016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4129151" y="2903538"/>
            <a:ext cx="5702300" cy="369887"/>
          </a:xfrm>
          <a:custGeom>
            <a:avLst/>
            <a:gdLst>
              <a:gd name="connsiteX0" fmla="*/ 0 w 5702300"/>
              <a:gd name="connsiteY0" fmla="*/ 369887 h 369887"/>
              <a:gd name="connsiteX1" fmla="*/ 5702300 w 5702300"/>
              <a:gd name="connsiteY1" fmla="*/ 369887 h 369887"/>
              <a:gd name="connsiteX2" fmla="*/ 5702300 w 5702300"/>
              <a:gd name="connsiteY2" fmla="*/ 0 h 369887"/>
              <a:gd name="connsiteX3" fmla="*/ 0 w 5702300"/>
              <a:gd name="connsiteY3" fmla="*/ 0 h 369887"/>
              <a:gd name="connsiteX4" fmla="*/ 0 w 5702300"/>
              <a:gd name="connsiteY4" fmla="*/ 369887 h 369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300" h="369887">
                <a:moveTo>
                  <a:pt x="0" y="369887"/>
                </a:moveTo>
                <a:lnTo>
                  <a:pt x="5702300" y="369887"/>
                </a:lnTo>
                <a:lnTo>
                  <a:pt x="5702300" y="0"/>
                </a:lnTo>
                <a:lnTo>
                  <a:pt x="0" y="0"/>
                </a:lnTo>
                <a:lnTo>
                  <a:pt x="0" y="369887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635001"/>
            <a:ext cx="256480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最大堆和最小堆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9144000" y="1104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6985000" y="11049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4927600" y="11303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2921000" y="1104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56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23622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35052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20955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2755900" y="25146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3276600" y="25146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4622800" y="1930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63627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75184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60960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6705600" y="2514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7239000" y="2501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8585200" y="1689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9728200" y="1714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8318500" y="25400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2857500" y="3822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56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22860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34417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20320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3200400" y="52324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6629400" y="52324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6908800" y="3822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62992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74422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60325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162800" y="5219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9067800" y="3822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8509000" y="4406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9664700" y="44196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8242300" y="524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4610100" y="39751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5067300" y="47879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2247900" y="2984501"/>
            <a:ext cx="752770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注意：从根结点到任意结点路径上结点序列的有序性！</a:t>
            </a:r>
          </a:p>
          <a:p>
            <a:pPr>
              <a:lnSpc>
                <a:spcPts val="2000"/>
              </a:lnSpc>
              <a:tabLst>
                <a:tab pos="1968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【例】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不是堆</a:t>
            </a:r>
          </a:p>
        </p:txBody>
      </p:sp>
    </p:spTree>
    <p:extLst>
      <p:ext uri="{BB962C8B-B14F-4D97-AF65-F5344CB8AC3E}">
        <p14:creationId xmlns:p14="http://schemas.microsoft.com/office/powerpoint/2010/main" val="4077974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39912" y="1295401"/>
            <a:ext cx="8558148" cy="3940175"/>
          </a:xfrm>
          <a:custGeom>
            <a:avLst/>
            <a:gdLst>
              <a:gd name="connsiteX0" fmla="*/ 0 w 8558148"/>
              <a:gd name="connsiteY0" fmla="*/ 3940175 h 3940175"/>
              <a:gd name="connsiteX1" fmla="*/ 8558148 w 8558148"/>
              <a:gd name="connsiteY1" fmla="*/ 3940175 h 3940175"/>
              <a:gd name="connsiteX2" fmla="*/ 8558148 w 8558148"/>
              <a:gd name="connsiteY2" fmla="*/ 0 h 3940175"/>
              <a:gd name="connsiteX3" fmla="*/ 0 w 8558148"/>
              <a:gd name="connsiteY3" fmla="*/ 0 h 3940175"/>
              <a:gd name="connsiteX4" fmla="*/ 0 w 8558148"/>
              <a:gd name="connsiteY4" fmla="*/ 3940175 h 3940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58148" h="3940175">
                <a:moveTo>
                  <a:pt x="0" y="3940175"/>
                </a:moveTo>
                <a:lnTo>
                  <a:pt x="8558148" y="3940175"/>
                </a:lnTo>
                <a:lnTo>
                  <a:pt x="8558148" y="0"/>
                </a:lnTo>
                <a:lnTo>
                  <a:pt x="0" y="0"/>
                </a:lnTo>
                <a:lnTo>
                  <a:pt x="0" y="3940175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30401" y="1384301"/>
            <a:ext cx="35883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30401" y="2006601"/>
            <a:ext cx="795089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，每个结点的元素值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不小于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其子结点的元素值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30401" y="2578101"/>
            <a:ext cx="804399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操作集：最大堆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，元素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，主要操作有：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30401" y="3035300"/>
            <a:ext cx="6252289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Create(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：创建一个空的最大堆。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IsFull(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30401" y="3949700"/>
            <a:ext cx="7575985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Insert(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：将元素</a:t>
            </a: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item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Boolean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IsEmpty(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：判断最大堆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30401" y="4838701"/>
            <a:ext cx="795172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•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DeleteMax(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MaxHeap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中最大元素(高优先级)。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0" y="368301"/>
            <a:ext cx="4616648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22799968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89150" y="3187700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75900" y="3187700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82800" y="3194050"/>
            <a:ext cx="8312150" cy="25400"/>
          </a:xfrm>
          <a:custGeom>
            <a:avLst/>
            <a:gdLst>
              <a:gd name="connsiteX0" fmla="*/ 6350 w 8312150"/>
              <a:gd name="connsiteY0" fmla="*/ 6350 h 25400"/>
              <a:gd name="connsiteX1" fmla="*/ 8305800 w 83121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150" h="25400">
                <a:moveTo>
                  <a:pt x="6350" y="6350"/>
                </a:moveTo>
                <a:lnTo>
                  <a:pt x="83058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82800" y="5937250"/>
            <a:ext cx="8312150" cy="25400"/>
          </a:xfrm>
          <a:custGeom>
            <a:avLst/>
            <a:gdLst>
              <a:gd name="connsiteX0" fmla="*/ 6350 w 8312150"/>
              <a:gd name="connsiteY0" fmla="*/ 6350 h 25400"/>
              <a:gd name="connsiteX1" fmla="*/ 8305800 w 83121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150" h="25400">
                <a:moveTo>
                  <a:pt x="6350" y="6350"/>
                </a:moveTo>
                <a:lnTo>
                  <a:pt x="83058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42432" y="450703"/>
            <a:ext cx="4350486" cy="4475627"/>
          </a:xfrm>
          <a:custGeom>
            <a:avLst/>
            <a:gdLst>
              <a:gd name="connsiteX0" fmla="*/ 6350 w 4350486"/>
              <a:gd name="connsiteY0" fmla="*/ 4469277 h 4475627"/>
              <a:gd name="connsiteX1" fmla="*/ 1785873 w 4350486"/>
              <a:gd name="connsiteY1" fmla="*/ 1265448 h 4475627"/>
              <a:gd name="connsiteX2" fmla="*/ 899414 w 4350486"/>
              <a:gd name="connsiteY2" fmla="*/ 390672 h 4475627"/>
              <a:gd name="connsiteX3" fmla="*/ 3293236 w 4350486"/>
              <a:gd name="connsiteY3" fmla="*/ 66695 h 4475627"/>
              <a:gd name="connsiteX4" fmla="*/ 4179697 w 4350486"/>
              <a:gd name="connsiteY4" fmla="*/ 941471 h 4475627"/>
              <a:gd name="connsiteX5" fmla="*/ 2455163 w 4350486"/>
              <a:gd name="connsiteY5" fmla="*/ 1325011 h 4475627"/>
              <a:gd name="connsiteX6" fmla="*/ 6350 w 4350486"/>
              <a:gd name="connsiteY6" fmla="*/ 4469277 h 4475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50486" h="4475627">
                <a:moveTo>
                  <a:pt x="6350" y="4469277"/>
                </a:moveTo>
                <a:lnTo>
                  <a:pt x="1785873" y="1265448"/>
                </a:lnTo>
                <a:cubicBezTo>
                  <a:pt x="880109" y="1113302"/>
                  <a:pt x="483234" y="721761"/>
                  <a:pt x="899414" y="390672"/>
                </a:cubicBezTo>
                <a:cubicBezTo>
                  <a:pt x="1315720" y="59710"/>
                  <a:pt x="2387473" y="-85323"/>
                  <a:pt x="3293236" y="66695"/>
                </a:cubicBezTo>
                <a:cubicBezTo>
                  <a:pt x="4199000" y="218841"/>
                  <a:pt x="4595875" y="610509"/>
                  <a:pt x="4179697" y="941471"/>
                </a:cubicBezTo>
                <a:cubicBezTo>
                  <a:pt x="3872484" y="1185819"/>
                  <a:pt x="3190112" y="1337584"/>
                  <a:pt x="2455163" y="1325011"/>
                </a:cubicBezTo>
                <a:lnTo>
                  <a:pt x="6350" y="44692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0400" y="444500"/>
            <a:ext cx="4356100" cy="4483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62301" y="1828801"/>
            <a:ext cx="490089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*Elements;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存储堆元素的数组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62301" y="2133601"/>
            <a:ext cx="8015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08600" y="2095501"/>
            <a:ext cx="23211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堆的当前元素个数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62300" y="2400301"/>
            <a:ext cx="128881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Capacity;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32401" y="2374901"/>
            <a:ext cx="162223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堆的最大容量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150100" y="2400301"/>
            <a:ext cx="17953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0" y="381001"/>
            <a:ext cx="4219104" cy="1482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90500" algn="l"/>
                <a:tab pos="254000" algn="l"/>
              </a:tabLst>
            </a:pPr>
            <a:r>
              <a:rPr lang="en-US" altLang="zh-CN" sz="2795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最大堆的操作</a:t>
            </a:r>
          </a:p>
          <a:p>
            <a:pPr>
              <a:lnSpc>
                <a:spcPts val="41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</a:p>
          <a:p>
            <a:pPr>
              <a:lnSpc>
                <a:spcPts val="23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HeapStruct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*MaxHeap;</a:t>
            </a:r>
          </a:p>
          <a:p>
            <a:pPr>
              <a:lnSpc>
                <a:spcPts val="2100"/>
              </a:lnSpc>
              <a:tabLst>
                <a:tab pos="1905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HeapStruct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59001" y="2692400"/>
            <a:ext cx="3948197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59000" y="3492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90901" y="3492501"/>
            <a:ext cx="397544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创建容量为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的空的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159001" y="3835400"/>
            <a:ext cx="8015015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malloc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malloc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(MaxSize+1)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(ElementType));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H-&gt;Capacity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MaxData;</a:t>
            </a:r>
          </a:p>
          <a:p>
            <a:pPr>
              <a:lnSpc>
                <a:spcPts val="22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定义“哨兵”为大于堆中所有可能元素的值，便于以后更快操作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H;</a:t>
            </a:r>
          </a:p>
          <a:p>
            <a:pPr>
              <a:lnSpc>
                <a:spcPts val="2100"/>
              </a:lnSpc>
              <a:tabLst>
                <a:tab pos="266700" algn="l"/>
                <a:tab pos="673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162800" y="622300"/>
            <a:ext cx="220573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把MaxData换成</a:t>
            </a:r>
          </a:p>
          <a:p>
            <a:pPr>
              <a:lnSpc>
                <a:spcPts val="20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小于堆中所有元素的</a:t>
            </a:r>
          </a:p>
          <a:p>
            <a:pPr>
              <a:lnSpc>
                <a:spcPts val="22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MinData，同样适用于</a:t>
            </a:r>
          </a:p>
          <a:p>
            <a:pPr>
              <a:lnSpc>
                <a:spcPts val="2000"/>
              </a:lnSpc>
              <a:tabLst>
                <a:tab pos="88900" algn="l"/>
                <a:tab pos="317500" algn="l"/>
                <a:tab pos="4318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27270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38550" y="11351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6"/>
                  <a:pt x="308355" y="393700"/>
                  <a:pt x="203200" y="393700"/>
                </a:cubicBezTo>
                <a:cubicBezTo>
                  <a:pt x="98044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28950" y="174472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71750" y="235432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93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40101" y="2090674"/>
            <a:ext cx="327025" cy="327025"/>
          </a:xfrm>
          <a:custGeom>
            <a:avLst/>
            <a:gdLst>
              <a:gd name="connsiteX0" fmla="*/ 314325 w 327025"/>
              <a:gd name="connsiteY0" fmla="*/ 12700 h 327025"/>
              <a:gd name="connsiteX1" fmla="*/ 12700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314325" y="12700"/>
                </a:moveTo>
                <a:lnTo>
                  <a:pt x="12700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92476" y="1439926"/>
            <a:ext cx="371475" cy="365125"/>
          </a:xfrm>
          <a:custGeom>
            <a:avLst/>
            <a:gdLst>
              <a:gd name="connsiteX0" fmla="*/ 358775 w 371475"/>
              <a:gd name="connsiteY0" fmla="*/ 12700 h 365125"/>
              <a:gd name="connsiteX1" fmla="*/ 12700 w 371475"/>
              <a:gd name="connsiteY1" fmla="*/ 352425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1475" h="365125">
                <a:moveTo>
                  <a:pt x="358775" y="12700"/>
                </a:moveTo>
                <a:lnTo>
                  <a:pt x="12700" y="3524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95750" y="17447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76752" y="1439926"/>
            <a:ext cx="327025" cy="327025"/>
          </a:xfrm>
          <a:custGeom>
            <a:avLst/>
            <a:gdLst>
              <a:gd name="connsiteX0" fmla="*/ 12700 w 327025"/>
              <a:gd name="connsiteY0" fmla="*/ 12700 h 327025"/>
              <a:gd name="connsiteX1" fmla="*/ 314325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12700" y="12700"/>
                </a:moveTo>
                <a:lnTo>
                  <a:pt x="314325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333750" y="23543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97301" y="2090673"/>
            <a:ext cx="255524" cy="292100"/>
          </a:xfrm>
          <a:custGeom>
            <a:avLst/>
            <a:gdLst>
              <a:gd name="connsiteX0" fmla="*/ 12700 w 255524"/>
              <a:gd name="connsiteY0" fmla="*/ 12700 h 292100"/>
              <a:gd name="connsiteX1" fmla="*/ 242823 w 255524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5524" h="292100">
                <a:moveTo>
                  <a:pt x="12700" y="12700"/>
                </a:moveTo>
                <a:lnTo>
                  <a:pt x="242823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03650" y="2367026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790950" y="2354326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59301" y="2125726"/>
            <a:ext cx="177800" cy="292100"/>
          </a:xfrm>
          <a:custGeom>
            <a:avLst/>
            <a:gdLst>
              <a:gd name="connsiteX0" fmla="*/ 165100 w 177800"/>
              <a:gd name="connsiteY0" fmla="*/ 12700 h 292100"/>
              <a:gd name="connsiteX1" fmla="*/ 12700 w 17780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292100">
                <a:moveTo>
                  <a:pt x="165100" y="12700"/>
                </a:moveTo>
                <a:lnTo>
                  <a:pt x="12700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164201" y="3420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002401" y="3420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13391" y="3403349"/>
            <a:ext cx="431150" cy="446091"/>
          </a:xfrm>
          <a:custGeom>
            <a:avLst/>
            <a:gdLst>
              <a:gd name="connsiteX0" fmla="*/ 10534 w 431150"/>
              <a:gd name="connsiteY0" fmla="*/ 385470 h 446091"/>
              <a:gd name="connsiteX1" fmla="*/ 60511 w 431150"/>
              <a:gd name="connsiteY1" fmla="*/ 435556 h 446091"/>
              <a:gd name="connsiteX2" fmla="*/ 370649 w 431150"/>
              <a:gd name="connsiteY2" fmla="*/ 435556 h 446091"/>
              <a:gd name="connsiteX3" fmla="*/ 420615 w 431150"/>
              <a:gd name="connsiteY3" fmla="*/ 385470 h 446091"/>
              <a:gd name="connsiteX4" fmla="*/ 420615 w 431150"/>
              <a:gd name="connsiteY4" fmla="*/ 60734 h 446091"/>
              <a:gd name="connsiteX5" fmla="*/ 370649 w 431150"/>
              <a:gd name="connsiteY5" fmla="*/ 10534 h 446091"/>
              <a:gd name="connsiteX6" fmla="*/ 60511 w 431150"/>
              <a:gd name="connsiteY6" fmla="*/ 10534 h 446091"/>
              <a:gd name="connsiteX7" fmla="*/ 10534 w 431150"/>
              <a:gd name="connsiteY7" fmla="*/ 60734 h 446091"/>
              <a:gd name="connsiteX8" fmla="*/ 10534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4" y="385470"/>
                </a:moveTo>
                <a:cubicBezTo>
                  <a:pt x="10534" y="413195"/>
                  <a:pt x="32839" y="435556"/>
                  <a:pt x="60511" y="435556"/>
                </a:cubicBezTo>
                <a:lnTo>
                  <a:pt x="370649" y="435556"/>
                </a:lnTo>
                <a:cubicBezTo>
                  <a:pt x="398303" y="435556"/>
                  <a:pt x="420615" y="413195"/>
                  <a:pt x="420615" y="385470"/>
                </a:cubicBezTo>
                <a:lnTo>
                  <a:pt x="420615" y="60734"/>
                </a:lnTo>
                <a:cubicBezTo>
                  <a:pt x="420615" y="33005"/>
                  <a:pt x="398303" y="10534"/>
                  <a:pt x="370649" y="10534"/>
                </a:cubicBezTo>
                <a:lnTo>
                  <a:pt x="60511" y="10534"/>
                </a:lnTo>
                <a:cubicBezTo>
                  <a:pt x="32839" y="10534"/>
                  <a:pt x="10534" y="33005"/>
                  <a:pt x="10534" y="60734"/>
                </a:cubicBezTo>
                <a:lnTo>
                  <a:pt x="10534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1642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024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810000" y="2357501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216"/>
                  <a:pt x="295655" y="0"/>
                  <a:pt x="190500" y="0"/>
                </a:cubicBezTo>
                <a:cubicBezTo>
                  <a:pt x="85344" y="0"/>
                  <a:pt x="0" y="85216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797300" y="2344801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7916"/>
                  <a:pt x="308355" y="12700"/>
                  <a:pt x="203200" y="12700"/>
                </a:cubicBezTo>
                <a:cubicBezTo>
                  <a:pt x="98044" y="12700"/>
                  <a:pt x="12700" y="97916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6120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450201" y="4182998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700"/>
                  <a:pt x="203200" y="393700"/>
                </a:cubicBezTo>
                <a:cubicBezTo>
                  <a:pt x="308355" y="393700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061190" y="4165349"/>
            <a:ext cx="431150" cy="446091"/>
          </a:xfrm>
          <a:custGeom>
            <a:avLst/>
            <a:gdLst>
              <a:gd name="connsiteX0" fmla="*/ 10535 w 431150"/>
              <a:gd name="connsiteY0" fmla="*/ 385470 h 446091"/>
              <a:gd name="connsiteX1" fmla="*/ 60512 w 431150"/>
              <a:gd name="connsiteY1" fmla="*/ 435556 h 446091"/>
              <a:gd name="connsiteX2" fmla="*/ 370649 w 431150"/>
              <a:gd name="connsiteY2" fmla="*/ 435556 h 446091"/>
              <a:gd name="connsiteX3" fmla="*/ 420616 w 431150"/>
              <a:gd name="connsiteY3" fmla="*/ 385470 h 446091"/>
              <a:gd name="connsiteX4" fmla="*/ 420616 w 431150"/>
              <a:gd name="connsiteY4" fmla="*/ 60734 h 446091"/>
              <a:gd name="connsiteX5" fmla="*/ 370649 w 431150"/>
              <a:gd name="connsiteY5" fmla="*/ 10534 h 446091"/>
              <a:gd name="connsiteX6" fmla="*/ 60512 w 431150"/>
              <a:gd name="connsiteY6" fmla="*/ 10534 h 446091"/>
              <a:gd name="connsiteX7" fmla="*/ 10535 w 431150"/>
              <a:gd name="connsiteY7" fmla="*/ 60734 h 446091"/>
              <a:gd name="connsiteX8" fmla="*/ 10535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5" y="385470"/>
                </a:moveTo>
                <a:cubicBezTo>
                  <a:pt x="10535" y="413195"/>
                  <a:pt x="32839" y="435556"/>
                  <a:pt x="60512" y="435556"/>
                </a:cubicBezTo>
                <a:lnTo>
                  <a:pt x="370649" y="435556"/>
                </a:lnTo>
                <a:cubicBezTo>
                  <a:pt x="398304" y="435556"/>
                  <a:pt x="420616" y="413195"/>
                  <a:pt x="420616" y="385470"/>
                </a:cubicBezTo>
                <a:lnTo>
                  <a:pt x="420616" y="60734"/>
                </a:lnTo>
                <a:cubicBezTo>
                  <a:pt x="420616" y="33005"/>
                  <a:pt x="398304" y="10534"/>
                  <a:pt x="370649" y="10534"/>
                </a:cubicBezTo>
                <a:lnTo>
                  <a:pt x="60512" y="10534"/>
                </a:lnTo>
                <a:cubicBezTo>
                  <a:pt x="32839" y="10534"/>
                  <a:pt x="10535" y="33005"/>
                  <a:pt x="10535" y="60734"/>
                </a:cubicBezTo>
                <a:lnTo>
                  <a:pt x="10535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1642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0024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6120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450201" y="5021199"/>
            <a:ext cx="406400" cy="406527"/>
          </a:xfrm>
          <a:custGeom>
            <a:avLst/>
            <a:gdLst>
              <a:gd name="connsiteX0" fmla="*/ 393700 w 406400"/>
              <a:gd name="connsiteY0" fmla="*/ 203200 h 406527"/>
              <a:gd name="connsiteX1" fmla="*/ 203200 w 406400"/>
              <a:gd name="connsiteY1" fmla="*/ 12700 h 406527"/>
              <a:gd name="connsiteX2" fmla="*/ 12700 w 406400"/>
              <a:gd name="connsiteY2" fmla="*/ 203200 h 406527"/>
              <a:gd name="connsiteX3" fmla="*/ 203200 w 406400"/>
              <a:gd name="connsiteY3" fmla="*/ 393827 h 406527"/>
              <a:gd name="connsiteX4" fmla="*/ 393700 w 406400"/>
              <a:gd name="connsiteY4" fmla="*/ 203200 h 406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527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483"/>
                  <a:pt x="97916" y="393827"/>
                  <a:pt x="203200" y="393827"/>
                </a:cubicBezTo>
                <a:cubicBezTo>
                  <a:pt x="308355" y="393827"/>
                  <a:pt x="393700" y="308483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667125" y="1143000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54425" y="1130300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095750" y="1762125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0 h 381000"/>
              <a:gd name="connsiteX2" fmla="*/ 0 w 381000"/>
              <a:gd name="connsiteY2" fmla="*/ 190500 h 381000"/>
              <a:gd name="connsiteX3" fmla="*/ 190500 w 381000"/>
              <a:gd name="connsiteY3" fmla="*/ 38100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85344"/>
                  <a:pt x="295655" y="0"/>
                  <a:pt x="190500" y="0"/>
                </a:cubicBezTo>
                <a:cubicBezTo>
                  <a:pt x="85344" y="0"/>
                  <a:pt x="0" y="85344"/>
                  <a:pt x="0" y="190500"/>
                </a:cubicBezTo>
                <a:cubicBezTo>
                  <a:pt x="0" y="295655"/>
                  <a:pt x="85344" y="381000"/>
                  <a:pt x="190500" y="381000"/>
                </a:cubicBezTo>
                <a:cubicBezTo>
                  <a:pt x="295655" y="381000"/>
                  <a:pt x="381000" y="295655"/>
                  <a:pt x="38100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083050" y="1749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8044" y="12700"/>
                  <a:pt x="12700" y="98044"/>
                  <a:pt x="12700" y="203200"/>
                </a:cubicBezTo>
                <a:cubicBezTo>
                  <a:pt x="12700" y="308355"/>
                  <a:pt x="98044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799566" y="4984499"/>
            <a:ext cx="431150" cy="446091"/>
          </a:xfrm>
          <a:custGeom>
            <a:avLst/>
            <a:gdLst>
              <a:gd name="connsiteX0" fmla="*/ 10535 w 431150"/>
              <a:gd name="connsiteY0" fmla="*/ 385470 h 446091"/>
              <a:gd name="connsiteX1" fmla="*/ 60512 w 431150"/>
              <a:gd name="connsiteY1" fmla="*/ 435556 h 446091"/>
              <a:gd name="connsiteX2" fmla="*/ 370649 w 431150"/>
              <a:gd name="connsiteY2" fmla="*/ 435556 h 446091"/>
              <a:gd name="connsiteX3" fmla="*/ 420616 w 431150"/>
              <a:gd name="connsiteY3" fmla="*/ 385470 h 446091"/>
              <a:gd name="connsiteX4" fmla="*/ 420616 w 431150"/>
              <a:gd name="connsiteY4" fmla="*/ 60734 h 446091"/>
              <a:gd name="connsiteX5" fmla="*/ 370649 w 431150"/>
              <a:gd name="connsiteY5" fmla="*/ 10534 h 446091"/>
              <a:gd name="connsiteX6" fmla="*/ 60512 w 431150"/>
              <a:gd name="connsiteY6" fmla="*/ 10534 h 446091"/>
              <a:gd name="connsiteX7" fmla="*/ 10535 w 431150"/>
              <a:gd name="connsiteY7" fmla="*/ 60734 h 446091"/>
              <a:gd name="connsiteX8" fmla="*/ 10535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5" y="385470"/>
                </a:moveTo>
                <a:cubicBezTo>
                  <a:pt x="10535" y="413195"/>
                  <a:pt x="32839" y="435556"/>
                  <a:pt x="60512" y="435556"/>
                </a:cubicBezTo>
                <a:lnTo>
                  <a:pt x="370649" y="435556"/>
                </a:lnTo>
                <a:cubicBezTo>
                  <a:pt x="398304" y="435556"/>
                  <a:pt x="420616" y="413195"/>
                  <a:pt x="420616" y="385470"/>
                </a:cubicBezTo>
                <a:lnTo>
                  <a:pt x="420616" y="60734"/>
                </a:lnTo>
                <a:cubicBezTo>
                  <a:pt x="420616" y="33005"/>
                  <a:pt x="398304" y="10534"/>
                  <a:pt x="370649" y="10534"/>
                </a:cubicBezTo>
                <a:lnTo>
                  <a:pt x="60512" y="10534"/>
                </a:lnTo>
                <a:cubicBezTo>
                  <a:pt x="32839" y="10534"/>
                  <a:pt x="10535" y="33005"/>
                  <a:pt x="10535" y="60734"/>
                </a:cubicBezTo>
                <a:lnTo>
                  <a:pt x="10535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8083550" y="5035550"/>
            <a:ext cx="394462" cy="406400"/>
          </a:xfrm>
          <a:custGeom>
            <a:avLst/>
            <a:gdLst>
              <a:gd name="connsiteX0" fmla="*/ 381761 w 394462"/>
              <a:gd name="connsiteY0" fmla="*/ 203200 h 406400"/>
              <a:gd name="connsiteX1" fmla="*/ 197231 w 394462"/>
              <a:gd name="connsiteY1" fmla="*/ 12700 h 406400"/>
              <a:gd name="connsiteX2" fmla="*/ 12700 w 394462"/>
              <a:gd name="connsiteY2" fmla="*/ 203200 h 406400"/>
              <a:gd name="connsiteX3" fmla="*/ 197231 w 394462"/>
              <a:gd name="connsiteY3" fmla="*/ 393700 h 406400"/>
              <a:gd name="connsiteX4" fmla="*/ 381761 w 394462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462" h="406400">
                <a:moveTo>
                  <a:pt x="381761" y="203200"/>
                </a:moveTo>
                <a:cubicBezTo>
                  <a:pt x="381761" y="98044"/>
                  <a:pt x="299211" y="12700"/>
                  <a:pt x="197231" y="12700"/>
                </a:cubicBezTo>
                <a:cubicBezTo>
                  <a:pt x="95377" y="12700"/>
                  <a:pt x="12700" y="98044"/>
                  <a:pt x="12700" y="203200"/>
                </a:cubicBezTo>
                <a:cubicBezTo>
                  <a:pt x="12700" y="308355"/>
                  <a:pt x="95377" y="393700"/>
                  <a:pt x="197231" y="393700"/>
                </a:cubicBezTo>
                <a:cubicBezTo>
                  <a:pt x="299211" y="393700"/>
                  <a:pt x="381761" y="308355"/>
                  <a:pt x="381761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2100" y="3200400"/>
            <a:ext cx="457200" cy="698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9900" y="3962400"/>
            <a:ext cx="457200" cy="6985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29800" y="4787900"/>
            <a:ext cx="457200" cy="6985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1" y="1828801"/>
            <a:ext cx="692497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400300" y="35433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232400" y="3543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400300" y="43053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232400" y="4305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390900" y="1828801"/>
            <a:ext cx="1000274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810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[6]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873501" y="24638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680200" y="43053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400300" y="5143501"/>
            <a:ext cx="232435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new_item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232400" y="51435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680200" y="5143501"/>
            <a:ext cx="10547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721100" y="1244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152901" y="1866901"/>
            <a:ext cx="80791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2070101" y="546101"/>
            <a:ext cx="38792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590801" y="660400"/>
            <a:ext cx="1846659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239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最大堆的插入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153401" y="5156201"/>
            <a:ext cx="15164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MaxData</a:t>
            </a:r>
          </a:p>
        </p:txBody>
      </p:sp>
    </p:spTree>
    <p:extLst>
      <p:ext uri="{BB962C8B-B14F-4D97-AF65-F5344CB8AC3E}">
        <p14:creationId xmlns:p14="http://schemas.microsoft.com/office/powerpoint/2010/main" val="17563148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61651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8" y="10604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8" y="44132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304409" y="3672333"/>
            <a:ext cx="4379050" cy="1596465"/>
          </a:xfrm>
          <a:custGeom>
            <a:avLst/>
            <a:gdLst>
              <a:gd name="connsiteX0" fmla="*/ 6350 w 4379050"/>
              <a:gd name="connsiteY0" fmla="*/ 6350 h 1596465"/>
              <a:gd name="connsiteX1" fmla="*/ 2115946 w 4379050"/>
              <a:gd name="connsiteY1" fmla="*/ 617854 h 1596465"/>
              <a:gd name="connsiteX2" fmla="*/ 4108449 w 4379050"/>
              <a:gd name="connsiteY2" fmla="*/ 743839 h 1596465"/>
              <a:gd name="connsiteX3" fmla="*/ 3772534 w 4379050"/>
              <a:gd name="connsiteY3" fmla="*/ 1490979 h 1596465"/>
              <a:gd name="connsiteX4" fmla="*/ 1780031 w 4379050"/>
              <a:gd name="connsiteY4" fmla="*/ 1364996 h 1596465"/>
              <a:gd name="connsiteX5" fmla="*/ 1740153 w 4379050"/>
              <a:gd name="connsiteY5" fmla="*/ 766064 h 1596465"/>
              <a:gd name="connsiteX6" fmla="*/ 6350 w 4379050"/>
              <a:gd name="connsiteY6" fmla="*/ 6350 h 1596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9050" h="1596465">
                <a:moveTo>
                  <a:pt x="6350" y="6350"/>
                </a:moveTo>
                <a:lnTo>
                  <a:pt x="2115946" y="617854"/>
                </a:lnTo>
                <a:cubicBezTo>
                  <a:pt x="2758947" y="446404"/>
                  <a:pt x="3650996" y="502792"/>
                  <a:pt x="4108449" y="743839"/>
                </a:cubicBezTo>
                <a:cubicBezTo>
                  <a:pt x="4565903" y="985011"/>
                  <a:pt x="4415409" y="1319529"/>
                  <a:pt x="3772534" y="1490979"/>
                </a:cubicBezTo>
                <a:cubicBezTo>
                  <a:pt x="3129534" y="1662557"/>
                  <a:pt x="2237485" y="1606169"/>
                  <a:pt x="1780031" y="1364996"/>
                </a:cubicBezTo>
                <a:cubicBezTo>
                  <a:pt x="1442465" y="1187069"/>
                  <a:pt x="1426590" y="950086"/>
                  <a:pt x="1740153" y="766064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8600" y="3670300"/>
            <a:ext cx="4381500" cy="1600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44700" y="660401"/>
            <a:ext cx="69618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：将新增结点插入到从其父结点到根结点的有序序列中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43100" y="1079501"/>
            <a:ext cx="571310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43100" y="1358901"/>
            <a:ext cx="792524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已经定义为哨兵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89201" y="1625601"/>
            <a:ext cx="8047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89200" y="1930400"/>
            <a:ext cx="3222036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IsFull(H)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最大堆已满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89200" y="27305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89201" y="3009901"/>
            <a:ext cx="690253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指向插入后堆中的最后一个元素的位置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i/=2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35301" y="3556001"/>
            <a:ext cx="70403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向下过滤结点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89200" y="3822701"/>
            <a:ext cx="53027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43100" y="41021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442201" y="4610101"/>
            <a:ext cx="170559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比交换数据要快</a:t>
            </a:r>
          </a:p>
        </p:txBody>
      </p:sp>
    </p:spTree>
    <p:extLst>
      <p:ext uri="{BB962C8B-B14F-4D97-AF65-F5344CB8AC3E}">
        <p14:creationId xmlns:p14="http://schemas.microsoft.com/office/powerpoint/2010/main" val="35873247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61651" y="1054100"/>
            <a:ext cx="25400" cy="3378200"/>
          </a:xfrm>
          <a:custGeom>
            <a:avLst/>
            <a:gdLst>
              <a:gd name="connsiteX0" fmla="*/ 6350 w 25400"/>
              <a:gd name="connsiteY0" fmla="*/ 6350 h 3378200"/>
              <a:gd name="connsiteX1" fmla="*/ 6350 w 25400"/>
              <a:gd name="connsiteY1" fmla="*/ 3371850 h 337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200">
                <a:moveTo>
                  <a:pt x="6350" y="6350"/>
                </a:moveTo>
                <a:lnTo>
                  <a:pt x="6350" y="3371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8" y="10604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8" y="4413250"/>
            <a:ext cx="8312213" cy="25400"/>
          </a:xfrm>
          <a:custGeom>
            <a:avLst/>
            <a:gdLst>
              <a:gd name="connsiteX0" fmla="*/ 6350 w 8312213"/>
              <a:gd name="connsiteY0" fmla="*/ 6350 h 25400"/>
              <a:gd name="connsiteX1" fmla="*/ 8305863 w 83122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2213" h="25400">
                <a:moveTo>
                  <a:pt x="6350" y="6350"/>
                </a:moveTo>
                <a:lnTo>
                  <a:pt x="83058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79389" y="1365266"/>
            <a:ext cx="4666392" cy="1961499"/>
          </a:xfrm>
          <a:custGeom>
            <a:avLst/>
            <a:gdLst>
              <a:gd name="connsiteX0" fmla="*/ 6350 w 4666392"/>
              <a:gd name="connsiteY0" fmla="*/ 1955149 h 1961499"/>
              <a:gd name="connsiteX1" fmla="*/ 891539 w 4666392"/>
              <a:gd name="connsiteY1" fmla="*/ 1263761 h 1961499"/>
              <a:gd name="connsiteX2" fmla="*/ 883665 w 4666392"/>
              <a:gd name="connsiteY2" fmla="*/ 223123 h 1961499"/>
              <a:gd name="connsiteX3" fmla="*/ 4008881 w 4666392"/>
              <a:gd name="connsiteY3" fmla="*/ 220583 h 1961499"/>
              <a:gd name="connsiteX4" fmla="*/ 4016755 w 4666392"/>
              <a:gd name="connsiteY4" fmla="*/ 1261094 h 1961499"/>
              <a:gd name="connsiteX5" fmla="*/ 1591945 w 4666392"/>
              <a:gd name="connsiteY5" fmla="*/ 1420225 h 1961499"/>
              <a:gd name="connsiteX6" fmla="*/ 6350 w 4666392"/>
              <a:gd name="connsiteY6" fmla="*/ 1955149 h 196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66392" h="1961499">
                <a:moveTo>
                  <a:pt x="6350" y="1955149"/>
                </a:moveTo>
                <a:lnTo>
                  <a:pt x="891539" y="1263761"/>
                </a:lnTo>
                <a:cubicBezTo>
                  <a:pt x="26415" y="977122"/>
                  <a:pt x="22859" y="511286"/>
                  <a:pt x="883665" y="223123"/>
                </a:cubicBezTo>
                <a:cubicBezTo>
                  <a:pt x="1744471" y="-64912"/>
                  <a:pt x="3143630" y="-66055"/>
                  <a:pt x="4008881" y="220583"/>
                </a:cubicBezTo>
                <a:cubicBezTo>
                  <a:pt x="4874005" y="507222"/>
                  <a:pt x="4877561" y="973058"/>
                  <a:pt x="4016755" y="1261094"/>
                </a:cubicBezTo>
                <a:cubicBezTo>
                  <a:pt x="3381375" y="1473692"/>
                  <a:pt x="2422017" y="1536684"/>
                  <a:pt x="1591945" y="1420225"/>
                </a:cubicBezTo>
                <a:lnTo>
                  <a:pt x="6350" y="19551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35701" y="4946650"/>
            <a:ext cx="442848" cy="165100"/>
          </a:xfrm>
          <a:custGeom>
            <a:avLst/>
            <a:gdLst>
              <a:gd name="connsiteX0" fmla="*/ 6350 w 442848"/>
              <a:gd name="connsiteY0" fmla="*/ 6350 h 165100"/>
              <a:gd name="connsiteX1" fmla="*/ 436498 w 442848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848" h="165100">
                <a:moveTo>
                  <a:pt x="6350" y="6350"/>
                </a:moveTo>
                <a:lnTo>
                  <a:pt x="436498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61050" y="5175251"/>
            <a:ext cx="317500" cy="128651"/>
          </a:xfrm>
          <a:custGeom>
            <a:avLst/>
            <a:gdLst>
              <a:gd name="connsiteX0" fmla="*/ 311150 w 317500"/>
              <a:gd name="connsiteY0" fmla="*/ 6350 h 128651"/>
              <a:gd name="connsiteX1" fmla="*/ 6350 w 317500"/>
              <a:gd name="connsiteY1" fmla="*/ 12230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128651">
                <a:moveTo>
                  <a:pt x="311150" y="6350"/>
                </a:moveTo>
                <a:lnTo>
                  <a:pt x="6350" y="122301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61050" y="5480050"/>
            <a:ext cx="393700" cy="165100"/>
          </a:xfrm>
          <a:custGeom>
            <a:avLst/>
            <a:gdLst>
              <a:gd name="connsiteX0" fmla="*/ 6350 w 393700"/>
              <a:gd name="connsiteY0" fmla="*/ 6350 h 165100"/>
              <a:gd name="connsiteX1" fmla="*/ 387350 w 393700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3700" h="165100">
                <a:moveTo>
                  <a:pt x="6350" y="6350"/>
                </a:moveTo>
                <a:lnTo>
                  <a:pt x="387350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32550" y="5784850"/>
            <a:ext cx="431800" cy="165100"/>
          </a:xfrm>
          <a:custGeom>
            <a:avLst/>
            <a:gdLst>
              <a:gd name="connsiteX0" fmla="*/ 6350 w 431800"/>
              <a:gd name="connsiteY0" fmla="*/ 6350 h 165100"/>
              <a:gd name="connsiteX1" fmla="*/ 425450 w 431800"/>
              <a:gd name="connsiteY1" fmla="*/ 1587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800" h="165100">
                <a:moveTo>
                  <a:pt x="6350" y="6350"/>
                </a:moveTo>
                <a:lnTo>
                  <a:pt x="425450" y="158750"/>
                </a:lnTo>
              </a:path>
            </a:pathLst>
          </a:custGeom>
          <a:ln w="12700">
            <a:solidFill>
              <a:srgbClr val="CC64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8500" y="1371600"/>
            <a:ext cx="4673600" cy="19558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1663700"/>
            <a:ext cx="3222036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IsFull(H)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最大堆已满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667500" y="1739900"/>
            <a:ext cx="3036088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660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H-&gt;Element[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哨兵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元素，</a:t>
            </a:r>
          </a:p>
          <a:p>
            <a:pPr>
              <a:lnSpc>
                <a:spcPts val="2100"/>
              </a:lnSpc>
              <a:tabLst>
                <a:tab pos="889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它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不小于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堆中的最大元素，</a:t>
            </a:r>
          </a:p>
          <a:p>
            <a:pPr>
              <a:lnSpc>
                <a:spcPts val="2000"/>
              </a:lnSpc>
              <a:tabLst>
                <a:tab pos="889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控制顺环结束。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993901" y="4826001"/>
            <a:ext cx="179215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943101" y="2794000"/>
            <a:ext cx="8143255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指向插入后堆中的最后一个元素的位置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i/=2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H-&gt;Elements[i/2];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向下过滤结点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46100" algn="l"/>
                <a:tab pos="1092200" algn="l"/>
                <a:tab pos="27178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哨兵: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1000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86401" y="4813300"/>
            <a:ext cx="56425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[6]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21401" y="5092700"/>
            <a:ext cx="62837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[13]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819901" y="5892801"/>
            <a:ext cx="5001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02" dirty="0">
                <a:solidFill>
                  <a:srgbClr val="D9D9D9"/>
                </a:solidFill>
                <a:latin typeface="Times New Roman" pitchFamily="18" charset="0"/>
                <a:cs typeface="Times New Roman" pitchFamily="18" charset="0"/>
              </a:rPr>
              <a:t>[27]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943100" y="685800"/>
            <a:ext cx="792524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：将新增结点插入到从其父结点到根结点的有序序列中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H-&gt;Elements[0]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已经定义为哨兵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29527398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92576" y="24352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82975" y="30448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25713" y="3654425"/>
            <a:ext cx="406463" cy="406400"/>
          </a:xfrm>
          <a:custGeom>
            <a:avLst/>
            <a:gdLst>
              <a:gd name="connsiteX0" fmla="*/ 12700 w 406463"/>
              <a:gd name="connsiteY0" fmla="*/ 203200 h 406400"/>
              <a:gd name="connsiteX1" fmla="*/ 203200 w 406463"/>
              <a:gd name="connsiteY1" fmla="*/ 12700 h 406400"/>
              <a:gd name="connsiteX2" fmla="*/ 393763 w 406463"/>
              <a:gd name="connsiteY2" fmla="*/ 203200 h 406400"/>
              <a:gd name="connsiteX3" fmla="*/ 203200 w 406463"/>
              <a:gd name="connsiteY3" fmla="*/ 393700 h 406400"/>
              <a:gd name="connsiteX4" fmla="*/ 12700 w 406463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63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419" y="12700"/>
                  <a:pt x="393763" y="98044"/>
                  <a:pt x="393763" y="203200"/>
                </a:cubicBezTo>
                <a:cubicBezTo>
                  <a:pt x="393763" y="308355"/>
                  <a:pt x="308419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94001" y="3390901"/>
            <a:ext cx="327025" cy="327025"/>
          </a:xfrm>
          <a:custGeom>
            <a:avLst/>
            <a:gdLst>
              <a:gd name="connsiteX0" fmla="*/ 314325 w 327025"/>
              <a:gd name="connsiteY0" fmla="*/ 12700 h 327025"/>
              <a:gd name="connsiteX1" fmla="*/ 12700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314325" y="12700"/>
                </a:moveTo>
                <a:lnTo>
                  <a:pt x="12700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46502" y="2740026"/>
            <a:ext cx="371475" cy="365125"/>
          </a:xfrm>
          <a:custGeom>
            <a:avLst/>
            <a:gdLst>
              <a:gd name="connsiteX0" fmla="*/ 358775 w 371475"/>
              <a:gd name="connsiteY0" fmla="*/ 12700 h 365125"/>
              <a:gd name="connsiteX1" fmla="*/ 12700 w 371475"/>
              <a:gd name="connsiteY1" fmla="*/ 352425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1475" h="365125">
                <a:moveTo>
                  <a:pt x="358775" y="12700"/>
                </a:moveTo>
                <a:lnTo>
                  <a:pt x="12700" y="3524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049776" y="30448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355"/>
                  <a:pt x="97916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30651" y="2740026"/>
            <a:ext cx="327025" cy="327025"/>
          </a:xfrm>
          <a:custGeom>
            <a:avLst/>
            <a:gdLst>
              <a:gd name="connsiteX0" fmla="*/ 12700 w 327025"/>
              <a:gd name="connsiteY0" fmla="*/ 12700 h 327025"/>
              <a:gd name="connsiteX1" fmla="*/ 314325 w 327025"/>
              <a:gd name="connsiteY1" fmla="*/ 31432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025" h="327025">
                <a:moveTo>
                  <a:pt x="12700" y="12700"/>
                </a:moveTo>
                <a:lnTo>
                  <a:pt x="314325" y="3143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87776" y="3654425"/>
            <a:ext cx="406400" cy="406400"/>
          </a:xfrm>
          <a:custGeom>
            <a:avLst/>
            <a:gdLst>
              <a:gd name="connsiteX0" fmla="*/ 393700 w 406400"/>
              <a:gd name="connsiteY0" fmla="*/ 203200 h 406400"/>
              <a:gd name="connsiteX1" fmla="*/ 203200 w 406400"/>
              <a:gd name="connsiteY1" fmla="*/ 12700 h 406400"/>
              <a:gd name="connsiteX2" fmla="*/ 12700 w 406400"/>
              <a:gd name="connsiteY2" fmla="*/ 203200 h 406400"/>
              <a:gd name="connsiteX3" fmla="*/ 203200 w 406400"/>
              <a:gd name="connsiteY3" fmla="*/ 393700 h 406400"/>
              <a:gd name="connsiteX4" fmla="*/ 393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393700" y="203200"/>
                </a:moveTo>
                <a:cubicBezTo>
                  <a:pt x="393700" y="98044"/>
                  <a:pt x="308355" y="12700"/>
                  <a:pt x="203200" y="12700"/>
                </a:cubicBezTo>
                <a:cubicBezTo>
                  <a:pt x="97916" y="12700"/>
                  <a:pt x="12700" y="98044"/>
                  <a:pt x="12700" y="203200"/>
                </a:cubicBezTo>
                <a:cubicBezTo>
                  <a:pt x="12700" y="308355"/>
                  <a:pt x="97916" y="393700"/>
                  <a:pt x="203200" y="393700"/>
                </a:cubicBezTo>
                <a:cubicBezTo>
                  <a:pt x="308355" y="393700"/>
                  <a:pt x="393700" y="308355"/>
                  <a:pt x="393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1200" y="3390900"/>
            <a:ext cx="255650" cy="292100"/>
          </a:xfrm>
          <a:custGeom>
            <a:avLst/>
            <a:gdLst>
              <a:gd name="connsiteX0" fmla="*/ 12700 w 255650"/>
              <a:gd name="connsiteY0" fmla="*/ 12700 h 292100"/>
              <a:gd name="connsiteX1" fmla="*/ 242951 w 255650"/>
              <a:gd name="connsiteY1" fmla="*/ 27940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5650" h="292100">
                <a:moveTo>
                  <a:pt x="12700" y="12700"/>
                </a:moveTo>
                <a:lnTo>
                  <a:pt x="242951" y="2794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90951" y="36908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216" y="381000"/>
                  <a:pt x="0" y="295783"/>
                  <a:pt x="0" y="190500"/>
                </a:cubicBezTo>
              </a:path>
            </a:pathLst>
          </a:custGeom>
          <a:solidFill>
            <a:srgbClr val="DFDF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78251" y="36781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7916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29050" y="2201926"/>
            <a:ext cx="5351526" cy="1625600"/>
          </a:xfrm>
          <a:custGeom>
            <a:avLst/>
            <a:gdLst>
              <a:gd name="connsiteX0" fmla="*/ 1605026 w 5351526"/>
              <a:gd name="connsiteY0" fmla="*/ 279400 h 1625600"/>
              <a:gd name="connsiteX1" fmla="*/ 1871726 w 5351526"/>
              <a:gd name="connsiteY1" fmla="*/ 12700 h 1625600"/>
              <a:gd name="connsiteX2" fmla="*/ 2227326 w 5351526"/>
              <a:gd name="connsiteY2" fmla="*/ 12700 h 1625600"/>
              <a:gd name="connsiteX3" fmla="*/ 2227326 w 5351526"/>
              <a:gd name="connsiteY3" fmla="*/ 12700 h 1625600"/>
              <a:gd name="connsiteX4" fmla="*/ 3160776 w 5351526"/>
              <a:gd name="connsiteY4" fmla="*/ 12700 h 1625600"/>
              <a:gd name="connsiteX5" fmla="*/ 5071998 w 5351526"/>
              <a:gd name="connsiteY5" fmla="*/ 12700 h 1625600"/>
              <a:gd name="connsiteX6" fmla="*/ 5338826 w 5351526"/>
              <a:gd name="connsiteY6" fmla="*/ 279400 h 1625600"/>
              <a:gd name="connsiteX7" fmla="*/ 5338826 w 5351526"/>
              <a:gd name="connsiteY7" fmla="*/ 946150 h 1625600"/>
              <a:gd name="connsiteX8" fmla="*/ 5338826 w 5351526"/>
              <a:gd name="connsiteY8" fmla="*/ 946150 h 1625600"/>
              <a:gd name="connsiteX9" fmla="*/ 5338826 w 5351526"/>
              <a:gd name="connsiteY9" fmla="*/ 1346200 h 1625600"/>
              <a:gd name="connsiteX10" fmla="*/ 5338826 w 5351526"/>
              <a:gd name="connsiteY10" fmla="*/ 1346072 h 1625600"/>
              <a:gd name="connsiteX11" fmla="*/ 5071998 w 5351526"/>
              <a:gd name="connsiteY11" fmla="*/ 1612900 h 1625600"/>
              <a:gd name="connsiteX12" fmla="*/ 3160776 w 5351526"/>
              <a:gd name="connsiteY12" fmla="*/ 1612900 h 1625600"/>
              <a:gd name="connsiteX13" fmla="*/ 2227326 w 5351526"/>
              <a:gd name="connsiteY13" fmla="*/ 1612900 h 1625600"/>
              <a:gd name="connsiteX14" fmla="*/ 2227326 w 5351526"/>
              <a:gd name="connsiteY14" fmla="*/ 1612900 h 1625600"/>
              <a:gd name="connsiteX15" fmla="*/ 1871726 w 5351526"/>
              <a:gd name="connsiteY15" fmla="*/ 1612900 h 1625600"/>
              <a:gd name="connsiteX16" fmla="*/ 1605026 w 5351526"/>
              <a:gd name="connsiteY16" fmla="*/ 1346072 h 1625600"/>
              <a:gd name="connsiteX17" fmla="*/ 1605026 w 5351526"/>
              <a:gd name="connsiteY17" fmla="*/ 1346200 h 1625600"/>
              <a:gd name="connsiteX18" fmla="*/ 12700 w 5351526"/>
              <a:gd name="connsiteY18" fmla="*/ 1541398 h 1625600"/>
              <a:gd name="connsiteX19" fmla="*/ 1605026 w 5351526"/>
              <a:gd name="connsiteY19" fmla="*/ 946150 h 1625600"/>
              <a:gd name="connsiteX20" fmla="*/ 1605026 w 5351526"/>
              <a:gd name="connsiteY20" fmla="*/ 279400 h 162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351526" h="1625600">
                <a:moveTo>
                  <a:pt x="1605026" y="279400"/>
                </a:moveTo>
                <a:cubicBezTo>
                  <a:pt x="1605026" y="132079"/>
                  <a:pt x="1724405" y="12700"/>
                  <a:pt x="1871726" y="12700"/>
                </a:cubicBezTo>
                <a:lnTo>
                  <a:pt x="2227326" y="12700"/>
                </a:lnTo>
                <a:lnTo>
                  <a:pt x="2227326" y="12700"/>
                </a:lnTo>
                <a:lnTo>
                  <a:pt x="3160776" y="12700"/>
                </a:lnTo>
                <a:lnTo>
                  <a:pt x="5071998" y="12700"/>
                </a:lnTo>
                <a:cubicBezTo>
                  <a:pt x="5219318" y="12700"/>
                  <a:pt x="5338826" y="132079"/>
                  <a:pt x="5338826" y="279400"/>
                </a:cubicBezTo>
                <a:lnTo>
                  <a:pt x="5338826" y="946150"/>
                </a:lnTo>
                <a:lnTo>
                  <a:pt x="5338826" y="946150"/>
                </a:lnTo>
                <a:lnTo>
                  <a:pt x="5338826" y="1346200"/>
                </a:lnTo>
                <a:lnTo>
                  <a:pt x="5338826" y="1346072"/>
                </a:lnTo>
                <a:cubicBezTo>
                  <a:pt x="5338826" y="1493392"/>
                  <a:pt x="5219318" y="1612900"/>
                  <a:pt x="5071998" y="1612900"/>
                </a:cubicBezTo>
                <a:lnTo>
                  <a:pt x="3160776" y="1612900"/>
                </a:lnTo>
                <a:lnTo>
                  <a:pt x="2227326" y="1612900"/>
                </a:lnTo>
                <a:lnTo>
                  <a:pt x="2227326" y="1612900"/>
                </a:lnTo>
                <a:lnTo>
                  <a:pt x="1871726" y="1612900"/>
                </a:lnTo>
                <a:cubicBezTo>
                  <a:pt x="1724405" y="1612900"/>
                  <a:pt x="1605026" y="1493392"/>
                  <a:pt x="1605026" y="1346072"/>
                </a:cubicBezTo>
                <a:lnTo>
                  <a:pt x="1605026" y="1346200"/>
                </a:lnTo>
                <a:lnTo>
                  <a:pt x="12700" y="1541398"/>
                </a:lnTo>
                <a:lnTo>
                  <a:pt x="1605026" y="946150"/>
                </a:lnTo>
                <a:lnTo>
                  <a:pt x="1605026" y="2794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278876" y="31210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345676" y="31210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24326" y="2428875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16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11626" y="241617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6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278876" y="36544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345676" y="3654425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17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17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552700" y="36908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293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293" y="381000"/>
                  <a:pt x="0" y="295783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540000" y="36781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7993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799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005200" y="307187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16" y="0"/>
                  <a:pt x="190500" y="0"/>
                </a:cubicBezTo>
                <a:cubicBezTo>
                  <a:pt x="295656" y="0"/>
                  <a:pt x="381000" y="85216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216" y="381000"/>
                  <a:pt x="0" y="295655"/>
                  <a:pt x="0" y="190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992500" y="3059176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16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7916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148075" y="3357498"/>
            <a:ext cx="685800" cy="1143000"/>
          </a:xfrm>
          <a:custGeom>
            <a:avLst/>
            <a:gdLst>
              <a:gd name="connsiteX0" fmla="*/ 0 w 685800"/>
              <a:gd name="connsiteY0" fmla="*/ 571500 h 1143000"/>
              <a:gd name="connsiteX1" fmla="*/ 342900 w 685800"/>
              <a:gd name="connsiteY1" fmla="*/ 0 h 1143000"/>
              <a:gd name="connsiteX2" fmla="*/ 685800 w 685800"/>
              <a:gd name="connsiteY2" fmla="*/ 571500 h 1143000"/>
              <a:gd name="connsiteX3" fmla="*/ 342900 w 685800"/>
              <a:gd name="connsiteY3" fmla="*/ 1143000 h 1143000"/>
              <a:gd name="connsiteX4" fmla="*/ 0 w 685800"/>
              <a:gd name="connsiteY4" fmla="*/ 571500 h 1143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1143000">
                <a:moveTo>
                  <a:pt x="0" y="571500"/>
                </a:moveTo>
                <a:cubicBezTo>
                  <a:pt x="0" y="255904"/>
                  <a:pt x="153416" y="0"/>
                  <a:pt x="342900" y="0"/>
                </a:cubicBezTo>
                <a:cubicBezTo>
                  <a:pt x="532256" y="0"/>
                  <a:pt x="685800" y="255904"/>
                  <a:pt x="685800" y="571500"/>
                </a:cubicBezTo>
                <a:cubicBezTo>
                  <a:pt x="685800" y="887222"/>
                  <a:pt x="532256" y="1143000"/>
                  <a:pt x="342900" y="1143000"/>
                </a:cubicBezTo>
                <a:cubicBezTo>
                  <a:pt x="153416" y="1143000"/>
                  <a:pt x="0" y="887222"/>
                  <a:pt x="0" y="5715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351142" y="3841499"/>
            <a:ext cx="431150" cy="446091"/>
          </a:xfrm>
          <a:custGeom>
            <a:avLst/>
            <a:gdLst>
              <a:gd name="connsiteX0" fmla="*/ 10534 w 431150"/>
              <a:gd name="connsiteY0" fmla="*/ 385470 h 446091"/>
              <a:gd name="connsiteX1" fmla="*/ 60511 w 431150"/>
              <a:gd name="connsiteY1" fmla="*/ 435556 h 446091"/>
              <a:gd name="connsiteX2" fmla="*/ 370649 w 431150"/>
              <a:gd name="connsiteY2" fmla="*/ 435556 h 446091"/>
              <a:gd name="connsiteX3" fmla="*/ 420615 w 431150"/>
              <a:gd name="connsiteY3" fmla="*/ 385470 h 446091"/>
              <a:gd name="connsiteX4" fmla="*/ 420615 w 431150"/>
              <a:gd name="connsiteY4" fmla="*/ 60734 h 446091"/>
              <a:gd name="connsiteX5" fmla="*/ 370649 w 431150"/>
              <a:gd name="connsiteY5" fmla="*/ 10534 h 446091"/>
              <a:gd name="connsiteX6" fmla="*/ 60511 w 431150"/>
              <a:gd name="connsiteY6" fmla="*/ 10534 h 446091"/>
              <a:gd name="connsiteX7" fmla="*/ 10534 w 431150"/>
              <a:gd name="connsiteY7" fmla="*/ 60734 h 446091"/>
              <a:gd name="connsiteX8" fmla="*/ 10534 w 431150"/>
              <a:gd name="connsiteY8" fmla="*/ 385470 h 446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31150" h="446091">
                <a:moveTo>
                  <a:pt x="10534" y="385470"/>
                </a:moveTo>
                <a:cubicBezTo>
                  <a:pt x="10534" y="413195"/>
                  <a:pt x="32839" y="435556"/>
                  <a:pt x="60511" y="435556"/>
                </a:cubicBezTo>
                <a:lnTo>
                  <a:pt x="370649" y="435556"/>
                </a:lnTo>
                <a:cubicBezTo>
                  <a:pt x="398303" y="435556"/>
                  <a:pt x="420615" y="413195"/>
                  <a:pt x="420615" y="385470"/>
                </a:cubicBezTo>
                <a:lnTo>
                  <a:pt x="420615" y="60734"/>
                </a:lnTo>
                <a:cubicBezTo>
                  <a:pt x="420615" y="33005"/>
                  <a:pt x="398303" y="10534"/>
                  <a:pt x="370649" y="10534"/>
                </a:cubicBezTo>
                <a:lnTo>
                  <a:pt x="60511" y="10534"/>
                </a:lnTo>
                <a:cubicBezTo>
                  <a:pt x="32839" y="10534"/>
                  <a:pt x="10534" y="33005"/>
                  <a:pt x="10534" y="60734"/>
                </a:cubicBezTo>
                <a:lnTo>
                  <a:pt x="10534" y="38547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8200" y="3644900"/>
            <a:ext cx="457200" cy="6985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0800" y="2209800"/>
            <a:ext cx="5321300" cy="16129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533400"/>
            <a:ext cx="6461705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8100" algn="l"/>
              </a:tabLst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最大堆的删除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取出根结点（最大值）元素，同时删除堆的一个结点。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263901" y="2565401"/>
            <a:ext cx="61555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590801" y="3124200"/>
            <a:ext cx="679673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721101" y="3098801"/>
            <a:ext cx="61555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578100" y="4165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352800" y="37846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340100" y="4165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838700" y="2451101"/>
            <a:ext cx="420628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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移至根</a:t>
            </a:r>
          </a:p>
          <a:p>
            <a:pPr>
              <a:lnSpc>
                <a:spcPts val="21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为了保持完全二叉树的结构特性，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838700" y="3048001"/>
            <a:ext cx="339836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36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移去的是该结点。</a:t>
            </a:r>
          </a:p>
          <a:p>
            <a:pPr>
              <a:lnSpc>
                <a:spcPts val="1600"/>
              </a:lnSpc>
              <a:tabLst>
                <a:tab pos="1536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找出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的较大的孩子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683001" y="25400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343900" y="3263900"/>
            <a:ext cx="23083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9423400" y="3263900"/>
            <a:ext cx="23083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940800" y="3187700"/>
            <a:ext cx="131446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616200" y="37973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60701" y="3175001"/>
            <a:ext cx="51937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838701" y="5232401"/>
            <a:ext cx="19925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3547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41575" y="201675"/>
            <a:ext cx="25400" cy="6526148"/>
          </a:xfrm>
          <a:custGeom>
            <a:avLst/>
            <a:gdLst>
              <a:gd name="connsiteX0" fmla="*/ 6350 w 25400"/>
              <a:gd name="connsiteY0" fmla="*/ 6350 h 6526148"/>
              <a:gd name="connsiteX1" fmla="*/ 6350 w 25400"/>
              <a:gd name="connsiteY1" fmla="*/ 6519799 h 6526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26148">
                <a:moveTo>
                  <a:pt x="6350" y="6350"/>
                </a:moveTo>
                <a:lnTo>
                  <a:pt x="6350" y="65197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85450" y="201675"/>
            <a:ext cx="25400" cy="6526148"/>
          </a:xfrm>
          <a:custGeom>
            <a:avLst/>
            <a:gdLst>
              <a:gd name="connsiteX0" fmla="*/ 6350 w 25400"/>
              <a:gd name="connsiteY0" fmla="*/ 6350 h 6526148"/>
              <a:gd name="connsiteX1" fmla="*/ 6350 w 25400"/>
              <a:gd name="connsiteY1" fmla="*/ 6519799 h 6526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526148">
                <a:moveTo>
                  <a:pt x="6350" y="6350"/>
                </a:moveTo>
                <a:lnTo>
                  <a:pt x="6350" y="65197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35226" y="208025"/>
            <a:ext cx="8169275" cy="25400"/>
          </a:xfrm>
          <a:custGeom>
            <a:avLst/>
            <a:gdLst>
              <a:gd name="connsiteX0" fmla="*/ 6350 w 8169275"/>
              <a:gd name="connsiteY0" fmla="*/ 6350 h 25400"/>
              <a:gd name="connsiteX1" fmla="*/ 8162925 w 8169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9275" h="25400">
                <a:moveTo>
                  <a:pt x="6350" y="6350"/>
                </a:moveTo>
                <a:lnTo>
                  <a:pt x="8162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35226" y="6708775"/>
            <a:ext cx="8169275" cy="25400"/>
          </a:xfrm>
          <a:custGeom>
            <a:avLst/>
            <a:gdLst>
              <a:gd name="connsiteX0" fmla="*/ 6350 w 8169275"/>
              <a:gd name="connsiteY0" fmla="*/ 6350 h 25400"/>
              <a:gd name="connsiteX1" fmla="*/ 8162925 w 81692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69275" h="25400">
                <a:moveTo>
                  <a:pt x="6350" y="6350"/>
                </a:moveTo>
                <a:lnTo>
                  <a:pt x="81629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14600" y="241301"/>
            <a:ext cx="39465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DeleteMax(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14600" y="5080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921000" y="635000"/>
            <a:ext cx="7340600" cy="379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从最大堆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中取出键值为最大的元素，并删除一个结点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IsEmpty(H)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最大堆已为空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");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2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H-&gt;Elements[1];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取出根结点最大值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用最大堆中最后一个元素从根结点开始向上过滤下层结点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H-&gt;Elements[H-&gt;Size--];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Parent=1;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Parent*2&lt;=H-&gt;Size;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Parent=Child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(Child!=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</a:p>
          <a:p>
            <a:pPr>
              <a:lnSpc>
                <a:spcPts val="2100"/>
              </a:lnSpc>
              <a:tabLst>
                <a:tab pos="127000" algn="l"/>
                <a:tab pos="139700" algn="l"/>
                <a:tab pos="673100" algn="l"/>
                <a:tab pos="685800" algn="l"/>
                <a:tab pos="12065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(H-&gt;Elements[Child]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H-&gt;Elements[Child+1])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13200" y="4356101"/>
            <a:ext cx="11156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Child++;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84801" y="4343401"/>
            <a:ext cx="40251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Child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指向左右子结点的较大者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06800" y="4622801"/>
            <a:ext cx="52642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594101" y="4902201"/>
            <a:ext cx="551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06900" y="4889501"/>
            <a:ext cx="318035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移动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元素到下一层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14601" y="5207001"/>
            <a:ext cx="717824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H-&gt;Elements[Parent]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H-&gt;Elements[Child];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H-&gt;Elements[Parent]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MaxItem;</a:t>
            </a:r>
          </a:p>
          <a:p>
            <a:pPr>
              <a:lnSpc>
                <a:spcPts val="2100"/>
              </a:lnSpc>
              <a:tabLst>
                <a:tab pos="546100" algn="l"/>
                <a:tab pos="1498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82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01508" y="1431626"/>
            <a:ext cx="7120108" cy="4069522"/>
          </a:xfrm>
          <a:custGeom>
            <a:avLst/>
            <a:gdLst>
              <a:gd name="connsiteX0" fmla="*/ 0 w 7848600"/>
              <a:gd name="connsiteY0" fmla="*/ 0 h 4485894"/>
              <a:gd name="connsiteX1" fmla="*/ 0 w 7848600"/>
              <a:gd name="connsiteY1" fmla="*/ 4485894 h 4485894"/>
              <a:gd name="connsiteX2" fmla="*/ 7848599 w 7848600"/>
              <a:gd name="connsiteY2" fmla="*/ 4485894 h 4485894"/>
              <a:gd name="connsiteX3" fmla="*/ 7848599 w 7848600"/>
              <a:gd name="connsiteY3" fmla="*/ 0 h 4485894"/>
              <a:gd name="connsiteX4" fmla="*/ 0 w 7848600"/>
              <a:gd name="connsiteY4" fmla="*/ 0 h 4485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8600" h="4485894">
                <a:moveTo>
                  <a:pt x="0" y="0"/>
                </a:moveTo>
                <a:lnTo>
                  <a:pt x="0" y="4485894"/>
                </a:lnTo>
                <a:lnTo>
                  <a:pt x="7848599" y="4485894"/>
                </a:lnTo>
                <a:lnTo>
                  <a:pt x="7848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425173"/>
            <a:ext cx="7131629" cy="4081734"/>
          </a:xfrm>
          <a:custGeom>
            <a:avLst/>
            <a:gdLst>
              <a:gd name="connsiteX0" fmla="*/ 6350 w 7861300"/>
              <a:gd name="connsiteY0" fmla="*/ 6350 h 4499356"/>
              <a:gd name="connsiteX1" fmla="*/ 6350 w 7861300"/>
              <a:gd name="connsiteY1" fmla="*/ 4493006 h 4499356"/>
              <a:gd name="connsiteX2" fmla="*/ 7854949 w 7861300"/>
              <a:gd name="connsiteY2" fmla="*/ 4493006 h 4499356"/>
              <a:gd name="connsiteX3" fmla="*/ 7854949 w 7861300"/>
              <a:gd name="connsiteY3" fmla="*/ 6350 h 4499356"/>
              <a:gd name="connsiteX4" fmla="*/ 6350 w 7861300"/>
              <a:gd name="connsiteY4" fmla="*/ 6350 h 4499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1300" h="4499356">
                <a:moveTo>
                  <a:pt x="6350" y="6350"/>
                </a:moveTo>
                <a:lnTo>
                  <a:pt x="6350" y="4493006"/>
                </a:lnTo>
                <a:lnTo>
                  <a:pt x="7854949" y="4493006"/>
                </a:lnTo>
                <a:lnTo>
                  <a:pt x="7854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559115" y="2378899"/>
            <a:ext cx="3617660" cy="46085"/>
          </a:xfrm>
          <a:custGeom>
            <a:avLst/>
            <a:gdLst>
              <a:gd name="connsiteX0" fmla="*/ 12700 w 3987800"/>
              <a:gd name="connsiteY0" fmla="*/ 12700 h 50800"/>
              <a:gd name="connsiteX1" fmla="*/ 3975099 w 39878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87800" h="50800">
                <a:moveTo>
                  <a:pt x="12700" y="12700"/>
                </a:moveTo>
                <a:lnTo>
                  <a:pt x="39750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82031" y="3087685"/>
            <a:ext cx="83356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018558"/>
            <a:ext cx="419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82031" y="3479406"/>
            <a:ext cx="6533520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i&lt;MAXK;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重复调用函数以获得充分多的时钟打点数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f1(MAXN-1,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1.1);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clock();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start))/CLK_TCK</a:t>
            </a:r>
            <a:r>
              <a:rPr lang="en-US" altLang="zh-CN" sz="108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/MAXK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计算函数单次运行的时间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printf("ticks1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%f\n",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)(stop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start));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printf("duration1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%6.2e\n",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duration);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270"/>
              </a:lnSpc>
              <a:tabLst>
                <a:tab pos="172822" algn="l"/>
                <a:tab pos="33412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7" y="748880"/>
            <a:ext cx="7066037" cy="22903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让被测函数</a:t>
            </a:r>
            <a:r>
              <a:rPr lang="en-US" altLang="zh-CN" sz="2177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重复运行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充分多次，使得测出的总的时钟打点</a:t>
            </a:r>
          </a:p>
          <a:p>
            <a:pPr>
              <a:lnSpc>
                <a:spcPts val="2540"/>
              </a:lnSpc>
              <a:tabLst>
                <a:tab pos="138257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间隔充分长，最后计算被测函数</a:t>
            </a:r>
            <a:r>
              <a:rPr lang="en-US" altLang="zh-CN" sz="2177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平均每次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运行的时间即可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816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&lt;stdio.h&gt;</a:t>
            </a:r>
          </a:p>
          <a:p>
            <a:pPr>
              <a:lnSpc>
                <a:spcPts val="1270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&lt;time.h&gt;</a:t>
            </a:r>
          </a:p>
          <a:p>
            <a:pPr>
              <a:lnSpc>
                <a:spcPts val="1270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#include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&lt;math.h&gt;</a:t>
            </a:r>
          </a:p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89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#define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MAXK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1e7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被测函数最大重复调用次数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11203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054100"/>
            <a:ext cx="8394700" cy="1193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33600" y="508001"/>
            <a:ext cx="3863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17801" y="609601"/>
            <a:ext cx="184665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最大堆的建立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0" y="1384300"/>
            <a:ext cx="7994176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建立最大堆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已经存在的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按最大堆的要求存放在</a:t>
            </a:r>
          </a:p>
          <a:p>
            <a:pPr>
              <a:lnSpc>
                <a:spcPts val="27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一个一维数组中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6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006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通过插入操作，将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一个个相继插入到一个初</a:t>
            </a:r>
          </a:p>
          <a:p>
            <a:pPr>
              <a:lnSpc>
                <a:spcPts val="24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始为空的堆中去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，其时间代价最大为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logN)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004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线性时间复杂度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下建立最大堆。</a:t>
            </a:r>
          </a:p>
          <a:p>
            <a:pPr>
              <a:lnSpc>
                <a:spcPts val="24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）将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个元素按输入顺序存入，先满足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完全二叉树的结构特性</a:t>
            </a:r>
          </a:p>
          <a:p>
            <a:pPr>
              <a:lnSpc>
                <a:spcPts val="3000"/>
              </a:lnSpc>
              <a:tabLst>
                <a:tab pos="76200" algn="l"/>
                <a:tab pos="317500" algn="l"/>
                <a:tab pos="571500" algn="l"/>
                <a:tab pos="5842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）调整各结点位置，以满足最大堆的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有序特性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127548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300" y="1409700"/>
            <a:ext cx="7175500" cy="3035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115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18000" y="3263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58000" y="3263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13200" y="40767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50001" y="1600201"/>
            <a:ext cx="298479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  <a:r>
              <a:rPr lang="en-US" altLang="zh-CN" sz="18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19500" y="2628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76800" y="1943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799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35500" y="408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26100" y="3276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72101" y="4076701"/>
            <a:ext cx="32060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68600" y="408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54401" y="4064001"/>
            <a:ext cx="76944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84901" y="2019300"/>
            <a:ext cx="1641475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778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5209681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914400"/>
            <a:ext cx="7899400" cy="3746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67200" y="2844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33800" y="3467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16300" y="4305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27600" y="34925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794500" y="28067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611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676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86701" y="16891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524500" y="2159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76700" y="42672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622800" y="4318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83200" y="4292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794500" y="2819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261100" y="34798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19800" y="42926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21001" y="14605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76700" y="4279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29401" y="1092201"/>
            <a:ext cx="146193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9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当前考虑结点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305301" y="2832101"/>
            <a:ext cx="57708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33801" y="3467101"/>
            <a:ext cx="57708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37200" y="2146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4233672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94302" y="1008633"/>
            <a:ext cx="863346" cy="470788"/>
          </a:xfrm>
          <a:custGeom>
            <a:avLst/>
            <a:gdLst>
              <a:gd name="connsiteX0" fmla="*/ 856995 w 863346"/>
              <a:gd name="connsiteY0" fmla="*/ 6350 h 470788"/>
              <a:gd name="connsiteX1" fmla="*/ 6350 w 863346"/>
              <a:gd name="connsiteY1" fmla="*/ 464438 h 470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346" h="470788">
                <a:moveTo>
                  <a:pt x="856995" y="6350"/>
                </a:moveTo>
                <a:lnTo>
                  <a:pt x="6350" y="4644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12183" y="636652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1935 w 483997"/>
              <a:gd name="connsiteY1" fmla="*/ 6350 h 492505"/>
              <a:gd name="connsiteX2" fmla="*/ 477647 w 483997"/>
              <a:gd name="connsiteY2" fmla="*/ 246252 h 492505"/>
              <a:gd name="connsiteX3" fmla="*/ 241935 w 483997"/>
              <a:gd name="connsiteY3" fmla="*/ 486156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665"/>
                  <a:pt x="111760" y="6350"/>
                  <a:pt x="241935" y="6350"/>
                </a:cubicBezTo>
                <a:cubicBezTo>
                  <a:pt x="372110" y="6350"/>
                  <a:pt x="477647" y="113665"/>
                  <a:pt x="477647" y="246252"/>
                </a:cubicBezTo>
                <a:cubicBezTo>
                  <a:pt x="477647" y="378713"/>
                  <a:pt x="372110" y="486156"/>
                  <a:pt x="241935" y="486156"/>
                </a:cubicBezTo>
                <a:cubicBezTo>
                  <a:pt x="111760" y="486156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45612" y="1323087"/>
            <a:ext cx="484123" cy="492505"/>
          </a:xfrm>
          <a:custGeom>
            <a:avLst/>
            <a:gdLst>
              <a:gd name="connsiteX0" fmla="*/ 6350 w 484123"/>
              <a:gd name="connsiteY0" fmla="*/ 246252 h 492505"/>
              <a:gd name="connsiteX1" fmla="*/ 242061 w 484123"/>
              <a:gd name="connsiteY1" fmla="*/ 6350 h 492505"/>
              <a:gd name="connsiteX2" fmla="*/ 477773 w 484123"/>
              <a:gd name="connsiteY2" fmla="*/ 246252 h 492505"/>
              <a:gd name="connsiteX3" fmla="*/ 242061 w 484123"/>
              <a:gd name="connsiteY3" fmla="*/ 486156 h 492505"/>
              <a:gd name="connsiteX4" fmla="*/ 6350 w 484123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23" h="492505">
                <a:moveTo>
                  <a:pt x="6350" y="246252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236" y="6350"/>
                  <a:pt x="477773" y="113791"/>
                  <a:pt x="477773" y="246252"/>
                </a:cubicBezTo>
                <a:cubicBezTo>
                  <a:pt x="477773" y="378713"/>
                  <a:pt x="372236" y="486156"/>
                  <a:pt x="242061" y="486156"/>
                </a:cubicBezTo>
                <a:cubicBezTo>
                  <a:pt x="111886" y="486156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7337" y="1992884"/>
            <a:ext cx="483946" cy="492505"/>
          </a:xfrm>
          <a:custGeom>
            <a:avLst/>
            <a:gdLst>
              <a:gd name="connsiteX0" fmla="*/ 6350 w 483946"/>
              <a:gd name="connsiteY0" fmla="*/ 246252 h 492505"/>
              <a:gd name="connsiteX1" fmla="*/ 242011 w 483946"/>
              <a:gd name="connsiteY1" fmla="*/ 6350 h 492505"/>
              <a:gd name="connsiteX2" fmla="*/ 477596 w 483946"/>
              <a:gd name="connsiteY2" fmla="*/ 246252 h 492505"/>
              <a:gd name="connsiteX3" fmla="*/ 242011 w 483946"/>
              <a:gd name="connsiteY3" fmla="*/ 486155 h 492505"/>
              <a:gd name="connsiteX4" fmla="*/ 6350 w 483946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46" h="492505">
                <a:moveTo>
                  <a:pt x="6350" y="246252"/>
                </a:moveTo>
                <a:cubicBezTo>
                  <a:pt x="6350" y="113664"/>
                  <a:pt x="111861" y="6350"/>
                  <a:pt x="242011" y="6350"/>
                </a:cubicBezTo>
                <a:cubicBezTo>
                  <a:pt x="372186" y="6350"/>
                  <a:pt x="477596" y="113664"/>
                  <a:pt x="477596" y="246252"/>
                </a:cubicBezTo>
                <a:cubicBezTo>
                  <a:pt x="477596" y="378714"/>
                  <a:pt x="372186" y="486155"/>
                  <a:pt x="242011" y="486155"/>
                </a:cubicBezTo>
                <a:cubicBezTo>
                  <a:pt x="111861" y="486155"/>
                  <a:pt x="6350" y="378714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55366" y="1765681"/>
            <a:ext cx="312674" cy="288543"/>
          </a:xfrm>
          <a:custGeom>
            <a:avLst/>
            <a:gdLst>
              <a:gd name="connsiteX0" fmla="*/ 306323 w 312674"/>
              <a:gd name="connsiteY0" fmla="*/ 6350 h 288543"/>
              <a:gd name="connsiteX1" fmla="*/ 6350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306323" y="6350"/>
                </a:moveTo>
                <a:lnTo>
                  <a:pt x="6350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381251" y="2806192"/>
            <a:ext cx="471297" cy="479932"/>
          </a:xfrm>
          <a:custGeom>
            <a:avLst/>
            <a:gdLst>
              <a:gd name="connsiteX0" fmla="*/ 0 w 471297"/>
              <a:gd name="connsiteY0" fmla="*/ 240029 h 479932"/>
              <a:gd name="connsiteX1" fmla="*/ 235648 w 471297"/>
              <a:gd name="connsiteY1" fmla="*/ 0 h 479932"/>
              <a:gd name="connsiteX2" fmla="*/ 471297 w 471297"/>
              <a:gd name="connsiteY2" fmla="*/ 240029 h 479932"/>
              <a:gd name="connsiteX3" fmla="*/ 235648 w 471297"/>
              <a:gd name="connsiteY3" fmla="*/ 479932 h 479932"/>
              <a:gd name="connsiteX4" fmla="*/ 0 w 471297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932">
                <a:moveTo>
                  <a:pt x="0" y="240029"/>
                </a:moveTo>
                <a:cubicBezTo>
                  <a:pt x="0" y="107441"/>
                  <a:pt x="105498" y="0"/>
                  <a:pt x="235648" y="0"/>
                </a:cubicBezTo>
                <a:cubicBezTo>
                  <a:pt x="365798" y="0"/>
                  <a:pt x="471297" y="107441"/>
                  <a:pt x="471297" y="240029"/>
                </a:cubicBezTo>
                <a:cubicBezTo>
                  <a:pt x="471297" y="372490"/>
                  <a:pt x="365798" y="479932"/>
                  <a:pt x="235648" y="479932"/>
                </a:cubicBezTo>
                <a:cubicBezTo>
                  <a:pt x="105498" y="479932"/>
                  <a:pt x="0" y="372490"/>
                  <a:pt x="0" y="240029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901" y="279984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98 w 483997"/>
              <a:gd name="connsiteY1" fmla="*/ 6350 h 492632"/>
              <a:gd name="connsiteX2" fmla="*/ 477647 w 483997"/>
              <a:gd name="connsiteY2" fmla="*/ 246379 h 492632"/>
              <a:gd name="connsiteX3" fmla="*/ 241998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1"/>
                  <a:pt x="111848" y="6350"/>
                  <a:pt x="241998" y="6350"/>
                </a:cubicBezTo>
                <a:cubicBezTo>
                  <a:pt x="372148" y="6350"/>
                  <a:pt x="477647" y="113791"/>
                  <a:pt x="477647" y="246379"/>
                </a:cubicBezTo>
                <a:cubicBezTo>
                  <a:pt x="477647" y="378840"/>
                  <a:pt x="372148" y="486282"/>
                  <a:pt x="241998" y="486282"/>
                </a:cubicBezTo>
                <a:cubicBezTo>
                  <a:pt x="111848" y="486282"/>
                  <a:pt x="6350" y="378840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44064" y="2787015"/>
            <a:ext cx="471297" cy="479805"/>
          </a:xfrm>
          <a:custGeom>
            <a:avLst/>
            <a:gdLst>
              <a:gd name="connsiteX0" fmla="*/ 0 w 471297"/>
              <a:gd name="connsiteY0" fmla="*/ 239902 h 479805"/>
              <a:gd name="connsiteX1" fmla="*/ 235711 w 471297"/>
              <a:gd name="connsiteY1" fmla="*/ 0 h 479805"/>
              <a:gd name="connsiteX2" fmla="*/ 471297 w 471297"/>
              <a:gd name="connsiteY2" fmla="*/ 239902 h 479805"/>
              <a:gd name="connsiteX3" fmla="*/ 235711 w 471297"/>
              <a:gd name="connsiteY3" fmla="*/ 479806 h 479805"/>
              <a:gd name="connsiteX4" fmla="*/ 0 w 471297"/>
              <a:gd name="connsiteY4" fmla="*/ 239902 h 479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805">
                <a:moveTo>
                  <a:pt x="0" y="239902"/>
                </a:moveTo>
                <a:cubicBezTo>
                  <a:pt x="0" y="107442"/>
                  <a:pt x="105536" y="0"/>
                  <a:pt x="235711" y="0"/>
                </a:cubicBezTo>
                <a:cubicBezTo>
                  <a:pt x="365886" y="0"/>
                  <a:pt x="471297" y="107442"/>
                  <a:pt x="471297" y="239902"/>
                </a:cubicBezTo>
                <a:cubicBezTo>
                  <a:pt x="471297" y="372491"/>
                  <a:pt x="365886" y="479806"/>
                  <a:pt x="235711" y="479806"/>
                </a:cubicBezTo>
                <a:cubicBezTo>
                  <a:pt x="105536" y="479806"/>
                  <a:pt x="0" y="372491"/>
                  <a:pt x="0" y="239902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37714" y="2780665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2061 w 483997"/>
              <a:gd name="connsiteY1" fmla="*/ 6350 h 492505"/>
              <a:gd name="connsiteX2" fmla="*/ 477647 w 483997"/>
              <a:gd name="connsiteY2" fmla="*/ 246252 h 492505"/>
              <a:gd name="connsiteX3" fmla="*/ 242061 w 483997"/>
              <a:gd name="connsiteY3" fmla="*/ 486156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236" y="6350"/>
                  <a:pt x="477647" y="113792"/>
                  <a:pt x="477647" y="246252"/>
                </a:cubicBezTo>
                <a:cubicBezTo>
                  <a:pt x="477647" y="378841"/>
                  <a:pt x="372236" y="486156"/>
                  <a:pt x="242061" y="486156"/>
                </a:cubicBezTo>
                <a:cubicBezTo>
                  <a:pt x="111886" y="486156"/>
                  <a:pt x="6350" y="378841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96249" y="2457324"/>
            <a:ext cx="155155" cy="361695"/>
          </a:xfrm>
          <a:custGeom>
            <a:avLst/>
            <a:gdLst>
              <a:gd name="connsiteX0" fmla="*/ 148805 w 155155"/>
              <a:gd name="connsiteY0" fmla="*/ 6350 h 361695"/>
              <a:gd name="connsiteX1" fmla="*/ 6350 w 155155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155" h="361695">
                <a:moveTo>
                  <a:pt x="148805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98725" y="2457324"/>
            <a:ext cx="155067" cy="361695"/>
          </a:xfrm>
          <a:custGeom>
            <a:avLst/>
            <a:gdLst>
              <a:gd name="connsiteX0" fmla="*/ 6350 w 155067"/>
              <a:gd name="connsiteY0" fmla="*/ 6350 h 361695"/>
              <a:gd name="connsiteX1" fmla="*/ 148716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6350" y="6350"/>
                </a:moveTo>
                <a:lnTo>
                  <a:pt x="148716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85820" y="1991487"/>
            <a:ext cx="483997" cy="492633"/>
          </a:xfrm>
          <a:custGeom>
            <a:avLst/>
            <a:gdLst>
              <a:gd name="connsiteX0" fmla="*/ 6350 w 483997"/>
              <a:gd name="connsiteY0" fmla="*/ 246380 h 492633"/>
              <a:gd name="connsiteX1" fmla="*/ 242061 w 483997"/>
              <a:gd name="connsiteY1" fmla="*/ 6350 h 492633"/>
              <a:gd name="connsiteX2" fmla="*/ 477647 w 483997"/>
              <a:gd name="connsiteY2" fmla="*/ 246380 h 492633"/>
              <a:gd name="connsiteX3" fmla="*/ 242061 w 483997"/>
              <a:gd name="connsiteY3" fmla="*/ 486283 h 492633"/>
              <a:gd name="connsiteX4" fmla="*/ 6350 w 483997"/>
              <a:gd name="connsiteY4" fmla="*/ 246380 h 492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3">
                <a:moveTo>
                  <a:pt x="6350" y="246380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110" y="6350"/>
                  <a:pt x="477647" y="113792"/>
                  <a:pt x="477647" y="246380"/>
                </a:cubicBezTo>
                <a:cubicBezTo>
                  <a:pt x="477647" y="378841"/>
                  <a:pt x="372110" y="486283"/>
                  <a:pt x="242061" y="486283"/>
                </a:cubicBezTo>
                <a:cubicBezTo>
                  <a:pt x="111886" y="486283"/>
                  <a:pt x="6350" y="378841"/>
                  <a:pt x="6350" y="2463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89783" y="2804922"/>
            <a:ext cx="471297" cy="479932"/>
          </a:xfrm>
          <a:custGeom>
            <a:avLst/>
            <a:gdLst>
              <a:gd name="connsiteX0" fmla="*/ 0 w 471297"/>
              <a:gd name="connsiteY0" fmla="*/ 240029 h 479932"/>
              <a:gd name="connsiteX1" fmla="*/ 235585 w 471297"/>
              <a:gd name="connsiteY1" fmla="*/ 0 h 479932"/>
              <a:gd name="connsiteX2" fmla="*/ 471297 w 471297"/>
              <a:gd name="connsiteY2" fmla="*/ 240029 h 479932"/>
              <a:gd name="connsiteX3" fmla="*/ 235585 w 471297"/>
              <a:gd name="connsiteY3" fmla="*/ 479932 h 479932"/>
              <a:gd name="connsiteX4" fmla="*/ 0 w 471297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932">
                <a:moveTo>
                  <a:pt x="0" y="240029"/>
                </a:moveTo>
                <a:cubicBezTo>
                  <a:pt x="0" y="107442"/>
                  <a:pt x="105410" y="0"/>
                  <a:pt x="235585" y="0"/>
                </a:cubicBezTo>
                <a:cubicBezTo>
                  <a:pt x="365760" y="0"/>
                  <a:pt x="471297" y="107442"/>
                  <a:pt x="471297" y="240029"/>
                </a:cubicBezTo>
                <a:cubicBezTo>
                  <a:pt x="471297" y="372491"/>
                  <a:pt x="365760" y="479932"/>
                  <a:pt x="235585" y="479932"/>
                </a:cubicBezTo>
                <a:cubicBezTo>
                  <a:pt x="105410" y="479932"/>
                  <a:pt x="0" y="372491"/>
                  <a:pt x="0" y="240029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83433" y="279857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35 w 483997"/>
              <a:gd name="connsiteY1" fmla="*/ 6350 h 492632"/>
              <a:gd name="connsiteX2" fmla="*/ 477647 w 483997"/>
              <a:gd name="connsiteY2" fmla="*/ 246379 h 492632"/>
              <a:gd name="connsiteX3" fmla="*/ 241935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2"/>
                  <a:pt x="111760" y="6350"/>
                  <a:pt x="241935" y="6350"/>
                </a:cubicBezTo>
                <a:cubicBezTo>
                  <a:pt x="372110" y="6350"/>
                  <a:pt x="477647" y="113792"/>
                  <a:pt x="477647" y="246379"/>
                </a:cubicBezTo>
                <a:cubicBezTo>
                  <a:pt x="477647" y="378841"/>
                  <a:pt x="372110" y="486282"/>
                  <a:pt x="241935" y="486282"/>
                </a:cubicBezTo>
                <a:cubicBezTo>
                  <a:pt x="111760" y="486282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52596" y="2785746"/>
            <a:ext cx="471297" cy="479805"/>
          </a:xfrm>
          <a:custGeom>
            <a:avLst/>
            <a:gdLst>
              <a:gd name="connsiteX0" fmla="*/ 0 w 471297"/>
              <a:gd name="connsiteY0" fmla="*/ 239902 h 479805"/>
              <a:gd name="connsiteX1" fmla="*/ 235711 w 471297"/>
              <a:gd name="connsiteY1" fmla="*/ 0 h 479805"/>
              <a:gd name="connsiteX2" fmla="*/ 471297 w 471297"/>
              <a:gd name="connsiteY2" fmla="*/ 239902 h 479805"/>
              <a:gd name="connsiteX3" fmla="*/ 235711 w 471297"/>
              <a:gd name="connsiteY3" fmla="*/ 479805 h 479805"/>
              <a:gd name="connsiteX4" fmla="*/ 0 w 471297"/>
              <a:gd name="connsiteY4" fmla="*/ 239902 h 479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7" h="479805">
                <a:moveTo>
                  <a:pt x="0" y="239902"/>
                </a:moveTo>
                <a:cubicBezTo>
                  <a:pt x="0" y="107441"/>
                  <a:pt x="105536" y="0"/>
                  <a:pt x="235711" y="0"/>
                </a:cubicBezTo>
                <a:cubicBezTo>
                  <a:pt x="365759" y="0"/>
                  <a:pt x="471297" y="107441"/>
                  <a:pt x="471297" y="239902"/>
                </a:cubicBezTo>
                <a:cubicBezTo>
                  <a:pt x="471297" y="372363"/>
                  <a:pt x="365759" y="479805"/>
                  <a:pt x="235711" y="479805"/>
                </a:cubicBezTo>
                <a:cubicBezTo>
                  <a:pt x="105536" y="479805"/>
                  <a:pt x="0" y="372363"/>
                  <a:pt x="0" y="239902"/>
                </a:cubicBezTo>
              </a:path>
            </a:pathLst>
          </a:custGeom>
          <a:solidFill>
            <a:srgbClr val="8FA5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46246" y="2779396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2061 w 483997"/>
              <a:gd name="connsiteY1" fmla="*/ 6350 h 492505"/>
              <a:gd name="connsiteX2" fmla="*/ 477647 w 483997"/>
              <a:gd name="connsiteY2" fmla="*/ 246252 h 492505"/>
              <a:gd name="connsiteX3" fmla="*/ 242061 w 483997"/>
              <a:gd name="connsiteY3" fmla="*/ 486155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109" y="6350"/>
                  <a:pt x="477647" y="113791"/>
                  <a:pt x="477647" y="246252"/>
                </a:cubicBezTo>
                <a:cubicBezTo>
                  <a:pt x="477647" y="378713"/>
                  <a:pt x="372109" y="486155"/>
                  <a:pt x="242061" y="486155"/>
                </a:cubicBezTo>
                <a:cubicBezTo>
                  <a:pt x="111886" y="486155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04743" y="2456053"/>
            <a:ext cx="155067" cy="361695"/>
          </a:xfrm>
          <a:custGeom>
            <a:avLst/>
            <a:gdLst>
              <a:gd name="connsiteX0" fmla="*/ 148716 w 155067"/>
              <a:gd name="connsiteY0" fmla="*/ 6350 h 361695"/>
              <a:gd name="connsiteX1" fmla="*/ 6350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148716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07129" y="2456053"/>
            <a:ext cx="155194" cy="361695"/>
          </a:xfrm>
          <a:custGeom>
            <a:avLst/>
            <a:gdLst>
              <a:gd name="connsiteX0" fmla="*/ 6350 w 155194"/>
              <a:gd name="connsiteY0" fmla="*/ 6350 h 361695"/>
              <a:gd name="connsiteX1" fmla="*/ 148844 w 155194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194" h="361695">
                <a:moveTo>
                  <a:pt x="6350" y="6350"/>
                </a:moveTo>
                <a:lnTo>
                  <a:pt x="148844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660267" y="1759331"/>
            <a:ext cx="312674" cy="288543"/>
          </a:xfrm>
          <a:custGeom>
            <a:avLst/>
            <a:gdLst>
              <a:gd name="connsiteX0" fmla="*/ 6350 w 312674"/>
              <a:gd name="connsiteY0" fmla="*/ 6350 h 288543"/>
              <a:gd name="connsiteX1" fmla="*/ 306323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6350" y="6350"/>
                </a:moveTo>
                <a:lnTo>
                  <a:pt x="306323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79897" y="1297433"/>
            <a:ext cx="483997" cy="492505"/>
          </a:xfrm>
          <a:custGeom>
            <a:avLst/>
            <a:gdLst>
              <a:gd name="connsiteX0" fmla="*/ 6350 w 483997"/>
              <a:gd name="connsiteY0" fmla="*/ 246252 h 492505"/>
              <a:gd name="connsiteX1" fmla="*/ 241935 w 483997"/>
              <a:gd name="connsiteY1" fmla="*/ 6350 h 492505"/>
              <a:gd name="connsiteX2" fmla="*/ 477647 w 483997"/>
              <a:gd name="connsiteY2" fmla="*/ 246252 h 492505"/>
              <a:gd name="connsiteX3" fmla="*/ 241935 w 483997"/>
              <a:gd name="connsiteY3" fmla="*/ 486155 h 492505"/>
              <a:gd name="connsiteX4" fmla="*/ 6350 w 483997"/>
              <a:gd name="connsiteY4" fmla="*/ 246252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505">
                <a:moveTo>
                  <a:pt x="6350" y="246252"/>
                </a:moveTo>
                <a:cubicBezTo>
                  <a:pt x="6350" y="113664"/>
                  <a:pt x="111887" y="6350"/>
                  <a:pt x="241935" y="6350"/>
                </a:cubicBezTo>
                <a:cubicBezTo>
                  <a:pt x="372110" y="6350"/>
                  <a:pt x="477647" y="113664"/>
                  <a:pt x="477647" y="246252"/>
                </a:cubicBezTo>
                <a:cubicBezTo>
                  <a:pt x="477647" y="378713"/>
                  <a:pt x="372110" y="486155"/>
                  <a:pt x="241935" y="486155"/>
                </a:cubicBezTo>
                <a:cubicBezTo>
                  <a:pt x="111887" y="486155"/>
                  <a:pt x="6350" y="378713"/>
                  <a:pt x="6350" y="24625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211572" y="1967102"/>
            <a:ext cx="483997" cy="492632"/>
          </a:xfrm>
          <a:custGeom>
            <a:avLst/>
            <a:gdLst>
              <a:gd name="connsiteX0" fmla="*/ 6350 w 483997"/>
              <a:gd name="connsiteY0" fmla="*/ 246379 h 492632"/>
              <a:gd name="connsiteX1" fmla="*/ 241935 w 483997"/>
              <a:gd name="connsiteY1" fmla="*/ 6350 h 492632"/>
              <a:gd name="connsiteX2" fmla="*/ 477647 w 483997"/>
              <a:gd name="connsiteY2" fmla="*/ 246379 h 492632"/>
              <a:gd name="connsiteX3" fmla="*/ 241935 w 483997"/>
              <a:gd name="connsiteY3" fmla="*/ 486282 h 492632"/>
              <a:gd name="connsiteX4" fmla="*/ 6350 w 483997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7" h="492632">
                <a:moveTo>
                  <a:pt x="6350" y="246379"/>
                </a:moveTo>
                <a:cubicBezTo>
                  <a:pt x="6350" y="113792"/>
                  <a:pt x="111760" y="6350"/>
                  <a:pt x="241935" y="6350"/>
                </a:cubicBezTo>
                <a:cubicBezTo>
                  <a:pt x="372110" y="6350"/>
                  <a:pt x="477647" y="113792"/>
                  <a:pt x="477647" y="246379"/>
                </a:cubicBezTo>
                <a:cubicBezTo>
                  <a:pt x="477647" y="378841"/>
                  <a:pt x="372110" y="486282"/>
                  <a:pt x="241935" y="486282"/>
                </a:cubicBezTo>
                <a:cubicBezTo>
                  <a:pt x="111760" y="486282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89523" y="1740027"/>
            <a:ext cx="312674" cy="288543"/>
          </a:xfrm>
          <a:custGeom>
            <a:avLst/>
            <a:gdLst>
              <a:gd name="connsiteX0" fmla="*/ 306323 w 312674"/>
              <a:gd name="connsiteY0" fmla="*/ 6350 h 288543"/>
              <a:gd name="connsiteX1" fmla="*/ 6350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306323" y="6350"/>
                </a:moveTo>
                <a:lnTo>
                  <a:pt x="6350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15408" y="2780538"/>
            <a:ext cx="471296" cy="479932"/>
          </a:xfrm>
          <a:custGeom>
            <a:avLst/>
            <a:gdLst>
              <a:gd name="connsiteX0" fmla="*/ 0 w 471296"/>
              <a:gd name="connsiteY0" fmla="*/ 240029 h 479932"/>
              <a:gd name="connsiteX1" fmla="*/ 235711 w 471296"/>
              <a:gd name="connsiteY1" fmla="*/ 0 h 479932"/>
              <a:gd name="connsiteX2" fmla="*/ 471296 w 471296"/>
              <a:gd name="connsiteY2" fmla="*/ 240029 h 479932"/>
              <a:gd name="connsiteX3" fmla="*/ 235711 w 471296"/>
              <a:gd name="connsiteY3" fmla="*/ 479933 h 479932"/>
              <a:gd name="connsiteX4" fmla="*/ 0 w 471296"/>
              <a:gd name="connsiteY4" fmla="*/ 240029 h 479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296" h="479932">
                <a:moveTo>
                  <a:pt x="0" y="240029"/>
                </a:moveTo>
                <a:cubicBezTo>
                  <a:pt x="0" y="107441"/>
                  <a:pt x="105536" y="0"/>
                  <a:pt x="235711" y="0"/>
                </a:cubicBezTo>
                <a:cubicBezTo>
                  <a:pt x="365886" y="0"/>
                  <a:pt x="471296" y="107441"/>
                  <a:pt x="471296" y="240029"/>
                </a:cubicBezTo>
                <a:cubicBezTo>
                  <a:pt x="471296" y="372491"/>
                  <a:pt x="365886" y="479933"/>
                  <a:pt x="235711" y="479933"/>
                </a:cubicBezTo>
                <a:cubicBezTo>
                  <a:pt x="105536" y="479933"/>
                  <a:pt x="0" y="372491"/>
                  <a:pt x="0" y="240029"/>
                </a:cubicBezTo>
              </a:path>
            </a:pathLst>
          </a:custGeom>
          <a:solidFill>
            <a:srgbClr val="8FA5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909058" y="2774188"/>
            <a:ext cx="483996" cy="492632"/>
          </a:xfrm>
          <a:custGeom>
            <a:avLst/>
            <a:gdLst>
              <a:gd name="connsiteX0" fmla="*/ 6350 w 483996"/>
              <a:gd name="connsiteY0" fmla="*/ 246379 h 492632"/>
              <a:gd name="connsiteX1" fmla="*/ 242061 w 483996"/>
              <a:gd name="connsiteY1" fmla="*/ 6350 h 492632"/>
              <a:gd name="connsiteX2" fmla="*/ 477646 w 483996"/>
              <a:gd name="connsiteY2" fmla="*/ 246379 h 492632"/>
              <a:gd name="connsiteX3" fmla="*/ 242061 w 483996"/>
              <a:gd name="connsiteY3" fmla="*/ 486283 h 492632"/>
              <a:gd name="connsiteX4" fmla="*/ 6350 w 483996"/>
              <a:gd name="connsiteY4" fmla="*/ 246379 h 492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996" h="492632">
                <a:moveTo>
                  <a:pt x="6350" y="246379"/>
                </a:moveTo>
                <a:cubicBezTo>
                  <a:pt x="6350" y="113791"/>
                  <a:pt x="111886" y="6350"/>
                  <a:pt x="242061" y="6350"/>
                </a:cubicBezTo>
                <a:cubicBezTo>
                  <a:pt x="372236" y="6350"/>
                  <a:pt x="477646" y="113791"/>
                  <a:pt x="477646" y="246379"/>
                </a:cubicBezTo>
                <a:cubicBezTo>
                  <a:pt x="477646" y="378841"/>
                  <a:pt x="372236" y="486283"/>
                  <a:pt x="242061" y="486283"/>
                </a:cubicBezTo>
                <a:cubicBezTo>
                  <a:pt x="111886" y="486283"/>
                  <a:pt x="6350" y="378841"/>
                  <a:pt x="6350" y="2463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230496" y="2431670"/>
            <a:ext cx="155067" cy="361695"/>
          </a:xfrm>
          <a:custGeom>
            <a:avLst/>
            <a:gdLst>
              <a:gd name="connsiteX0" fmla="*/ 148716 w 155067"/>
              <a:gd name="connsiteY0" fmla="*/ 6350 h 361695"/>
              <a:gd name="connsiteX1" fmla="*/ 6350 w 155067"/>
              <a:gd name="connsiteY1" fmla="*/ 355345 h 361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067" h="361695">
                <a:moveTo>
                  <a:pt x="148716" y="6350"/>
                </a:moveTo>
                <a:lnTo>
                  <a:pt x="6350" y="35534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426328" y="1972183"/>
            <a:ext cx="471423" cy="479933"/>
          </a:xfrm>
          <a:custGeom>
            <a:avLst/>
            <a:gdLst>
              <a:gd name="connsiteX0" fmla="*/ 0 w 471423"/>
              <a:gd name="connsiteY0" fmla="*/ 240030 h 479933"/>
              <a:gd name="connsiteX1" fmla="*/ 235711 w 471423"/>
              <a:gd name="connsiteY1" fmla="*/ 0 h 479933"/>
              <a:gd name="connsiteX2" fmla="*/ 471423 w 471423"/>
              <a:gd name="connsiteY2" fmla="*/ 240030 h 479933"/>
              <a:gd name="connsiteX3" fmla="*/ 235711 w 471423"/>
              <a:gd name="connsiteY3" fmla="*/ 479933 h 479933"/>
              <a:gd name="connsiteX4" fmla="*/ 0 w 471423"/>
              <a:gd name="connsiteY4" fmla="*/ 240030 h 479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423" h="479933">
                <a:moveTo>
                  <a:pt x="0" y="240030"/>
                </a:moveTo>
                <a:cubicBezTo>
                  <a:pt x="0" y="107442"/>
                  <a:pt x="105536" y="0"/>
                  <a:pt x="235711" y="0"/>
                </a:cubicBezTo>
                <a:cubicBezTo>
                  <a:pt x="365886" y="0"/>
                  <a:pt x="471423" y="107442"/>
                  <a:pt x="471423" y="240030"/>
                </a:cubicBezTo>
                <a:cubicBezTo>
                  <a:pt x="471423" y="372491"/>
                  <a:pt x="365886" y="479933"/>
                  <a:pt x="235711" y="479933"/>
                </a:cubicBezTo>
                <a:cubicBezTo>
                  <a:pt x="105536" y="479933"/>
                  <a:pt x="0" y="372491"/>
                  <a:pt x="0" y="240030"/>
                </a:cubicBezTo>
              </a:path>
            </a:pathLst>
          </a:custGeom>
          <a:solidFill>
            <a:srgbClr val="8DA3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419978" y="1965833"/>
            <a:ext cx="484123" cy="492633"/>
          </a:xfrm>
          <a:custGeom>
            <a:avLst/>
            <a:gdLst>
              <a:gd name="connsiteX0" fmla="*/ 6350 w 484123"/>
              <a:gd name="connsiteY0" fmla="*/ 246380 h 492633"/>
              <a:gd name="connsiteX1" fmla="*/ 242061 w 484123"/>
              <a:gd name="connsiteY1" fmla="*/ 6350 h 492633"/>
              <a:gd name="connsiteX2" fmla="*/ 477773 w 484123"/>
              <a:gd name="connsiteY2" fmla="*/ 246380 h 492633"/>
              <a:gd name="connsiteX3" fmla="*/ 242061 w 484123"/>
              <a:gd name="connsiteY3" fmla="*/ 486283 h 492633"/>
              <a:gd name="connsiteX4" fmla="*/ 6350 w 484123"/>
              <a:gd name="connsiteY4" fmla="*/ 246380 h 492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23" h="492633">
                <a:moveTo>
                  <a:pt x="6350" y="246380"/>
                </a:moveTo>
                <a:cubicBezTo>
                  <a:pt x="6350" y="113792"/>
                  <a:pt x="111886" y="6350"/>
                  <a:pt x="242061" y="6350"/>
                </a:cubicBezTo>
                <a:cubicBezTo>
                  <a:pt x="372236" y="6350"/>
                  <a:pt x="477773" y="113792"/>
                  <a:pt x="477773" y="246380"/>
                </a:cubicBezTo>
                <a:cubicBezTo>
                  <a:pt x="477773" y="378841"/>
                  <a:pt x="372236" y="486283"/>
                  <a:pt x="242061" y="486283"/>
                </a:cubicBezTo>
                <a:cubicBezTo>
                  <a:pt x="111886" y="486283"/>
                  <a:pt x="6350" y="378841"/>
                  <a:pt x="6350" y="2463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194425" y="1733677"/>
            <a:ext cx="312674" cy="288543"/>
          </a:xfrm>
          <a:custGeom>
            <a:avLst/>
            <a:gdLst>
              <a:gd name="connsiteX0" fmla="*/ 6350 w 312674"/>
              <a:gd name="connsiteY0" fmla="*/ 6350 h 288543"/>
              <a:gd name="connsiteX1" fmla="*/ 306323 w 312674"/>
              <a:gd name="connsiteY1" fmla="*/ 282194 h 288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288543">
                <a:moveTo>
                  <a:pt x="6350" y="6350"/>
                </a:moveTo>
                <a:lnTo>
                  <a:pt x="306323" y="2821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45634" y="1012571"/>
            <a:ext cx="863346" cy="470788"/>
          </a:xfrm>
          <a:custGeom>
            <a:avLst/>
            <a:gdLst>
              <a:gd name="connsiteX0" fmla="*/ 6350 w 863346"/>
              <a:gd name="connsiteY0" fmla="*/ 6350 h 470788"/>
              <a:gd name="connsiteX1" fmla="*/ 856995 w 863346"/>
              <a:gd name="connsiteY1" fmla="*/ 464438 h 470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3346" h="470788">
                <a:moveTo>
                  <a:pt x="6350" y="6350"/>
                </a:moveTo>
                <a:lnTo>
                  <a:pt x="856995" y="4644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383593" y="4106735"/>
            <a:ext cx="305080" cy="24982"/>
          </a:xfrm>
          <a:custGeom>
            <a:avLst/>
            <a:gdLst>
              <a:gd name="connsiteX0" fmla="*/ 6350 w 305080"/>
              <a:gd name="connsiteY0" fmla="*/ 6350 h 24982"/>
              <a:gd name="connsiteX1" fmla="*/ 298730 w 305080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5080" h="24982">
                <a:moveTo>
                  <a:pt x="6350" y="6350"/>
                </a:moveTo>
                <a:lnTo>
                  <a:pt x="2987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764129" y="4106735"/>
            <a:ext cx="326008" cy="24982"/>
          </a:xfrm>
          <a:custGeom>
            <a:avLst/>
            <a:gdLst>
              <a:gd name="connsiteX0" fmla="*/ 6350 w 326008"/>
              <a:gd name="connsiteY0" fmla="*/ 6350 h 24982"/>
              <a:gd name="connsiteX1" fmla="*/ 319658 w 326008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6008" h="24982">
                <a:moveTo>
                  <a:pt x="6350" y="6350"/>
                </a:moveTo>
                <a:lnTo>
                  <a:pt x="319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805888" y="4877552"/>
            <a:ext cx="491087" cy="24982"/>
          </a:xfrm>
          <a:custGeom>
            <a:avLst/>
            <a:gdLst>
              <a:gd name="connsiteX0" fmla="*/ 6350 w 491087"/>
              <a:gd name="connsiteY0" fmla="*/ 6350 h 24982"/>
              <a:gd name="connsiteX1" fmla="*/ 484737 w 491087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1087" h="24982">
                <a:moveTo>
                  <a:pt x="6350" y="6350"/>
                </a:moveTo>
                <a:lnTo>
                  <a:pt x="48473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870112" y="5648368"/>
            <a:ext cx="491087" cy="24982"/>
          </a:xfrm>
          <a:custGeom>
            <a:avLst/>
            <a:gdLst>
              <a:gd name="connsiteX0" fmla="*/ 6350 w 491087"/>
              <a:gd name="connsiteY0" fmla="*/ 6350 h 24982"/>
              <a:gd name="connsiteX1" fmla="*/ 484737 w 491087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1087" h="24982">
                <a:moveTo>
                  <a:pt x="6350" y="6350"/>
                </a:moveTo>
                <a:lnTo>
                  <a:pt x="48473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623713" y="5648368"/>
            <a:ext cx="326008" cy="24982"/>
          </a:xfrm>
          <a:custGeom>
            <a:avLst/>
            <a:gdLst>
              <a:gd name="connsiteX0" fmla="*/ 6350 w 326008"/>
              <a:gd name="connsiteY0" fmla="*/ 6350 h 24982"/>
              <a:gd name="connsiteX1" fmla="*/ 319658 w 326008"/>
              <a:gd name="connsiteY1" fmla="*/ 6350 h 24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6008" h="24982">
                <a:moveTo>
                  <a:pt x="6350" y="6350"/>
                </a:moveTo>
                <a:lnTo>
                  <a:pt x="3196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27401" y="3886201"/>
            <a:ext cx="90890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711701" y="3886201"/>
            <a:ext cx="213039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479800" y="4660901"/>
            <a:ext cx="3505768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1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194301" y="5435601"/>
            <a:ext cx="4780155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1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315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31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(log</a:t>
            </a:r>
            <a:r>
              <a:rPr lang="en-US" altLang="zh-CN" sz="13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378200" y="1485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806700" y="2120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79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10100" y="800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489200" y="2946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49600" y="29210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000500" y="2133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695700" y="29591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4356100" y="29464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880100" y="14605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87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346700" y="2133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092700" y="2933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553200" y="2120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680200" y="787401"/>
            <a:ext cx="327012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线性时间复杂度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T(n)=O(n)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7543801" y="1435101"/>
            <a:ext cx="76944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结点数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724901" y="14351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最多交换次数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823201" y="17780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823201" y="20828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823201" y="2387601"/>
            <a:ext cx="18178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n/16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823201" y="2654300"/>
            <a:ext cx="2648161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n/2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3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(k-1)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737100" y="5448301"/>
            <a:ext cx="15869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279900" y="5448301"/>
            <a:ext cx="15869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892801" y="5372100"/>
            <a:ext cx="107882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9784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5212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051300" y="53721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247900" y="5448301"/>
            <a:ext cx="152766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3721100" y="4597400"/>
            <a:ext cx="266900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   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251200" y="45974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2247900" y="4673601"/>
            <a:ext cx="87203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778500" y="3822700"/>
            <a:ext cx="22121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368801" y="3822700"/>
            <a:ext cx="28854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3556000" y="38227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3098800" y="3822700"/>
            <a:ext cx="14427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5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2222501" y="3898901"/>
            <a:ext cx="7277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</p:spTree>
    <p:extLst>
      <p:ext uri="{BB962C8B-B14F-4D97-AF65-F5344CB8AC3E}">
        <p14:creationId xmlns:p14="http://schemas.microsoft.com/office/powerpoint/2010/main" val="42745654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42900"/>
            <a:ext cx="704680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5.2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哈夫曼树与哈夫曼编码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19419170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16831" y="4053459"/>
            <a:ext cx="1169797" cy="355600"/>
          </a:xfrm>
          <a:custGeom>
            <a:avLst/>
            <a:gdLst>
              <a:gd name="connsiteX0" fmla="*/ 0 w 1169797"/>
              <a:gd name="connsiteY0" fmla="*/ 177800 h 355600"/>
              <a:gd name="connsiteX1" fmla="*/ 233934 w 1169797"/>
              <a:gd name="connsiteY1" fmla="*/ 0 h 355600"/>
              <a:gd name="connsiteX2" fmla="*/ 935863 w 1169797"/>
              <a:gd name="connsiteY2" fmla="*/ 0 h 355600"/>
              <a:gd name="connsiteX3" fmla="*/ 1169797 w 1169797"/>
              <a:gd name="connsiteY3" fmla="*/ 177800 h 355600"/>
              <a:gd name="connsiteX4" fmla="*/ 935863 w 1169797"/>
              <a:gd name="connsiteY4" fmla="*/ 355600 h 355600"/>
              <a:gd name="connsiteX5" fmla="*/ 233934 w 1169797"/>
              <a:gd name="connsiteY5" fmla="*/ 355600 h 355600"/>
              <a:gd name="connsiteX6" fmla="*/ 0 w 1169797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600">
                <a:moveTo>
                  <a:pt x="0" y="177800"/>
                </a:moveTo>
                <a:lnTo>
                  <a:pt x="233934" y="0"/>
                </a:lnTo>
                <a:lnTo>
                  <a:pt x="935863" y="0"/>
                </a:lnTo>
                <a:lnTo>
                  <a:pt x="1169797" y="177800"/>
                </a:lnTo>
                <a:lnTo>
                  <a:pt x="935863" y="355600"/>
                </a:lnTo>
                <a:lnTo>
                  <a:pt x="233934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10481" y="4047109"/>
            <a:ext cx="1182497" cy="368300"/>
          </a:xfrm>
          <a:custGeom>
            <a:avLst/>
            <a:gdLst>
              <a:gd name="connsiteX0" fmla="*/ 6350 w 1182497"/>
              <a:gd name="connsiteY0" fmla="*/ 184150 h 368300"/>
              <a:gd name="connsiteX1" fmla="*/ 240284 w 1182497"/>
              <a:gd name="connsiteY1" fmla="*/ 6350 h 368300"/>
              <a:gd name="connsiteX2" fmla="*/ 942213 w 1182497"/>
              <a:gd name="connsiteY2" fmla="*/ 6350 h 368300"/>
              <a:gd name="connsiteX3" fmla="*/ 1176147 w 1182497"/>
              <a:gd name="connsiteY3" fmla="*/ 184150 h 368300"/>
              <a:gd name="connsiteX4" fmla="*/ 942213 w 1182497"/>
              <a:gd name="connsiteY4" fmla="*/ 361950 h 368300"/>
              <a:gd name="connsiteX5" fmla="*/ 240284 w 1182497"/>
              <a:gd name="connsiteY5" fmla="*/ 361950 h 368300"/>
              <a:gd name="connsiteX6" fmla="*/ 6350 w 1182497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300">
                <a:moveTo>
                  <a:pt x="6350" y="184150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7" y="184150"/>
                </a:lnTo>
                <a:lnTo>
                  <a:pt x="942213" y="361950"/>
                </a:lnTo>
                <a:lnTo>
                  <a:pt x="240284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53257" y="4461307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46907" y="4454957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987798" y="3824097"/>
            <a:ext cx="201421" cy="222631"/>
          </a:xfrm>
          <a:custGeom>
            <a:avLst/>
            <a:gdLst>
              <a:gd name="connsiteX0" fmla="*/ 6350 w 201421"/>
              <a:gd name="connsiteY0" fmla="*/ 6350 h 222631"/>
              <a:gd name="connsiteX1" fmla="*/ 195072 w 201421"/>
              <a:gd name="connsiteY1" fmla="*/ 216281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6350" y="6350"/>
                </a:moveTo>
                <a:lnTo>
                  <a:pt x="195072" y="21628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828033" y="3619500"/>
            <a:ext cx="1169924" cy="355600"/>
          </a:xfrm>
          <a:custGeom>
            <a:avLst/>
            <a:gdLst>
              <a:gd name="connsiteX0" fmla="*/ 0 w 1169924"/>
              <a:gd name="connsiteY0" fmla="*/ 177800 h 355600"/>
              <a:gd name="connsiteX1" fmla="*/ 234061 w 1169924"/>
              <a:gd name="connsiteY1" fmla="*/ 0 h 355600"/>
              <a:gd name="connsiteX2" fmla="*/ 935863 w 1169924"/>
              <a:gd name="connsiteY2" fmla="*/ 0 h 355600"/>
              <a:gd name="connsiteX3" fmla="*/ 1169924 w 1169924"/>
              <a:gd name="connsiteY3" fmla="*/ 177800 h 355600"/>
              <a:gd name="connsiteX4" fmla="*/ 935863 w 1169924"/>
              <a:gd name="connsiteY4" fmla="*/ 355600 h 355600"/>
              <a:gd name="connsiteX5" fmla="*/ 234061 w 1169924"/>
              <a:gd name="connsiteY5" fmla="*/ 355600 h 355600"/>
              <a:gd name="connsiteX6" fmla="*/ 0 w 1169924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4" h="355600">
                <a:moveTo>
                  <a:pt x="0" y="177800"/>
                </a:moveTo>
                <a:lnTo>
                  <a:pt x="234061" y="0"/>
                </a:lnTo>
                <a:lnTo>
                  <a:pt x="935863" y="0"/>
                </a:lnTo>
                <a:lnTo>
                  <a:pt x="1169924" y="177800"/>
                </a:lnTo>
                <a:lnTo>
                  <a:pt x="935863" y="355600"/>
                </a:lnTo>
                <a:lnTo>
                  <a:pt x="234061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21683" y="3613150"/>
            <a:ext cx="1182624" cy="368300"/>
          </a:xfrm>
          <a:custGeom>
            <a:avLst/>
            <a:gdLst>
              <a:gd name="connsiteX0" fmla="*/ 6350 w 1182624"/>
              <a:gd name="connsiteY0" fmla="*/ 184150 h 368300"/>
              <a:gd name="connsiteX1" fmla="*/ 240411 w 1182624"/>
              <a:gd name="connsiteY1" fmla="*/ 6350 h 368300"/>
              <a:gd name="connsiteX2" fmla="*/ 942213 w 1182624"/>
              <a:gd name="connsiteY2" fmla="*/ 6350 h 368300"/>
              <a:gd name="connsiteX3" fmla="*/ 1176274 w 1182624"/>
              <a:gd name="connsiteY3" fmla="*/ 184150 h 368300"/>
              <a:gd name="connsiteX4" fmla="*/ 942213 w 1182624"/>
              <a:gd name="connsiteY4" fmla="*/ 361950 h 368300"/>
              <a:gd name="connsiteX5" fmla="*/ 240411 w 1182624"/>
              <a:gd name="connsiteY5" fmla="*/ 361950 h 368300"/>
              <a:gd name="connsiteX6" fmla="*/ 6350 w 1182624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4" h="368300">
                <a:moveTo>
                  <a:pt x="6350" y="184150"/>
                </a:moveTo>
                <a:lnTo>
                  <a:pt x="240411" y="6350"/>
                </a:lnTo>
                <a:lnTo>
                  <a:pt x="942213" y="6350"/>
                </a:lnTo>
                <a:lnTo>
                  <a:pt x="1176274" y="184150"/>
                </a:lnTo>
                <a:lnTo>
                  <a:pt x="942213" y="361950"/>
                </a:lnTo>
                <a:lnTo>
                  <a:pt x="240411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667000" y="4044747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60650" y="4038397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88508" y="4894071"/>
            <a:ext cx="1169923" cy="355600"/>
          </a:xfrm>
          <a:custGeom>
            <a:avLst/>
            <a:gdLst>
              <a:gd name="connsiteX0" fmla="*/ 0 w 1169923"/>
              <a:gd name="connsiteY0" fmla="*/ 177800 h 355600"/>
              <a:gd name="connsiteX1" fmla="*/ 234060 w 1169923"/>
              <a:gd name="connsiteY1" fmla="*/ 0 h 355600"/>
              <a:gd name="connsiteX2" fmla="*/ 935989 w 1169923"/>
              <a:gd name="connsiteY2" fmla="*/ 0 h 355600"/>
              <a:gd name="connsiteX3" fmla="*/ 1169923 w 1169923"/>
              <a:gd name="connsiteY3" fmla="*/ 177800 h 355600"/>
              <a:gd name="connsiteX4" fmla="*/ 935989 w 1169923"/>
              <a:gd name="connsiteY4" fmla="*/ 355600 h 355600"/>
              <a:gd name="connsiteX5" fmla="*/ 234060 w 1169923"/>
              <a:gd name="connsiteY5" fmla="*/ 355600 h 355600"/>
              <a:gd name="connsiteX6" fmla="*/ 0 w 1169923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600">
                <a:moveTo>
                  <a:pt x="0" y="177800"/>
                </a:moveTo>
                <a:lnTo>
                  <a:pt x="234060" y="0"/>
                </a:lnTo>
                <a:lnTo>
                  <a:pt x="935989" y="0"/>
                </a:lnTo>
                <a:lnTo>
                  <a:pt x="1169923" y="177800"/>
                </a:lnTo>
                <a:lnTo>
                  <a:pt x="935989" y="355600"/>
                </a:lnTo>
                <a:lnTo>
                  <a:pt x="234060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082158" y="4887721"/>
            <a:ext cx="1182623" cy="368300"/>
          </a:xfrm>
          <a:custGeom>
            <a:avLst/>
            <a:gdLst>
              <a:gd name="connsiteX0" fmla="*/ 6350 w 1182623"/>
              <a:gd name="connsiteY0" fmla="*/ 184150 h 368300"/>
              <a:gd name="connsiteX1" fmla="*/ 240410 w 1182623"/>
              <a:gd name="connsiteY1" fmla="*/ 6350 h 368300"/>
              <a:gd name="connsiteX2" fmla="*/ 942339 w 1182623"/>
              <a:gd name="connsiteY2" fmla="*/ 6350 h 368300"/>
              <a:gd name="connsiteX3" fmla="*/ 1176273 w 1182623"/>
              <a:gd name="connsiteY3" fmla="*/ 184150 h 368300"/>
              <a:gd name="connsiteX4" fmla="*/ 942339 w 1182623"/>
              <a:gd name="connsiteY4" fmla="*/ 361950 h 368300"/>
              <a:gd name="connsiteX5" fmla="*/ 240410 w 1182623"/>
              <a:gd name="connsiteY5" fmla="*/ 361950 h 368300"/>
              <a:gd name="connsiteX6" fmla="*/ 6350 w 1182623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300">
                <a:moveTo>
                  <a:pt x="6350" y="184150"/>
                </a:moveTo>
                <a:lnTo>
                  <a:pt x="240410" y="6350"/>
                </a:lnTo>
                <a:lnTo>
                  <a:pt x="942339" y="6350"/>
                </a:lnTo>
                <a:lnTo>
                  <a:pt x="1176273" y="184150"/>
                </a:lnTo>
                <a:lnTo>
                  <a:pt x="942339" y="361950"/>
                </a:lnTo>
                <a:lnTo>
                  <a:pt x="240410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24933" y="5293284"/>
            <a:ext cx="1000048" cy="277317"/>
          </a:xfrm>
          <a:custGeom>
            <a:avLst/>
            <a:gdLst>
              <a:gd name="connsiteX0" fmla="*/ 0 w 1000048"/>
              <a:gd name="connsiteY0" fmla="*/ 277317 h 277317"/>
              <a:gd name="connsiteX1" fmla="*/ 1000048 w 1000048"/>
              <a:gd name="connsiteY1" fmla="*/ 277317 h 277317"/>
              <a:gd name="connsiteX2" fmla="*/ 1000048 w 1000048"/>
              <a:gd name="connsiteY2" fmla="*/ 0 h 277317"/>
              <a:gd name="connsiteX3" fmla="*/ 0 w 1000048"/>
              <a:gd name="connsiteY3" fmla="*/ 0 h 277317"/>
              <a:gd name="connsiteX4" fmla="*/ 0 w 1000048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317">
                <a:moveTo>
                  <a:pt x="0" y="277317"/>
                </a:moveTo>
                <a:lnTo>
                  <a:pt x="1000048" y="277317"/>
                </a:lnTo>
                <a:lnTo>
                  <a:pt x="1000048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918583" y="5286934"/>
            <a:ext cx="1012748" cy="290017"/>
          </a:xfrm>
          <a:custGeom>
            <a:avLst/>
            <a:gdLst>
              <a:gd name="connsiteX0" fmla="*/ 6350 w 1012748"/>
              <a:gd name="connsiteY0" fmla="*/ 283667 h 290017"/>
              <a:gd name="connsiteX1" fmla="*/ 1006398 w 1012748"/>
              <a:gd name="connsiteY1" fmla="*/ 283667 h 290017"/>
              <a:gd name="connsiteX2" fmla="*/ 1006398 w 1012748"/>
              <a:gd name="connsiteY2" fmla="*/ 6350 h 290017"/>
              <a:gd name="connsiteX3" fmla="*/ 6350 w 1012748"/>
              <a:gd name="connsiteY3" fmla="*/ 6350 h 290017"/>
              <a:gd name="connsiteX4" fmla="*/ 6350 w 1012748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017">
                <a:moveTo>
                  <a:pt x="6350" y="283667"/>
                </a:moveTo>
                <a:lnTo>
                  <a:pt x="1006398" y="283667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52670" y="4473194"/>
            <a:ext cx="1169797" cy="355600"/>
          </a:xfrm>
          <a:custGeom>
            <a:avLst/>
            <a:gdLst>
              <a:gd name="connsiteX0" fmla="*/ 0 w 1169797"/>
              <a:gd name="connsiteY0" fmla="*/ 177800 h 355600"/>
              <a:gd name="connsiteX1" fmla="*/ 233934 w 1169797"/>
              <a:gd name="connsiteY1" fmla="*/ 0 h 355600"/>
              <a:gd name="connsiteX2" fmla="*/ 935863 w 1169797"/>
              <a:gd name="connsiteY2" fmla="*/ 0 h 355600"/>
              <a:gd name="connsiteX3" fmla="*/ 1169796 w 1169797"/>
              <a:gd name="connsiteY3" fmla="*/ 177800 h 355600"/>
              <a:gd name="connsiteX4" fmla="*/ 935863 w 1169797"/>
              <a:gd name="connsiteY4" fmla="*/ 355600 h 355600"/>
              <a:gd name="connsiteX5" fmla="*/ 233934 w 1169797"/>
              <a:gd name="connsiteY5" fmla="*/ 355600 h 355600"/>
              <a:gd name="connsiteX6" fmla="*/ 0 w 1169797"/>
              <a:gd name="connsiteY6" fmla="*/ 1778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600">
                <a:moveTo>
                  <a:pt x="0" y="177800"/>
                </a:moveTo>
                <a:lnTo>
                  <a:pt x="233934" y="0"/>
                </a:lnTo>
                <a:lnTo>
                  <a:pt x="935863" y="0"/>
                </a:lnTo>
                <a:lnTo>
                  <a:pt x="1169796" y="177800"/>
                </a:lnTo>
                <a:lnTo>
                  <a:pt x="935863" y="355600"/>
                </a:lnTo>
                <a:lnTo>
                  <a:pt x="233934" y="355600"/>
                </a:lnTo>
                <a:lnTo>
                  <a:pt x="0" y="177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46320" y="4466844"/>
            <a:ext cx="1182497" cy="368300"/>
          </a:xfrm>
          <a:custGeom>
            <a:avLst/>
            <a:gdLst>
              <a:gd name="connsiteX0" fmla="*/ 6350 w 1182497"/>
              <a:gd name="connsiteY0" fmla="*/ 184150 h 368300"/>
              <a:gd name="connsiteX1" fmla="*/ 240284 w 1182497"/>
              <a:gd name="connsiteY1" fmla="*/ 6350 h 368300"/>
              <a:gd name="connsiteX2" fmla="*/ 942213 w 1182497"/>
              <a:gd name="connsiteY2" fmla="*/ 6350 h 368300"/>
              <a:gd name="connsiteX3" fmla="*/ 1176146 w 1182497"/>
              <a:gd name="connsiteY3" fmla="*/ 184150 h 368300"/>
              <a:gd name="connsiteX4" fmla="*/ 942213 w 1182497"/>
              <a:gd name="connsiteY4" fmla="*/ 361950 h 368300"/>
              <a:gd name="connsiteX5" fmla="*/ 240284 w 1182497"/>
              <a:gd name="connsiteY5" fmla="*/ 361950 h 368300"/>
              <a:gd name="connsiteX6" fmla="*/ 6350 w 1182497"/>
              <a:gd name="connsiteY6" fmla="*/ 18415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300">
                <a:moveTo>
                  <a:pt x="6350" y="184150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6" y="184150"/>
                </a:lnTo>
                <a:lnTo>
                  <a:pt x="942213" y="361950"/>
                </a:lnTo>
                <a:lnTo>
                  <a:pt x="240284" y="361950"/>
                </a:lnTo>
                <a:lnTo>
                  <a:pt x="6350" y="184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57599" y="4882185"/>
            <a:ext cx="1000049" cy="277317"/>
          </a:xfrm>
          <a:custGeom>
            <a:avLst/>
            <a:gdLst>
              <a:gd name="connsiteX0" fmla="*/ 0 w 1000049"/>
              <a:gd name="connsiteY0" fmla="*/ 277317 h 277317"/>
              <a:gd name="connsiteX1" fmla="*/ 1000049 w 1000049"/>
              <a:gd name="connsiteY1" fmla="*/ 277317 h 277317"/>
              <a:gd name="connsiteX2" fmla="*/ 1000049 w 1000049"/>
              <a:gd name="connsiteY2" fmla="*/ 0 h 277317"/>
              <a:gd name="connsiteX3" fmla="*/ 0 w 1000049"/>
              <a:gd name="connsiteY3" fmla="*/ 0 h 277317"/>
              <a:gd name="connsiteX4" fmla="*/ 0 w 1000049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317">
                <a:moveTo>
                  <a:pt x="0" y="277317"/>
                </a:moveTo>
                <a:lnTo>
                  <a:pt x="1000049" y="277317"/>
                </a:lnTo>
                <a:lnTo>
                  <a:pt x="1000049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151249" y="4875835"/>
            <a:ext cx="1012749" cy="290017"/>
          </a:xfrm>
          <a:custGeom>
            <a:avLst/>
            <a:gdLst>
              <a:gd name="connsiteX0" fmla="*/ 6350 w 1012749"/>
              <a:gd name="connsiteY0" fmla="*/ 283667 h 290017"/>
              <a:gd name="connsiteX1" fmla="*/ 1006399 w 1012749"/>
              <a:gd name="connsiteY1" fmla="*/ 283667 h 290017"/>
              <a:gd name="connsiteX2" fmla="*/ 1006399 w 1012749"/>
              <a:gd name="connsiteY2" fmla="*/ 6350 h 290017"/>
              <a:gd name="connsiteX3" fmla="*/ 6350 w 1012749"/>
              <a:gd name="connsiteY3" fmla="*/ 6350 h 290017"/>
              <a:gd name="connsiteX4" fmla="*/ 6350 w 1012749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017">
                <a:moveTo>
                  <a:pt x="6350" y="283667"/>
                </a:moveTo>
                <a:lnTo>
                  <a:pt x="1006399" y="283667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54426" y="3811142"/>
            <a:ext cx="201421" cy="222504"/>
          </a:xfrm>
          <a:custGeom>
            <a:avLst/>
            <a:gdLst>
              <a:gd name="connsiteX0" fmla="*/ 195072 w 201421"/>
              <a:gd name="connsiteY0" fmla="*/ 6350 h 222504"/>
              <a:gd name="connsiteX1" fmla="*/ 6350 w 201421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504">
                <a:moveTo>
                  <a:pt x="195072" y="6350"/>
                </a:moveTo>
                <a:lnTo>
                  <a:pt x="6350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21759" y="4228720"/>
            <a:ext cx="201421" cy="222631"/>
          </a:xfrm>
          <a:custGeom>
            <a:avLst/>
            <a:gdLst>
              <a:gd name="connsiteX0" fmla="*/ 195072 w 201421"/>
              <a:gd name="connsiteY0" fmla="*/ 6350 h 222631"/>
              <a:gd name="connsiteX1" fmla="*/ 6350 w 201421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195072" y="6350"/>
                </a:moveTo>
                <a:lnTo>
                  <a:pt x="6350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761483" y="4225417"/>
            <a:ext cx="201295" cy="222631"/>
          </a:xfrm>
          <a:custGeom>
            <a:avLst/>
            <a:gdLst>
              <a:gd name="connsiteX0" fmla="*/ 6350 w 201295"/>
              <a:gd name="connsiteY0" fmla="*/ 6350 h 222631"/>
              <a:gd name="connsiteX1" fmla="*/ 194945 w 201295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631">
                <a:moveTo>
                  <a:pt x="6350" y="6350"/>
                </a:moveTo>
                <a:lnTo>
                  <a:pt x="194945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138802" y="4650614"/>
            <a:ext cx="201295" cy="222631"/>
          </a:xfrm>
          <a:custGeom>
            <a:avLst/>
            <a:gdLst>
              <a:gd name="connsiteX0" fmla="*/ 194945 w 201295"/>
              <a:gd name="connsiteY0" fmla="*/ 6350 h 222631"/>
              <a:gd name="connsiteX1" fmla="*/ 6350 w 201295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631">
                <a:moveTo>
                  <a:pt x="194945" y="6350"/>
                </a:moveTo>
                <a:lnTo>
                  <a:pt x="6350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516116" y="4650614"/>
            <a:ext cx="201421" cy="222631"/>
          </a:xfrm>
          <a:custGeom>
            <a:avLst/>
            <a:gdLst>
              <a:gd name="connsiteX0" fmla="*/ 6350 w 201421"/>
              <a:gd name="connsiteY0" fmla="*/ 6350 h 222631"/>
              <a:gd name="connsiteX1" fmla="*/ 195072 w 201421"/>
              <a:gd name="connsiteY1" fmla="*/ 216280 h 222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631">
                <a:moveTo>
                  <a:pt x="6350" y="6350"/>
                </a:moveTo>
                <a:lnTo>
                  <a:pt x="195072" y="216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893562" y="5066157"/>
            <a:ext cx="201295" cy="222504"/>
          </a:xfrm>
          <a:custGeom>
            <a:avLst/>
            <a:gdLst>
              <a:gd name="connsiteX0" fmla="*/ 194945 w 201295"/>
              <a:gd name="connsiteY0" fmla="*/ 6350 h 222504"/>
              <a:gd name="connsiteX1" fmla="*/ 6350 w 201295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504">
                <a:moveTo>
                  <a:pt x="194945" y="6350"/>
                </a:moveTo>
                <a:lnTo>
                  <a:pt x="6350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252081" y="5066157"/>
            <a:ext cx="201421" cy="222504"/>
          </a:xfrm>
          <a:custGeom>
            <a:avLst/>
            <a:gdLst>
              <a:gd name="connsiteX0" fmla="*/ 6350 w 201421"/>
              <a:gd name="connsiteY0" fmla="*/ 6350 h 222504"/>
              <a:gd name="connsiteX1" fmla="*/ 195072 w 201421"/>
              <a:gd name="connsiteY1" fmla="*/ 216153 h 2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504">
                <a:moveTo>
                  <a:pt x="6350" y="6350"/>
                </a:moveTo>
                <a:lnTo>
                  <a:pt x="195072" y="2161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453377" y="5279060"/>
            <a:ext cx="1000049" cy="277317"/>
          </a:xfrm>
          <a:custGeom>
            <a:avLst/>
            <a:gdLst>
              <a:gd name="connsiteX0" fmla="*/ 0 w 1000049"/>
              <a:gd name="connsiteY0" fmla="*/ 277317 h 277317"/>
              <a:gd name="connsiteX1" fmla="*/ 1000049 w 1000049"/>
              <a:gd name="connsiteY1" fmla="*/ 277317 h 277317"/>
              <a:gd name="connsiteX2" fmla="*/ 1000049 w 1000049"/>
              <a:gd name="connsiteY2" fmla="*/ 0 h 277317"/>
              <a:gd name="connsiteX3" fmla="*/ 0 w 1000049"/>
              <a:gd name="connsiteY3" fmla="*/ 0 h 277317"/>
              <a:gd name="connsiteX4" fmla="*/ 0 w 1000049"/>
              <a:gd name="connsiteY4" fmla="*/ 277317 h 277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317">
                <a:moveTo>
                  <a:pt x="0" y="277317"/>
                </a:moveTo>
                <a:lnTo>
                  <a:pt x="1000049" y="277317"/>
                </a:lnTo>
                <a:lnTo>
                  <a:pt x="1000049" y="0"/>
                </a:lnTo>
                <a:lnTo>
                  <a:pt x="0" y="0"/>
                </a:lnTo>
                <a:lnTo>
                  <a:pt x="0" y="2773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7027" y="5272710"/>
            <a:ext cx="1012749" cy="290017"/>
          </a:xfrm>
          <a:custGeom>
            <a:avLst/>
            <a:gdLst>
              <a:gd name="connsiteX0" fmla="*/ 6350 w 1012749"/>
              <a:gd name="connsiteY0" fmla="*/ 283667 h 290017"/>
              <a:gd name="connsiteX1" fmla="*/ 1006399 w 1012749"/>
              <a:gd name="connsiteY1" fmla="*/ 283667 h 290017"/>
              <a:gd name="connsiteX2" fmla="*/ 1006399 w 1012749"/>
              <a:gd name="connsiteY2" fmla="*/ 6350 h 290017"/>
              <a:gd name="connsiteX3" fmla="*/ 6350 w 1012749"/>
              <a:gd name="connsiteY3" fmla="*/ 6350 h 290017"/>
              <a:gd name="connsiteX4" fmla="*/ 6350 w 1012749"/>
              <a:gd name="connsiteY4" fmla="*/ 283667 h 290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017">
                <a:moveTo>
                  <a:pt x="6350" y="283667"/>
                </a:moveTo>
                <a:lnTo>
                  <a:pt x="1006399" y="283667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6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49800" y="41148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68700" y="45085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975100" y="37084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81300" y="40894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223000" y="49530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486400" y="45339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267200" y="49276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16301" y="37084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191001" y="41148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927601" y="45212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041900" y="4965700"/>
            <a:ext cx="94160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223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27901" y="4965700"/>
            <a:ext cx="1014445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616700" y="45339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842000" y="41148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080000" y="37084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019301" y="469900"/>
            <a:ext cx="6270947" cy="3149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什么是哈夫曼树（</a:t>
            </a:r>
            <a:r>
              <a:rPr lang="en-US" altLang="zh-CN" sz="32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Huffman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将百分制的考试成绩转换成五分制的成绩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=2;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=3;</a:t>
            </a:r>
          </a:p>
          <a:p>
            <a:pPr>
              <a:lnSpc>
                <a:spcPts val="23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=4;</a:t>
            </a:r>
          </a:p>
          <a:p>
            <a:pPr>
              <a:lnSpc>
                <a:spcPts val="24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=5;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39700" algn="l"/>
                <a:tab pos="3048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判定树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308564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889881" y="3229865"/>
            <a:ext cx="1169797" cy="355853"/>
          </a:xfrm>
          <a:custGeom>
            <a:avLst/>
            <a:gdLst>
              <a:gd name="connsiteX0" fmla="*/ 0 w 1169797"/>
              <a:gd name="connsiteY0" fmla="*/ 177926 h 355853"/>
              <a:gd name="connsiteX1" fmla="*/ 233934 w 1169797"/>
              <a:gd name="connsiteY1" fmla="*/ 0 h 355853"/>
              <a:gd name="connsiteX2" fmla="*/ 935863 w 1169797"/>
              <a:gd name="connsiteY2" fmla="*/ 0 h 355853"/>
              <a:gd name="connsiteX3" fmla="*/ 1169797 w 1169797"/>
              <a:gd name="connsiteY3" fmla="*/ 177926 h 355853"/>
              <a:gd name="connsiteX4" fmla="*/ 935863 w 1169797"/>
              <a:gd name="connsiteY4" fmla="*/ 355853 h 355853"/>
              <a:gd name="connsiteX5" fmla="*/ 233934 w 1169797"/>
              <a:gd name="connsiteY5" fmla="*/ 355853 h 355853"/>
              <a:gd name="connsiteX6" fmla="*/ 0 w 1169797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853">
                <a:moveTo>
                  <a:pt x="0" y="177926"/>
                </a:moveTo>
                <a:lnTo>
                  <a:pt x="233934" y="0"/>
                </a:lnTo>
                <a:lnTo>
                  <a:pt x="935863" y="0"/>
                </a:lnTo>
                <a:lnTo>
                  <a:pt x="1169797" y="177926"/>
                </a:lnTo>
                <a:lnTo>
                  <a:pt x="935863" y="355853"/>
                </a:lnTo>
                <a:lnTo>
                  <a:pt x="233934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83531" y="3223515"/>
            <a:ext cx="1182497" cy="368553"/>
          </a:xfrm>
          <a:custGeom>
            <a:avLst/>
            <a:gdLst>
              <a:gd name="connsiteX0" fmla="*/ 6350 w 1182497"/>
              <a:gd name="connsiteY0" fmla="*/ 184276 h 368553"/>
              <a:gd name="connsiteX1" fmla="*/ 240284 w 1182497"/>
              <a:gd name="connsiteY1" fmla="*/ 6350 h 368553"/>
              <a:gd name="connsiteX2" fmla="*/ 942213 w 1182497"/>
              <a:gd name="connsiteY2" fmla="*/ 6350 h 368553"/>
              <a:gd name="connsiteX3" fmla="*/ 1176147 w 1182497"/>
              <a:gd name="connsiteY3" fmla="*/ 184276 h 368553"/>
              <a:gd name="connsiteX4" fmla="*/ 942213 w 1182497"/>
              <a:gd name="connsiteY4" fmla="*/ 362203 h 368553"/>
              <a:gd name="connsiteX5" fmla="*/ 240284 w 1182497"/>
              <a:gd name="connsiteY5" fmla="*/ 362203 h 368553"/>
              <a:gd name="connsiteX6" fmla="*/ 6350 w 1182497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553">
                <a:moveTo>
                  <a:pt x="6350" y="184276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7" y="184276"/>
                </a:lnTo>
                <a:lnTo>
                  <a:pt x="942213" y="362203"/>
                </a:lnTo>
                <a:lnTo>
                  <a:pt x="240284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26307" y="3637992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19957" y="3631642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60848" y="3000375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01084" y="2795652"/>
            <a:ext cx="1169923" cy="355853"/>
          </a:xfrm>
          <a:custGeom>
            <a:avLst/>
            <a:gdLst>
              <a:gd name="connsiteX0" fmla="*/ 0 w 1169923"/>
              <a:gd name="connsiteY0" fmla="*/ 177926 h 355853"/>
              <a:gd name="connsiteX1" fmla="*/ 234061 w 1169923"/>
              <a:gd name="connsiteY1" fmla="*/ 0 h 355853"/>
              <a:gd name="connsiteX2" fmla="*/ 935862 w 1169923"/>
              <a:gd name="connsiteY2" fmla="*/ 0 h 355853"/>
              <a:gd name="connsiteX3" fmla="*/ 1169924 w 1169923"/>
              <a:gd name="connsiteY3" fmla="*/ 177926 h 355853"/>
              <a:gd name="connsiteX4" fmla="*/ 935862 w 1169923"/>
              <a:gd name="connsiteY4" fmla="*/ 355853 h 355853"/>
              <a:gd name="connsiteX5" fmla="*/ 234061 w 1169923"/>
              <a:gd name="connsiteY5" fmla="*/ 355853 h 355853"/>
              <a:gd name="connsiteX6" fmla="*/ 0 w 1169923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853">
                <a:moveTo>
                  <a:pt x="0" y="177926"/>
                </a:moveTo>
                <a:lnTo>
                  <a:pt x="234061" y="0"/>
                </a:lnTo>
                <a:lnTo>
                  <a:pt x="935862" y="0"/>
                </a:lnTo>
                <a:lnTo>
                  <a:pt x="1169924" y="177926"/>
                </a:lnTo>
                <a:lnTo>
                  <a:pt x="935862" y="355853"/>
                </a:lnTo>
                <a:lnTo>
                  <a:pt x="234061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94734" y="2789302"/>
            <a:ext cx="1182623" cy="368553"/>
          </a:xfrm>
          <a:custGeom>
            <a:avLst/>
            <a:gdLst>
              <a:gd name="connsiteX0" fmla="*/ 6350 w 1182623"/>
              <a:gd name="connsiteY0" fmla="*/ 184276 h 368553"/>
              <a:gd name="connsiteX1" fmla="*/ 240411 w 1182623"/>
              <a:gd name="connsiteY1" fmla="*/ 6350 h 368553"/>
              <a:gd name="connsiteX2" fmla="*/ 942212 w 1182623"/>
              <a:gd name="connsiteY2" fmla="*/ 6350 h 368553"/>
              <a:gd name="connsiteX3" fmla="*/ 1176274 w 1182623"/>
              <a:gd name="connsiteY3" fmla="*/ 184276 h 368553"/>
              <a:gd name="connsiteX4" fmla="*/ 942212 w 1182623"/>
              <a:gd name="connsiteY4" fmla="*/ 362203 h 368553"/>
              <a:gd name="connsiteX5" fmla="*/ 240411 w 1182623"/>
              <a:gd name="connsiteY5" fmla="*/ 362203 h 368553"/>
              <a:gd name="connsiteX6" fmla="*/ 6350 w 1182623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553">
                <a:moveTo>
                  <a:pt x="6350" y="184276"/>
                </a:moveTo>
                <a:lnTo>
                  <a:pt x="240411" y="6350"/>
                </a:lnTo>
                <a:lnTo>
                  <a:pt x="942212" y="6350"/>
                </a:lnTo>
                <a:lnTo>
                  <a:pt x="1176274" y="184276"/>
                </a:lnTo>
                <a:lnTo>
                  <a:pt x="942212" y="362203"/>
                </a:lnTo>
                <a:lnTo>
                  <a:pt x="240411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40050" y="3221178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33700" y="3214828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61558" y="4071240"/>
            <a:ext cx="1169923" cy="355853"/>
          </a:xfrm>
          <a:custGeom>
            <a:avLst/>
            <a:gdLst>
              <a:gd name="connsiteX0" fmla="*/ 0 w 1169923"/>
              <a:gd name="connsiteY0" fmla="*/ 177926 h 355853"/>
              <a:gd name="connsiteX1" fmla="*/ 234060 w 1169923"/>
              <a:gd name="connsiteY1" fmla="*/ 0 h 355853"/>
              <a:gd name="connsiteX2" fmla="*/ 935989 w 1169923"/>
              <a:gd name="connsiteY2" fmla="*/ 0 h 355853"/>
              <a:gd name="connsiteX3" fmla="*/ 1169923 w 1169923"/>
              <a:gd name="connsiteY3" fmla="*/ 177926 h 355853"/>
              <a:gd name="connsiteX4" fmla="*/ 935989 w 1169923"/>
              <a:gd name="connsiteY4" fmla="*/ 355853 h 355853"/>
              <a:gd name="connsiteX5" fmla="*/ 234060 w 1169923"/>
              <a:gd name="connsiteY5" fmla="*/ 355853 h 355853"/>
              <a:gd name="connsiteX6" fmla="*/ 0 w 1169923"/>
              <a:gd name="connsiteY6" fmla="*/ 177926 h 355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355853">
                <a:moveTo>
                  <a:pt x="0" y="177926"/>
                </a:moveTo>
                <a:lnTo>
                  <a:pt x="234060" y="0"/>
                </a:lnTo>
                <a:lnTo>
                  <a:pt x="935989" y="0"/>
                </a:lnTo>
                <a:lnTo>
                  <a:pt x="1169923" y="177926"/>
                </a:lnTo>
                <a:lnTo>
                  <a:pt x="935989" y="355853"/>
                </a:lnTo>
                <a:lnTo>
                  <a:pt x="234060" y="355853"/>
                </a:lnTo>
                <a:lnTo>
                  <a:pt x="0" y="1779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355208" y="4064890"/>
            <a:ext cx="1182623" cy="368553"/>
          </a:xfrm>
          <a:custGeom>
            <a:avLst/>
            <a:gdLst>
              <a:gd name="connsiteX0" fmla="*/ 6350 w 1182623"/>
              <a:gd name="connsiteY0" fmla="*/ 184276 h 368553"/>
              <a:gd name="connsiteX1" fmla="*/ 240410 w 1182623"/>
              <a:gd name="connsiteY1" fmla="*/ 6350 h 368553"/>
              <a:gd name="connsiteX2" fmla="*/ 942339 w 1182623"/>
              <a:gd name="connsiteY2" fmla="*/ 6350 h 368553"/>
              <a:gd name="connsiteX3" fmla="*/ 1176273 w 1182623"/>
              <a:gd name="connsiteY3" fmla="*/ 184276 h 368553"/>
              <a:gd name="connsiteX4" fmla="*/ 942339 w 1182623"/>
              <a:gd name="connsiteY4" fmla="*/ 362203 h 368553"/>
              <a:gd name="connsiteX5" fmla="*/ 240410 w 1182623"/>
              <a:gd name="connsiteY5" fmla="*/ 362203 h 368553"/>
              <a:gd name="connsiteX6" fmla="*/ 6350 w 1182623"/>
              <a:gd name="connsiteY6" fmla="*/ 184276 h 368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623" h="368553">
                <a:moveTo>
                  <a:pt x="6350" y="184276"/>
                </a:moveTo>
                <a:lnTo>
                  <a:pt x="240410" y="6350"/>
                </a:lnTo>
                <a:lnTo>
                  <a:pt x="942339" y="6350"/>
                </a:lnTo>
                <a:lnTo>
                  <a:pt x="1176273" y="184276"/>
                </a:lnTo>
                <a:lnTo>
                  <a:pt x="942339" y="362203"/>
                </a:lnTo>
                <a:lnTo>
                  <a:pt x="240410" y="362203"/>
                </a:lnTo>
                <a:lnTo>
                  <a:pt x="6350" y="1842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197983" y="4470604"/>
            <a:ext cx="1000048" cy="277545"/>
          </a:xfrm>
          <a:custGeom>
            <a:avLst/>
            <a:gdLst>
              <a:gd name="connsiteX0" fmla="*/ 0 w 1000048"/>
              <a:gd name="connsiteY0" fmla="*/ 277545 h 277545"/>
              <a:gd name="connsiteX1" fmla="*/ 1000048 w 1000048"/>
              <a:gd name="connsiteY1" fmla="*/ 277545 h 277545"/>
              <a:gd name="connsiteX2" fmla="*/ 1000048 w 1000048"/>
              <a:gd name="connsiteY2" fmla="*/ 0 h 277545"/>
              <a:gd name="connsiteX3" fmla="*/ 0 w 1000048"/>
              <a:gd name="connsiteY3" fmla="*/ 0 h 277545"/>
              <a:gd name="connsiteX4" fmla="*/ 0 w 1000048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8" h="277545">
                <a:moveTo>
                  <a:pt x="0" y="277545"/>
                </a:moveTo>
                <a:lnTo>
                  <a:pt x="1000048" y="277545"/>
                </a:lnTo>
                <a:lnTo>
                  <a:pt x="1000048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191633" y="4464254"/>
            <a:ext cx="1012748" cy="290245"/>
          </a:xfrm>
          <a:custGeom>
            <a:avLst/>
            <a:gdLst>
              <a:gd name="connsiteX0" fmla="*/ 6350 w 1012748"/>
              <a:gd name="connsiteY0" fmla="*/ 283895 h 290245"/>
              <a:gd name="connsiteX1" fmla="*/ 1006398 w 1012748"/>
              <a:gd name="connsiteY1" fmla="*/ 283895 h 290245"/>
              <a:gd name="connsiteX2" fmla="*/ 1006398 w 1012748"/>
              <a:gd name="connsiteY2" fmla="*/ 6350 h 290245"/>
              <a:gd name="connsiteX3" fmla="*/ 6350 w 1012748"/>
              <a:gd name="connsiteY3" fmla="*/ 6350 h 290245"/>
              <a:gd name="connsiteX4" fmla="*/ 6350 w 1012748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8" h="290245">
                <a:moveTo>
                  <a:pt x="6350" y="283895"/>
                </a:moveTo>
                <a:lnTo>
                  <a:pt x="1006398" y="283895"/>
                </a:lnTo>
                <a:lnTo>
                  <a:pt x="1006398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25720" y="3649979"/>
            <a:ext cx="1169797" cy="355980"/>
          </a:xfrm>
          <a:custGeom>
            <a:avLst/>
            <a:gdLst>
              <a:gd name="connsiteX0" fmla="*/ 0 w 1169797"/>
              <a:gd name="connsiteY0" fmla="*/ 177927 h 355980"/>
              <a:gd name="connsiteX1" fmla="*/ 233934 w 1169797"/>
              <a:gd name="connsiteY1" fmla="*/ 0 h 355980"/>
              <a:gd name="connsiteX2" fmla="*/ 935863 w 1169797"/>
              <a:gd name="connsiteY2" fmla="*/ 0 h 355980"/>
              <a:gd name="connsiteX3" fmla="*/ 1169796 w 1169797"/>
              <a:gd name="connsiteY3" fmla="*/ 177927 h 355980"/>
              <a:gd name="connsiteX4" fmla="*/ 935863 w 1169797"/>
              <a:gd name="connsiteY4" fmla="*/ 355980 h 355980"/>
              <a:gd name="connsiteX5" fmla="*/ 233934 w 1169797"/>
              <a:gd name="connsiteY5" fmla="*/ 355980 h 355980"/>
              <a:gd name="connsiteX6" fmla="*/ 0 w 1169797"/>
              <a:gd name="connsiteY6" fmla="*/ 177927 h 355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797" h="355980">
                <a:moveTo>
                  <a:pt x="0" y="177927"/>
                </a:moveTo>
                <a:lnTo>
                  <a:pt x="233934" y="0"/>
                </a:lnTo>
                <a:lnTo>
                  <a:pt x="935863" y="0"/>
                </a:lnTo>
                <a:lnTo>
                  <a:pt x="1169796" y="177927"/>
                </a:lnTo>
                <a:lnTo>
                  <a:pt x="935863" y="355980"/>
                </a:lnTo>
                <a:lnTo>
                  <a:pt x="233934" y="355980"/>
                </a:lnTo>
                <a:lnTo>
                  <a:pt x="0" y="17792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19370" y="3643629"/>
            <a:ext cx="1182497" cy="368680"/>
          </a:xfrm>
          <a:custGeom>
            <a:avLst/>
            <a:gdLst>
              <a:gd name="connsiteX0" fmla="*/ 6350 w 1182497"/>
              <a:gd name="connsiteY0" fmla="*/ 184277 h 368680"/>
              <a:gd name="connsiteX1" fmla="*/ 240284 w 1182497"/>
              <a:gd name="connsiteY1" fmla="*/ 6350 h 368680"/>
              <a:gd name="connsiteX2" fmla="*/ 942213 w 1182497"/>
              <a:gd name="connsiteY2" fmla="*/ 6350 h 368680"/>
              <a:gd name="connsiteX3" fmla="*/ 1176146 w 1182497"/>
              <a:gd name="connsiteY3" fmla="*/ 184277 h 368680"/>
              <a:gd name="connsiteX4" fmla="*/ 942213 w 1182497"/>
              <a:gd name="connsiteY4" fmla="*/ 362330 h 368680"/>
              <a:gd name="connsiteX5" fmla="*/ 240284 w 1182497"/>
              <a:gd name="connsiteY5" fmla="*/ 362330 h 368680"/>
              <a:gd name="connsiteX6" fmla="*/ 6350 w 1182497"/>
              <a:gd name="connsiteY6" fmla="*/ 184277 h 368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2497" h="368680">
                <a:moveTo>
                  <a:pt x="6350" y="184277"/>
                </a:moveTo>
                <a:lnTo>
                  <a:pt x="240284" y="6350"/>
                </a:lnTo>
                <a:lnTo>
                  <a:pt x="942213" y="6350"/>
                </a:lnTo>
                <a:lnTo>
                  <a:pt x="1176146" y="184277"/>
                </a:lnTo>
                <a:lnTo>
                  <a:pt x="942213" y="362330"/>
                </a:lnTo>
                <a:lnTo>
                  <a:pt x="240284" y="362330"/>
                </a:lnTo>
                <a:lnTo>
                  <a:pt x="6350" y="1842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30649" y="4059251"/>
            <a:ext cx="1000049" cy="277545"/>
          </a:xfrm>
          <a:custGeom>
            <a:avLst/>
            <a:gdLst>
              <a:gd name="connsiteX0" fmla="*/ 0 w 1000049"/>
              <a:gd name="connsiteY0" fmla="*/ 277545 h 277545"/>
              <a:gd name="connsiteX1" fmla="*/ 1000049 w 1000049"/>
              <a:gd name="connsiteY1" fmla="*/ 277545 h 277545"/>
              <a:gd name="connsiteX2" fmla="*/ 1000049 w 1000049"/>
              <a:gd name="connsiteY2" fmla="*/ 0 h 277545"/>
              <a:gd name="connsiteX3" fmla="*/ 0 w 1000049"/>
              <a:gd name="connsiteY3" fmla="*/ 0 h 277545"/>
              <a:gd name="connsiteX4" fmla="*/ 0 w 1000049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545">
                <a:moveTo>
                  <a:pt x="0" y="277545"/>
                </a:moveTo>
                <a:lnTo>
                  <a:pt x="1000049" y="277545"/>
                </a:lnTo>
                <a:lnTo>
                  <a:pt x="1000049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24299" y="4052901"/>
            <a:ext cx="1012749" cy="290245"/>
          </a:xfrm>
          <a:custGeom>
            <a:avLst/>
            <a:gdLst>
              <a:gd name="connsiteX0" fmla="*/ 6350 w 1012749"/>
              <a:gd name="connsiteY0" fmla="*/ 283895 h 290245"/>
              <a:gd name="connsiteX1" fmla="*/ 1006399 w 1012749"/>
              <a:gd name="connsiteY1" fmla="*/ 283895 h 290245"/>
              <a:gd name="connsiteX2" fmla="*/ 1006399 w 1012749"/>
              <a:gd name="connsiteY2" fmla="*/ 6350 h 290245"/>
              <a:gd name="connsiteX3" fmla="*/ 6350 w 1012749"/>
              <a:gd name="connsiteY3" fmla="*/ 6350 h 290245"/>
              <a:gd name="connsiteX4" fmla="*/ 6350 w 1012749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245">
                <a:moveTo>
                  <a:pt x="6350" y="283895"/>
                </a:moveTo>
                <a:lnTo>
                  <a:pt x="1006399" y="283895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927476" y="2987294"/>
            <a:ext cx="201421" cy="222758"/>
          </a:xfrm>
          <a:custGeom>
            <a:avLst/>
            <a:gdLst>
              <a:gd name="connsiteX0" fmla="*/ 195072 w 201421"/>
              <a:gd name="connsiteY0" fmla="*/ 6350 h 222758"/>
              <a:gd name="connsiteX1" fmla="*/ 6350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195072" y="6350"/>
                </a:moveTo>
                <a:lnTo>
                  <a:pt x="6350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94809" y="3405251"/>
            <a:ext cx="201421" cy="222758"/>
          </a:xfrm>
          <a:custGeom>
            <a:avLst/>
            <a:gdLst>
              <a:gd name="connsiteX0" fmla="*/ 195072 w 201421"/>
              <a:gd name="connsiteY0" fmla="*/ 6350 h 222758"/>
              <a:gd name="connsiteX1" fmla="*/ 6350 w 201421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195072" y="6350"/>
                </a:moveTo>
                <a:lnTo>
                  <a:pt x="6350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034533" y="3402076"/>
            <a:ext cx="201295" cy="222758"/>
          </a:xfrm>
          <a:custGeom>
            <a:avLst/>
            <a:gdLst>
              <a:gd name="connsiteX0" fmla="*/ 6350 w 201295"/>
              <a:gd name="connsiteY0" fmla="*/ 6350 h 222758"/>
              <a:gd name="connsiteX1" fmla="*/ 194945 w 201295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6350" y="6350"/>
                </a:moveTo>
                <a:lnTo>
                  <a:pt x="194945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411852" y="3827653"/>
            <a:ext cx="201295" cy="222758"/>
          </a:xfrm>
          <a:custGeom>
            <a:avLst/>
            <a:gdLst>
              <a:gd name="connsiteX0" fmla="*/ 194945 w 201295"/>
              <a:gd name="connsiteY0" fmla="*/ 6350 h 222758"/>
              <a:gd name="connsiteX1" fmla="*/ 6350 w 201295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194945" y="6350"/>
                </a:moveTo>
                <a:lnTo>
                  <a:pt x="6350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789166" y="3827653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7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166612" y="4243323"/>
            <a:ext cx="201295" cy="222758"/>
          </a:xfrm>
          <a:custGeom>
            <a:avLst/>
            <a:gdLst>
              <a:gd name="connsiteX0" fmla="*/ 194945 w 201295"/>
              <a:gd name="connsiteY0" fmla="*/ 6350 h 222758"/>
              <a:gd name="connsiteX1" fmla="*/ 6350 w 201295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295" h="222758">
                <a:moveTo>
                  <a:pt x="194945" y="6350"/>
                </a:moveTo>
                <a:lnTo>
                  <a:pt x="6350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525131" y="4243323"/>
            <a:ext cx="201421" cy="222758"/>
          </a:xfrm>
          <a:custGeom>
            <a:avLst/>
            <a:gdLst>
              <a:gd name="connsiteX0" fmla="*/ 6350 w 201421"/>
              <a:gd name="connsiteY0" fmla="*/ 6350 h 222758"/>
              <a:gd name="connsiteX1" fmla="*/ 195072 w 201421"/>
              <a:gd name="connsiteY1" fmla="*/ 216408 h 222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21" h="222758">
                <a:moveTo>
                  <a:pt x="6350" y="6350"/>
                </a:moveTo>
                <a:lnTo>
                  <a:pt x="195072" y="21640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726427" y="4456507"/>
            <a:ext cx="1000049" cy="277545"/>
          </a:xfrm>
          <a:custGeom>
            <a:avLst/>
            <a:gdLst>
              <a:gd name="connsiteX0" fmla="*/ 0 w 1000049"/>
              <a:gd name="connsiteY0" fmla="*/ 277545 h 277545"/>
              <a:gd name="connsiteX1" fmla="*/ 1000049 w 1000049"/>
              <a:gd name="connsiteY1" fmla="*/ 277545 h 277545"/>
              <a:gd name="connsiteX2" fmla="*/ 1000049 w 1000049"/>
              <a:gd name="connsiteY2" fmla="*/ 0 h 277545"/>
              <a:gd name="connsiteX3" fmla="*/ 0 w 1000049"/>
              <a:gd name="connsiteY3" fmla="*/ 0 h 277545"/>
              <a:gd name="connsiteX4" fmla="*/ 0 w 1000049"/>
              <a:gd name="connsiteY4" fmla="*/ 277545 h 277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049" h="277545">
                <a:moveTo>
                  <a:pt x="0" y="277545"/>
                </a:moveTo>
                <a:lnTo>
                  <a:pt x="1000049" y="277545"/>
                </a:lnTo>
                <a:lnTo>
                  <a:pt x="1000049" y="0"/>
                </a:lnTo>
                <a:lnTo>
                  <a:pt x="0" y="0"/>
                </a:lnTo>
                <a:lnTo>
                  <a:pt x="0" y="277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720077" y="4450157"/>
            <a:ext cx="1012749" cy="290245"/>
          </a:xfrm>
          <a:custGeom>
            <a:avLst/>
            <a:gdLst>
              <a:gd name="connsiteX0" fmla="*/ 6350 w 1012749"/>
              <a:gd name="connsiteY0" fmla="*/ 283895 h 290245"/>
              <a:gd name="connsiteX1" fmla="*/ 1006399 w 1012749"/>
              <a:gd name="connsiteY1" fmla="*/ 283895 h 290245"/>
              <a:gd name="connsiteX2" fmla="*/ 1006399 w 1012749"/>
              <a:gd name="connsiteY2" fmla="*/ 6350 h 290245"/>
              <a:gd name="connsiteX3" fmla="*/ 6350 w 1012749"/>
              <a:gd name="connsiteY3" fmla="*/ 6350 h 290245"/>
              <a:gd name="connsiteX4" fmla="*/ 6350 w 1012749"/>
              <a:gd name="connsiteY4" fmla="*/ 283895 h 29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749" h="290245">
                <a:moveTo>
                  <a:pt x="6350" y="283895"/>
                </a:moveTo>
                <a:lnTo>
                  <a:pt x="1006399" y="283895"/>
                </a:lnTo>
                <a:lnTo>
                  <a:pt x="1006399" y="6350"/>
                </a:lnTo>
                <a:lnTo>
                  <a:pt x="6350" y="6350"/>
                </a:lnTo>
                <a:lnTo>
                  <a:pt x="6350" y="2838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1" name="表格 4"/>
          <p:cNvGraphicFramePr>
            <a:graphicFrameLocks noGrp="1"/>
          </p:cNvGraphicFramePr>
          <p:nvPr/>
        </p:nvGraphicFramePr>
        <p:xfrm>
          <a:off x="3287776" y="1066801"/>
          <a:ext cx="5143500" cy="714375"/>
        </p:xfrm>
        <a:graphic>
          <a:graphicData uri="http://schemas.openxmlformats.org/drawingml/2006/table">
            <a:tbl>
              <a:tblPr/>
              <a:tblGrid>
                <a:gridCol w="8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分数段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0-59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60-69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70-79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80-89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90-100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比例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0.40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08201" y="622301"/>
            <a:ext cx="426879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如果考虑学生成绩的分布的概率：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082801" y="2146301"/>
            <a:ext cx="581248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查找效率：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86800" y="2146301"/>
            <a:ext cx="1054776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32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3.15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016500" y="32893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35400" y="36830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254500" y="28829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048000" y="32639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489700" y="4127501"/>
            <a:ext cx="8538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753101" y="3708401"/>
            <a:ext cx="85869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546600" y="41021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683001" y="28829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470401" y="3289301"/>
            <a:ext cx="313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207001" y="3695701"/>
            <a:ext cx="31643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308600" y="4140200"/>
            <a:ext cx="95442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607301" y="4140200"/>
            <a:ext cx="1001621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883400" y="3708401"/>
            <a:ext cx="24846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108700" y="32893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359400" y="2882901"/>
            <a:ext cx="2468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73185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77158" y="2552320"/>
            <a:ext cx="1032383" cy="370967"/>
          </a:xfrm>
          <a:custGeom>
            <a:avLst/>
            <a:gdLst>
              <a:gd name="connsiteX0" fmla="*/ 0 w 1032383"/>
              <a:gd name="connsiteY0" fmla="*/ 185547 h 370967"/>
              <a:gd name="connsiteX1" fmla="*/ 206375 w 1032383"/>
              <a:gd name="connsiteY1" fmla="*/ 0 h 370967"/>
              <a:gd name="connsiteX2" fmla="*/ 825881 w 1032383"/>
              <a:gd name="connsiteY2" fmla="*/ 0 h 370967"/>
              <a:gd name="connsiteX3" fmla="*/ 1032383 w 1032383"/>
              <a:gd name="connsiteY3" fmla="*/ 185547 h 370967"/>
              <a:gd name="connsiteX4" fmla="*/ 825881 w 1032383"/>
              <a:gd name="connsiteY4" fmla="*/ 370966 h 370967"/>
              <a:gd name="connsiteX5" fmla="*/ 206375 w 1032383"/>
              <a:gd name="connsiteY5" fmla="*/ 370966 h 370967"/>
              <a:gd name="connsiteX6" fmla="*/ 0 w 1032383"/>
              <a:gd name="connsiteY6" fmla="*/ 185547 h 3709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967">
                <a:moveTo>
                  <a:pt x="0" y="185547"/>
                </a:moveTo>
                <a:lnTo>
                  <a:pt x="206375" y="0"/>
                </a:lnTo>
                <a:lnTo>
                  <a:pt x="825881" y="0"/>
                </a:lnTo>
                <a:lnTo>
                  <a:pt x="1032383" y="185547"/>
                </a:lnTo>
                <a:lnTo>
                  <a:pt x="825881" y="370966"/>
                </a:lnTo>
                <a:lnTo>
                  <a:pt x="206375" y="370966"/>
                </a:lnTo>
                <a:lnTo>
                  <a:pt x="0" y="1855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70808" y="2545970"/>
            <a:ext cx="1045083" cy="383667"/>
          </a:xfrm>
          <a:custGeom>
            <a:avLst/>
            <a:gdLst>
              <a:gd name="connsiteX0" fmla="*/ 6350 w 1045083"/>
              <a:gd name="connsiteY0" fmla="*/ 191897 h 383667"/>
              <a:gd name="connsiteX1" fmla="*/ 212725 w 1045083"/>
              <a:gd name="connsiteY1" fmla="*/ 6350 h 383667"/>
              <a:gd name="connsiteX2" fmla="*/ 832231 w 1045083"/>
              <a:gd name="connsiteY2" fmla="*/ 6350 h 383667"/>
              <a:gd name="connsiteX3" fmla="*/ 1038733 w 1045083"/>
              <a:gd name="connsiteY3" fmla="*/ 191897 h 383667"/>
              <a:gd name="connsiteX4" fmla="*/ 832231 w 1045083"/>
              <a:gd name="connsiteY4" fmla="*/ 377316 h 383667"/>
              <a:gd name="connsiteX5" fmla="*/ 212725 w 1045083"/>
              <a:gd name="connsiteY5" fmla="*/ 377316 h 383667"/>
              <a:gd name="connsiteX6" fmla="*/ 6350 w 1045083"/>
              <a:gd name="connsiteY6" fmla="*/ 191897 h 383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667">
                <a:moveTo>
                  <a:pt x="6350" y="191897"/>
                </a:moveTo>
                <a:lnTo>
                  <a:pt x="212725" y="6350"/>
                </a:lnTo>
                <a:lnTo>
                  <a:pt x="832231" y="6350"/>
                </a:lnTo>
                <a:lnTo>
                  <a:pt x="1038733" y="191897"/>
                </a:lnTo>
                <a:lnTo>
                  <a:pt x="832231" y="377316"/>
                </a:lnTo>
                <a:lnTo>
                  <a:pt x="212725" y="377316"/>
                </a:lnTo>
                <a:lnTo>
                  <a:pt x="6350" y="1918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55594" y="3441674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49244" y="3435324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267281" y="2936875"/>
            <a:ext cx="1032433" cy="370840"/>
          </a:xfrm>
          <a:custGeom>
            <a:avLst/>
            <a:gdLst>
              <a:gd name="connsiteX0" fmla="*/ 0 w 1032433"/>
              <a:gd name="connsiteY0" fmla="*/ 185420 h 370840"/>
              <a:gd name="connsiteX1" fmla="*/ 206476 w 1032433"/>
              <a:gd name="connsiteY1" fmla="*/ 0 h 370840"/>
              <a:gd name="connsiteX2" fmla="*/ 825931 w 1032433"/>
              <a:gd name="connsiteY2" fmla="*/ 0 h 370840"/>
              <a:gd name="connsiteX3" fmla="*/ 1032433 w 1032433"/>
              <a:gd name="connsiteY3" fmla="*/ 185420 h 370840"/>
              <a:gd name="connsiteX4" fmla="*/ 825931 w 1032433"/>
              <a:gd name="connsiteY4" fmla="*/ 370840 h 370840"/>
              <a:gd name="connsiteX5" fmla="*/ 206476 w 1032433"/>
              <a:gd name="connsiteY5" fmla="*/ 370840 h 370840"/>
              <a:gd name="connsiteX6" fmla="*/ 0 w 1032433"/>
              <a:gd name="connsiteY6" fmla="*/ 18542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433" h="370840">
                <a:moveTo>
                  <a:pt x="0" y="185420"/>
                </a:moveTo>
                <a:lnTo>
                  <a:pt x="206476" y="0"/>
                </a:lnTo>
                <a:lnTo>
                  <a:pt x="825931" y="0"/>
                </a:lnTo>
                <a:lnTo>
                  <a:pt x="1032433" y="185420"/>
                </a:lnTo>
                <a:lnTo>
                  <a:pt x="825931" y="370840"/>
                </a:lnTo>
                <a:lnTo>
                  <a:pt x="206476" y="370840"/>
                </a:lnTo>
                <a:lnTo>
                  <a:pt x="0" y="18542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260931" y="2930525"/>
            <a:ext cx="1045133" cy="383540"/>
          </a:xfrm>
          <a:custGeom>
            <a:avLst/>
            <a:gdLst>
              <a:gd name="connsiteX0" fmla="*/ 6350 w 1045133"/>
              <a:gd name="connsiteY0" fmla="*/ 191770 h 383540"/>
              <a:gd name="connsiteX1" fmla="*/ 212826 w 1045133"/>
              <a:gd name="connsiteY1" fmla="*/ 6350 h 383540"/>
              <a:gd name="connsiteX2" fmla="*/ 832281 w 1045133"/>
              <a:gd name="connsiteY2" fmla="*/ 6350 h 383540"/>
              <a:gd name="connsiteX3" fmla="*/ 1038783 w 1045133"/>
              <a:gd name="connsiteY3" fmla="*/ 191770 h 383540"/>
              <a:gd name="connsiteX4" fmla="*/ 832281 w 1045133"/>
              <a:gd name="connsiteY4" fmla="*/ 377190 h 383540"/>
              <a:gd name="connsiteX5" fmla="*/ 212826 w 1045133"/>
              <a:gd name="connsiteY5" fmla="*/ 377190 h 383540"/>
              <a:gd name="connsiteX6" fmla="*/ 6350 w 1045133"/>
              <a:gd name="connsiteY6" fmla="*/ 19177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133" h="383540">
                <a:moveTo>
                  <a:pt x="6350" y="191770"/>
                </a:moveTo>
                <a:lnTo>
                  <a:pt x="212826" y="6350"/>
                </a:lnTo>
                <a:lnTo>
                  <a:pt x="832281" y="6350"/>
                </a:lnTo>
                <a:lnTo>
                  <a:pt x="1038783" y="191770"/>
                </a:lnTo>
                <a:lnTo>
                  <a:pt x="832281" y="377190"/>
                </a:lnTo>
                <a:lnTo>
                  <a:pt x="212826" y="377190"/>
                </a:lnTo>
                <a:lnTo>
                  <a:pt x="6350" y="1917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28800" y="3458692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822450" y="3452342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96864" y="2566036"/>
            <a:ext cx="1032383" cy="370839"/>
          </a:xfrm>
          <a:custGeom>
            <a:avLst/>
            <a:gdLst>
              <a:gd name="connsiteX0" fmla="*/ 0 w 1032383"/>
              <a:gd name="connsiteY0" fmla="*/ 185419 h 370839"/>
              <a:gd name="connsiteX1" fmla="*/ 206375 w 1032383"/>
              <a:gd name="connsiteY1" fmla="*/ 0 h 370839"/>
              <a:gd name="connsiteX2" fmla="*/ 825880 w 1032383"/>
              <a:gd name="connsiteY2" fmla="*/ 0 h 370839"/>
              <a:gd name="connsiteX3" fmla="*/ 1032383 w 1032383"/>
              <a:gd name="connsiteY3" fmla="*/ 185419 h 370839"/>
              <a:gd name="connsiteX4" fmla="*/ 825880 w 1032383"/>
              <a:gd name="connsiteY4" fmla="*/ 370839 h 370839"/>
              <a:gd name="connsiteX5" fmla="*/ 206375 w 1032383"/>
              <a:gd name="connsiteY5" fmla="*/ 370839 h 370839"/>
              <a:gd name="connsiteX6" fmla="*/ 0 w 1032383"/>
              <a:gd name="connsiteY6" fmla="*/ 18541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839">
                <a:moveTo>
                  <a:pt x="0" y="185419"/>
                </a:moveTo>
                <a:lnTo>
                  <a:pt x="206375" y="0"/>
                </a:lnTo>
                <a:lnTo>
                  <a:pt x="825880" y="0"/>
                </a:lnTo>
                <a:lnTo>
                  <a:pt x="1032383" y="185419"/>
                </a:lnTo>
                <a:lnTo>
                  <a:pt x="825880" y="370839"/>
                </a:lnTo>
                <a:lnTo>
                  <a:pt x="206375" y="370839"/>
                </a:lnTo>
                <a:lnTo>
                  <a:pt x="0" y="18541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390514" y="2559686"/>
            <a:ext cx="1045083" cy="383539"/>
          </a:xfrm>
          <a:custGeom>
            <a:avLst/>
            <a:gdLst>
              <a:gd name="connsiteX0" fmla="*/ 6350 w 1045083"/>
              <a:gd name="connsiteY0" fmla="*/ 191769 h 383539"/>
              <a:gd name="connsiteX1" fmla="*/ 212725 w 1045083"/>
              <a:gd name="connsiteY1" fmla="*/ 6350 h 383539"/>
              <a:gd name="connsiteX2" fmla="*/ 832230 w 1045083"/>
              <a:gd name="connsiteY2" fmla="*/ 6350 h 383539"/>
              <a:gd name="connsiteX3" fmla="*/ 1038733 w 1045083"/>
              <a:gd name="connsiteY3" fmla="*/ 191769 h 383539"/>
              <a:gd name="connsiteX4" fmla="*/ 832230 w 1045083"/>
              <a:gd name="connsiteY4" fmla="*/ 377189 h 383539"/>
              <a:gd name="connsiteX5" fmla="*/ 212725 w 1045083"/>
              <a:gd name="connsiteY5" fmla="*/ 377189 h 383539"/>
              <a:gd name="connsiteX6" fmla="*/ 6350 w 1045083"/>
              <a:gd name="connsiteY6" fmla="*/ 191769 h 383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539">
                <a:moveTo>
                  <a:pt x="6350" y="191769"/>
                </a:moveTo>
                <a:lnTo>
                  <a:pt x="212725" y="6350"/>
                </a:lnTo>
                <a:lnTo>
                  <a:pt x="832230" y="6350"/>
                </a:lnTo>
                <a:lnTo>
                  <a:pt x="1038733" y="191769"/>
                </a:lnTo>
                <a:lnTo>
                  <a:pt x="832230" y="377189"/>
                </a:lnTo>
                <a:lnTo>
                  <a:pt x="212725" y="377189"/>
                </a:lnTo>
                <a:lnTo>
                  <a:pt x="6350" y="191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963920" y="3058261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57570" y="3051911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053585" y="2176907"/>
            <a:ext cx="1032383" cy="370966"/>
          </a:xfrm>
          <a:custGeom>
            <a:avLst/>
            <a:gdLst>
              <a:gd name="connsiteX0" fmla="*/ 0 w 1032383"/>
              <a:gd name="connsiteY0" fmla="*/ 185419 h 370966"/>
              <a:gd name="connsiteX1" fmla="*/ 206501 w 1032383"/>
              <a:gd name="connsiteY1" fmla="*/ 0 h 370966"/>
              <a:gd name="connsiteX2" fmla="*/ 825880 w 1032383"/>
              <a:gd name="connsiteY2" fmla="*/ 0 h 370966"/>
              <a:gd name="connsiteX3" fmla="*/ 1032382 w 1032383"/>
              <a:gd name="connsiteY3" fmla="*/ 185419 h 370966"/>
              <a:gd name="connsiteX4" fmla="*/ 825880 w 1032383"/>
              <a:gd name="connsiteY4" fmla="*/ 370966 h 370966"/>
              <a:gd name="connsiteX5" fmla="*/ 206501 w 1032383"/>
              <a:gd name="connsiteY5" fmla="*/ 370966 h 370966"/>
              <a:gd name="connsiteX6" fmla="*/ 0 w 1032383"/>
              <a:gd name="connsiteY6" fmla="*/ 185419 h 3709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32383" h="370966">
                <a:moveTo>
                  <a:pt x="0" y="185419"/>
                </a:moveTo>
                <a:lnTo>
                  <a:pt x="206501" y="0"/>
                </a:lnTo>
                <a:lnTo>
                  <a:pt x="825880" y="0"/>
                </a:lnTo>
                <a:lnTo>
                  <a:pt x="1032382" y="185419"/>
                </a:lnTo>
                <a:lnTo>
                  <a:pt x="825880" y="370966"/>
                </a:lnTo>
                <a:lnTo>
                  <a:pt x="206501" y="370966"/>
                </a:lnTo>
                <a:lnTo>
                  <a:pt x="0" y="18541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47235" y="2170557"/>
            <a:ext cx="1045083" cy="383666"/>
          </a:xfrm>
          <a:custGeom>
            <a:avLst/>
            <a:gdLst>
              <a:gd name="connsiteX0" fmla="*/ 6350 w 1045083"/>
              <a:gd name="connsiteY0" fmla="*/ 191769 h 383666"/>
              <a:gd name="connsiteX1" fmla="*/ 212851 w 1045083"/>
              <a:gd name="connsiteY1" fmla="*/ 6350 h 383666"/>
              <a:gd name="connsiteX2" fmla="*/ 832230 w 1045083"/>
              <a:gd name="connsiteY2" fmla="*/ 6350 h 383666"/>
              <a:gd name="connsiteX3" fmla="*/ 1038732 w 1045083"/>
              <a:gd name="connsiteY3" fmla="*/ 191769 h 383666"/>
              <a:gd name="connsiteX4" fmla="*/ 832230 w 1045083"/>
              <a:gd name="connsiteY4" fmla="*/ 377316 h 383666"/>
              <a:gd name="connsiteX5" fmla="*/ 212851 w 1045083"/>
              <a:gd name="connsiteY5" fmla="*/ 377316 h 383666"/>
              <a:gd name="connsiteX6" fmla="*/ 6350 w 1045083"/>
              <a:gd name="connsiteY6" fmla="*/ 191769 h 3836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5083" h="383666">
                <a:moveTo>
                  <a:pt x="6350" y="191769"/>
                </a:moveTo>
                <a:lnTo>
                  <a:pt x="212851" y="6350"/>
                </a:lnTo>
                <a:lnTo>
                  <a:pt x="832230" y="6350"/>
                </a:lnTo>
                <a:lnTo>
                  <a:pt x="1038732" y="191769"/>
                </a:lnTo>
                <a:lnTo>
                  <a:pt x="832230" y="377316"/>
                </a:lnTo>
                <a:lnTo>
                  <a:pt x="212851" y="377316"/>
                </a:lnTo>
                <a:lnTo>
                  <a:pt x="6350" y="1917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93236" y="3075279"/>
            <a:ext cx="882523" cy="276758"/>
          </a:xfrm>
          <a:custGeom>
            <a:avLst/>
            <a:gdLst>
              <a:gd name="connsiteX0" fmla="*/ 0 w 882523"/>
              <a:gd name="connsiteY0" fmla="*/ 276758 h 276758"/>
              <a:gd name="connsiteX1" fmla="*/ 882523 w 882523"/>
              <a:gd name="connsiteY1" fmla="*/ 276758 h 276758"/>
              <a:gd name="connsiteX2" fmla="*/ 882523 w 882523"/>
              <a:gd name="connsiteY2" fmla="*/ 0 h 276758"/>
              <a:gd name="connsiteX3" fmla="*/ 0 w 882523"/>
              <a:gd name="connsiteY3" fmla="*/ 0 h 276758"/>
              <a:gd name="connsiteX4" fmla="*/ 0 w 882523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3" h="276758">
                <a:moveTo>
                  <a:pt x="0" y="276758"/>
                </a:moveTo>
                <a:lnTo>
                  <a:pt x="882523" y="276758"/>
                </a:lnTo>
                <a:lnTo>
                  <a:pt x="882523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86886" y="3068929"/>
            <a:ext cx="895223" cy="289458"/>
          </a:xfrm>
          <a:custGeom>
            <a:avLst/>
            <a:gdLst>
              <a:gd name="connsiteX0" fmla="*/ 6350 w 895223"/>
              <a:gd name="connsiteY0" fmla="*/ 283108 h 289458"/>
              <a:gd name="connsiteX1" fmla="*/ 888873 w 895223"/>
              <a:gd name="connsiteY1" fmla="*/ 283108 h 289458"/>
              <a:gd name="connsiteX2" fmla="*/ 888873 w 895223"/>
              <a:gd name="connsiteY2" fmla="*/ 6350 h 289458"/>
              <a:gd name="connsiteX3" fmla="*/ 6350 w 895223"/>
              <a:gd name="connsiteY3" fmla="*/ 6350 h 289458"/>
              <a:gd name="connsiteX4" fmla="*/ 6350 w 895223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3" h="289458">
                <a:moveTo>
                  <a:pt x="6350" y="283108"/>
                </a:moveTo>
                <a:lnTo>
                  <a:pt x="888873" y="283108"/>
                </a:lnTo>
                <a:lnTo>
                  <a:pt x="888873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390514" y="2745614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29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018528" y="3063849"/>
            <a:ext cx="882522" cy="276758"/>
          </a:xfrm>
          <a:custGeom>
            <a:avLst/>
            <a:gdLst>
              <a:gd name="connsiteX0" fmla="*/ 0 w 882522"/>
              <a:gd name="connsiteY0" fmla="*/ 276758 h 276758"/>
              <a:gd name="connsiteX1" fmla="*/ 882522 w 882522"/>
              <a:gd name="connsiteY1" fmla="*/ 276758 h 276758"/>
              <a:gd name="connsiteX2" fmla="*/ 882522 w 882522"/>
              <a:gd name="connsiteY2" fmla="*/ 0 h 276758"/>
              <a:gd name="connsiteX3" fmla="*/ 0 w 882522"/>
              <a:gd name="connsiteY3" fmla="*/ 0 h 276758"/>
              <a:gd name="connsiteX4" fmla="*/ 0 w 882522"/>
              <a:gd name="connsiteY4" fmla="*/ 276758 h 276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2522" h="276758">
                <a:moveTo>
                  <a:pt x="0" y="276758"/>
                </a:moveTo>
                <a:lnTo>
                  <a:pt x="882522" y="276758"/>
                </a:lnTo>
                <a:lnTo>
                  <a:pt x="882522" y="0"/>
                </a:lnTo>
                <a:lnTo>
                  <a:pt x="0" y="0"/>
                </a:lnTo>
                <a:lnTo>
                  <a:pt x="0" y="2767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012178" y="3057499"/>
            <a:ext cx="895222" cy="289458"/>
          </a:xfrm>
          <a:custGeom>
            <a:avLst/>
            <a:gdLst>
              <a:gd name="connsiteX0" fmla="*/ 6350 w 895222"/>
              <a:gd name="connsiteY0" fmla="*/ 283108 h 289458"/>
              <a:gd name="connsiteX1" fmla="*/ 888872 w 895222"/>
              <a:gd name="connsiteY1" fmla="*/ 283108 h 289458"/>
              <a:gd name="connsiteX2" fmla="*/ 888872 w 895222"/>
              <a:gd name="connsiteY2" fmla="*/ 6350 h 289458"/>
              <a:gd name="connsiteX3" fmla="*/ 6350 w 895222"/>
              <a:gd name="connsiteY3" fmla="*/ 6350 h 289458"/>
              <a:gd name="connsiteX4" fmla="*/ 6350 w 895222"/>
              <a:gd name="connsiteY4" fmla="*/ 283108 h 28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222" h="289458">
                <a:moveTo>
                  <a:pt x="6350" y="283108"/>
                </a:moveTo>
                <a:lnTo>
                  <a:pt x="888872" y="283108"/>
                </a:lnTo>
                <a:lnTo>
                  <a:pt x="888872" y="6350"/>
                </a:lnTo>
                <a:lnTo>
                  <a:pt x="6350" y="6350"/>
                </a:lnTo>
                <a:lnTo>
                  <a:pt x="6350" y="2831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86936" y="2366772"/>
            <a:ext cx="872997" cy="187452"/>
          </a:xfrm>
          <a:custGeom>
            <a:avLst/>
            <a:gdLst>
              <a:gd name="connsiteX0" fmla="*/ 866648 w 872997"/>
              <a:gd name="connsiteY0" fmla="*/ 6350 h 187452"/>
              <a:gd name="connsiteX1" fmla="*/ 6350 w 872997"/>
              <a:gd name="connsiteY1" fmla="*/ 181101 h 18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452">
                <a:moveTo>
                  <a:pt x="866648" y="6350"/>
                </a:moveTo>
                <a:lnTo>
                  <a:pt x="6350" y="1811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422897" y="2741167"/>
            <a:ext cx="22225" cy="309752"/>
          </a:xfrm>
          <a:custGeom>
            <a:avLst/>
            <a:gdLst>
              <a:gd name="connsiteX0" fmla="*/ 6350 w 22225"/>
              <a:gd name="connsiteY0" fmla="*/ 6350 h 309752"/>
              <a:gd name="connsiteX1" fmla="*/ 6350 w 22225"/>
              <a:gd name="connsiteY1" fmla="*/ 303402 h 309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752">
                <a:moveTo>
                  <a:pt x="6350" y="6350"/>
                </a:moveTo>
                <a:lnTo>
                  <a:pt x="6350" y="3034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703192" y="2749043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29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51931" y="2363342"/>
            <a:ext cx="872997" cy="187452"/>
          </a:xfrm>
          <a:custGeom>
            <a:avLst/>
            <a:gdLst>
              <a:gd name="connsiteX0" fmla="*/ 6350 w 872997"/>
              <a:gd name="connsiteY0" fmla="*/ 6350 h 187452"/>
              <a:gd name="connsiteX1" fmla="*/ 866647 w 872997"/>
              <a:gd name="connsiteY1" fmla="*/ 181102 h 18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452">
                <a:moveTo>
                  <a:pt x="6350" y="6350"/>
                </a:moveTo>
                <a:lnTo>
                  <a:pt x="866647" y="181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93747" y="2741168"/>
            <a:ext cx="872997" cy="187325"/>
          </a:xfrm>
          <a:custGeom>
            <a:avLst/>
            <a:gdLst>
              <a:gd name="connsiteX0" fmla="*/ 866647 w 872997"/>
              <a:gd name="connsiteY0" fmla="*/ 6350 h 187325"/>
              <a:gd name="connsiteX1" fmla="*/ 6350 w 872997"/>
              <a:gd name="connsiteY1" fmla="*/ 180975 h 187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997" h="187325">
                <a:moveTo>
                  <a:pt x="866647" y="6350"/>
                </a:moveTo>
                <a:lnTo>
                  <a:pt x="6350" y="1809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93365" y="3142615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30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60931" y="3125598"/>
            <a:ext cx="22225" cy="309879"/>
          </a:xfrm>
          <a:custGeom>
            <a:avLst/>
            <a:gdLst>
              <a:gd name="connsiteX0" fmla="*/ 6350 w 22225"/>
              <a:gd name="connsiteY0" fmla="*/ 6350 h 309879"/>
              <a:gd name="connsiteX1" fmla="*/ 6350 w 22225"/>
              <a:gd name="connsiteY1" fmla="*/ 303530 h 309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09879">
                <a:moveTo>
                  <a:pt x="6350" y="6350"/>
                </a:moveTo>
                <a:lnTo>
                  <a:pt x="6350" y="30353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019035" y="3486150"/>
            <a:ext cx="3302634" cy="1815846"/>
          </a:xfrm>
          <a:custGeom>
            <a:avLst/>
            <a:gdLst>
              <a:gd name="connsiteX0" fmla="*/ 0 w 3302634"/>
              <a:gd name="connsiteY0" fmla="*/ 1815846 h 1815846"/>
              <a:gd name="connsiteX1" fmla="*/ 3302634 w 3302634"/>
              <a:gd name="connsiteY1" fmla="*/ 1815846 h 1815846"/>
              <a:gd name="connsiteX2" fmla="*/ 3302634 w 3302634"/>
              <a:gd name="connsiteY2" fmla="*/ 0 h 1815846"/>
              <a:gd name="connsiteX3" fmla="*/ 0 w 3302634"/>
              <a:gd name="connsiteY3" fmla="*/ 0 h 1815846"/>
              <a:gd name="connsiteX4" fmla="*/ 0 w 3302634"/>
              <a:gd name="connsiteY4" fmla="*/ 1815846 h 1815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634" h="1815846">
                <a:moveTo>
                  <a:pt x="0" y="1815846"/>
                </a:moveTo>
                <a:lnTo>
                  <a:pt x="3302634" y="1815846"/>
                </a:lnTo>
                <a:lnTo>
                  <a:pt x="3302634" y="0"/>
                </a:lnTo>
                <a:lnTo>
                  <a:pt x="0" y="0"/>
                </a:lnTo>
                <a:lnTo>
                  <a:pt x="0" y="181584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322513" y="5405437"/>
            <a:ext cx="7354823" cy="461962"/>
          </a:xfrm>
          <a:custGeom>
            <a:avLst/>
            <a:gdLst>
              <a:gd name="connsiteX0" fmla="*/ 0 w 7354823"/>
              <a:gd name="connsiteY0" fmla="*/ 461962 h 461962"/>
              <a:gd name="connsiteX1" fmla="*/ 7354823 w 7354823"/>
              <a:gd name="connsiteY1" fmla="*/ 461962 h 461962"/>
              <a:gd name="connsiteX2" fmla="*/ 7354823 w 7354823"/>
              <a:gd name="connsiteY2" fmla="*/ 0 h 461962"/>
              <a:gd name="connsiteX3" fmla="*/ 0 w 7354823"/>
              <a:gd name="connsiteY3" fmla="*/ 0 h 461962"/>
              <a:gd name="connsiteX4" fmla="*/ 0 w 7354823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54823" h="461962">
                <a:moveTo>
                  <a:pt x="0" y="461962"/>
                </a:moveTo>
                <a:lnTo>
                  <a:pt x="7354823" y="461962"/>
                </a:lnTo>
                <a:lnTo>
                  <a:pt x="7354823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3" name="表格 4"/>
          <p:cNvGraphicFramePr>
            <a:graphicFrameLocks noGrp="1"/>
          </p:cNvGraphicFramePr>
          <p:nvPr/>
        </p:nvGraphicFramePr>
        <p:xfrm>
          <a:off x="3287776" y="971551"/>
          <a:ext cx="5143500" cy="714375"/>
        </p:xfrm>
        <a:graphic>
          <a:graphicData uri="http://schemas.openxmlformats.org/drawingml/2006/table">
            <a:tbl>
              <a:tblPr/>
              <a:tblGrid>
                <a:gridCol w="8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分数段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0-59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60-69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70-79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80-89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90-100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比例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0.15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0.40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0.10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19800" y="31115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343400" y="3124201"/>
            <a:ext cx="7707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grade=3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07101" y="2616201"/>
            <a:ext cx="176343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score&lt;90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879600" y="3022600"/>
            <a:ext cx="1809534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0287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score&lt;60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028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grade=2</a:t>
            </a:r>
          </a:p>
          <a:p>
            <a:pPr>
              <a:lnSpc>
                <a:spcPts val="100"/>
              </a:lnSpc>
              <a:tabLst>
                <a:tab pos="10287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289301" y="2552701"/>
            <a:ext cx="176022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score&lt;70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108200" y="584200"/>
            <a:ext cx="4363502" cy="1995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  <a:tab pos="2578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如果考虑学生成绩的分布的概率：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修改判定树：</a:t>
            </a:r>
          </a:p>
          <a:p>
            <a:pPr>
              <a:lnSpc>
                <a:spcPts val="2700"/>
              </a:lnSpc>
              <a:tabLst>
                <a:tab pos="76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score&lt;80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714500" y="4445000"/>
            <a:ext cx="449001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60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+0.1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2.2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073900" y="3136901"/>
            <a:ext cx="1705082" cy="956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  <a:tab pos="457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grade=5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0"/>
              </a:lnSpc>
              <a:tabLst>
                <a:tab pos="254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48600" y="4076701"/>
            <a:ext cx="213629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=1;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099300" y="4343400"/>
            <a:ext cx="25867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064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grad=3;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score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=4;</a:t>
            </a:r>
          </a:p>
          <a:p>
            <a:pPr>
              <a:lnSpc>
                <a:spcPts val="1900"/>
              </a:lnSpc>
              <a:tabLst>
                <a:tab pos="406400" algn="l"/>
                <a:tab pos="749300" algn="l"/>
              </a:tabLst>
            </a:pPr>
            <a:r>
              <a:rPr lang="en-US" altLang="zh-CN" sz="159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=5;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13001" y="5499101"/>
            <a:ext cx="707886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如何根据结点不同的查找频率构造更有效的搜索树？</a:t>
            </a:r>
          </a:p>
        </p:txBody>
      </p:sp>
    </p:spTree>
    <p:extLst>
      <p:ext uri="{BB962C8B-B14F-4D97-AF65-F5344CB8AC3E}">
        <p14:creationId xmlns:p14="http://schemas.microsoft.com/office/powerpoint/2010/main" val="1189904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0" y="1206500"/>
            <a:ext cx="7810500" cy="1549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7100" y="2959100"/>
            <a:ext cx="7823200" cy="952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451600" y="2120901"/>
            <a:ext cx="27251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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0" y="2120901"/>
            <a:ext cx="481702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点的带权路径长度之和就是：</a:t>
            </a:r>
            <a:r>
              <a:rPr lang="en-US" altLang="zh-CN" sz="1989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98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8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93900" y="558801"/>
            <a:ext cx="250549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哈夫曼树的定义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98701" y="1524001"/>
            <a:ext cx="730969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带权路径长度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(WPL)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设二叉树有</a:t>
            </a:r>
            <a:r>
              <a:rPr lang="en-US" altLang="zh-CN" sz="200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个叶子结点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，每个叶子结点带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98701" y="1828801"/>
            <a:ext cx="721030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有权值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，从根结点到每个叶子结点的长度为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33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，则每个叶子结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53200" y="2095501"/>
            <a:ext cx="73738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56401" y="2286001"/>
            <a:ext cx="37189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8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7000" y="2540001"/>
            <a:ext cx="22121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16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16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16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324101" y="3225801"/>
            <a:ext cx="5281895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最优二叉树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795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哈夫曼树</a:t>
            </a:r>
            <a:r>
              <a:rPr lang="en-US" altLang="zh-CN" sz="2795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最小的二叉树</a:t>
            </a:r>
          </a:p>
        </p:txBody>
      </p:sp>
    </p:spTree>
    <p:extLst>
      <p:ext uri="{BB962C8B-B14F-4D97-AF65-F5344CB8AC3E}">
        <p14:creationId xmlns:p14="http://schemas.microsoft.com/office/powerpoint/2010/main" val="34343400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019921" y="1928877"/>
            <a:ext cx="347853" cy="345439"/>
          </a:xfrm>
          <a:custGeom>
            <a:avLst/>
            <a:gdLst>
              <a:gd name="connsiteX0" fmla="*/ 0 w 347853"/>
              <a:gd name="connsiteY0" fmla="*/ 172719 h 345439"/>
              <a:gd name="connsiteX1" fmla="*/ 173863 w 347853"/>
              <a:gd name="connsiteY1" fmla="*/ 0 h 345439"/>
              <a:gd name="connsiteX2" fmla="*/ 347853 w 347853"/>
              <a:gd name="connsiteY2" fmla="*/ 172719 h 345439"/>
              <a:gd name="connsiteX3" fmla="*/ 173863 w 347853"/>
              <a:gd name="connsiteY3" fmla="*/ 345439 h 345439"/>
              <a:gd name="connsiteX4" fmla="*/ 0 w 347853"/>
              <a:gd name="connsiteY4" fmla="*/ 172719 h 345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439">
                <a:moveTo>
                  <a:pt x="0" y="172719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719"/>
                </a:cubicBezTo>
                <a:cubicBezTo>
                  <a:pt x="347853" y="268097"/>
                  <a:pt x="270002" y="345439"/>
                  <a:pt x="173863" y="345439"/>
                </a:cubicBezTo>
                <a:cubicBezTo>
                  <a:pt x="77851" y="345439"/>
                  <a:pt x="0" y="268097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013571" y="1922527"/>
            <a:ext cx="360553" cy="358139"/>
          </a:xfrm>
          <a:custGeom>
            <a:avLst/>
            <a:gdLst>
              <a:gd name="connsiteX0" fmla="*/ 6350 w 360553"/>
              <a:gd name="connsiteY0" fmla="*/ 179069 h 358139"/>
              <a:gd name="connsiteX1" fmla="*/ 180213 w 360553"/>
              <a:gd name="connsiteY1" fmla="*/ 6350 h 358139"/>
              <a:gd name="connsiteX2" fmla="*/ 354203 w 360553"/>
              <a:gd name="connsiteY2" fmla="*/ 179069 h 358139"/>
              <a:gd name="connsiteX3" fmla="*/ 180213 w 360553"/>
              <a:gd name="connsiteY3" fmla="*/ 351789 h 358139"/>
              <a:gd name="connsiteX4" fmla="*/ 6350 w 360553"/>
              <a:gd name="connsiteY4" fmla="*/ 179069 h 358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139">
                <a:moveTo>
                  <a:pt x="6350" y="179069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069"/>
                </a:cubicBezTo>
                <a:cubicBezTo>
                  <a:pt x="354203" y="274447"/>
                  <a:pt x="276352" y="351789"/>
                  <a:pt x="180213" y="351789"/>
                </a:cubicBezTo>
                <a:cubicBezTo>
                  <a:pt x="84201" y="351789"/>
                  <a:pt x="6350" y="274447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9382" y="2213864"/>
            <a:ext cx="283972" cy="211962"/>
          </a:xfrm>
          <a:custGeom>
            <a:avLst/>
            <a:gdLst>
              <a:gd name="connsiteX0" fmla="*/ 277622 w 283972"/>
              <a:gd name="connsiteY0" fmla="*/ 6350 h 211962"/>
              <a:gd name="connsiteX1" fmla="*/ 6350 w 283972"/>
              <a:gd name="connsiteY1" fmla="*/ 205612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277622" y="6350"/>
                </a:moveTo>
                <a:lnTo>
                  <a:pt x="6350" y="205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65668" y="2666619"/>
            <a:ext cx="283972" cy="211962"/>
          </a:xfrm>
          <a:custGeom>
            <a:avLst/>
            <a:gdLst>
              <a:gd name="connsiteX0" fmla="*/ 277621 w 283972"/>
              <a:gd name="connsiteY0" fmla="*/ 6350 h 211962"/>
              <a:gd name="connsiteX1" fmla="*/ 6350 w 283972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277621" y="6350"/>
                </a:moveTo>
                <a:lnTo>
                  <a:pt x="6350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328912" y="2208148"/>
            <a:ext cx="284099" cy="211962"/>
          </a:xfrm>
          <a:custGeom>
            <a:avLst/>
            <a:gdLst>
              <a:gd name="connsiteX0" fmla="*/ 6350 w 284099"/>
              <a:gd name="connsiteY0" fmla="*/ 6350 h 211962"/>
              <a:gd name="connsiteX1" fmla="*/ 277748 w 284099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099" h="211962">
                <a:moveTo>
                  <a:pt x="6350" y="6350"/>
                </a:moveTo>
                <a:lnTo>
                  <a:pt x="277748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68843" y="2664206"/>
            <a:ext cx="257429" cy="427481"/>
          </a:xfrm>
          <a:custGeom>
            <a:avLst/>
            <a:gdLst>
              <a:gd name="connsiteX0" fmla="*/ 6350 w 257429"/>
              <a:gd name="connsiteY0" fmla="*/ 6350 h 427481"/>
              <a:gd name="connsiteX1" fmla="*/ 251078 w 257429"/>
              <a:gd name="connsiteY1" fmla="*/ 421132 h 427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7429" h="427481">
                <a:moveTo>
                  <a:pt x="6350" y="6350"/>
                </a:moveTo>
                <a:lnTo>
                  <a:pt x="251078" y="4211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511031" y="2696464"/>
            <a:ext cx="122809" cy="396366"/>
          </a:xfrm>
          <a:custGeom>
            <a:avLst/>
            <a:gdLst>
              <a:gd name="connsiteX0" fmla="*/ 116458 w 122809"/>
              <a:gd name="connsiteY0" fmla="*/ 6350 h 396366"/>
              <a:gd name="connsiteX1" fmla="*/ 6350 w 122809"/>
              <a:gd name="connsiteY1" fmla="*/ 390016 h 396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366">
                <a:moveTo>
                  <a:pt x="116458" y="6350"/>
                </a:moveTo>
                <a:lnTo>
                  <a:pt x="6350" y="39001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799702" y="2695320"/>
            <a:ext cx="122809" cy="396366"/>
          </a:xfrm>
          <a:custGeom>
            <a:avLst/>
            <a:gdLst>
              <a:gd name="connsiteX0" fmla="*/ 6350 w 122809"/>
              <a:gd name="connsiteY0" fmla="*/ 6350 h 396366"/>
              <a:gd name="connsiteX1" fmla="*/ 116458 w 122809"/>
              <a:gd name="connsiteY1" fmla="*/ 390017 h 396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366">
                <a:moveTo>
                  <a:pt x="6350" y="6350"/>
                </a:moveTo>
                <a:lnTo>
                  <a:pt x="116458" y="3900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96935" y="2361946"/>
            <a:ext cx="347853" cy="345567"/>
          </a:xfrm>
          <a:custGeom>
            <a:avLst/>
            <a:gdLst>
              <a:gd name="connsiteX0" fmla="*/ 0 w 347853"/>
              <a:gd name="connsiteY0" fmla="*/ 172720 h 345567"/>
              <a:gd name="connsiteX1" fmla="*/ 173990 w 347853"/>
              <a:gd name="connsiteY1" fmla="*/ 0 h 345567"/>
              <a:gd name="connsiteX2" fmla="*/ 347853 w 347853"/>
              <a:gd name="connsiteY2" fmla="*/ 172720 h 345567"/>
              <a:gd name="connsiteX3" fmla="*/ 173990 w 347853"/>
              <a:gd name="connsiteY3" fmla="*/ 345567 h 345567"/>
              <a:gd name="connsiteX4" fmla="*/ 0 w 347853"/>
              <a:gd name="connsiteY4" fmla="*/ 172720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7">
                <a:moveTo>
                  <a:pt x="0" y="172720"/>
                </a:moveTo>
                <a:cubicBezTo>
                  <a:pt x="0" y="77343"/>
                  <a:pt x="77851" y="0"/>
                  <a:pt x="173990" y="0"/>
                </a:cubicBezTo>
                <a:cubicBezTo>
                  <a:pt x="270002" y="0"/>
                  <a:pt x="347853" y="77343"/>
                  <a:pt x="347853" y="172720"/>
                </a:cubicBezTo>
                <a:cubicBezTo>
                  <a:pt x="347853" y="268224"/>
                  <a:pt x="270002" y="345567"/>
                  <a:pt x="173990" y="345567"/>
                </a:cubicBezTo>
                <a:cubicBezTo>
                  <a:pt x="77851" y="345567"/>
                  <a:pt x="0" y="268224"/>
                  <a:pt x="0" y="172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90585" y="2355596"/>
            <a:ext cx="360553" cy="358267"/>
          </a:xfrm>
          <a:custGeom>
            <a:avLst/>
            <a:gdLst>
              <a:gd name="connsiteX0" fmla="*/ 6350 w 360553"/>
              <a:gd name="connsiteY0" fmla="*/ 179070 h 358267"/>
              <a:gd name="connsiteX1" fmla="*/ 180340 w 360553"/>
              <a:gd name="connsiteY1" fmla="*/ 6350 h 358267"/>
              <a:gd name="connsiteX2" fmla="*/ 354203 w 360553"/>
              <a:gd name="connsiteY2" fmla="*/ 179070 h 358267"/>
              <a:gd name="connsiteX3" fmla="*/ 180340 w 360553"/>
              <a:gd name="connsiteY3" fmla="*/ 351917 h 358267"/>
              <a:gd name="connsiteX4" fmla="*/ 6350 w 360553"/>
              <a:gd name="connsiteY4" fmla="*/ 179070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7">
                <a:moveTo>
                  <a:pt x="6350" y="179070"/>
                </a:moveTo>
                <a:cubicBezTo>
                  <a:pt x="6350" y="83693"/>
                  <a:pt x="84201" y="6350"/>
                  <a:pt x="180340" y="6350"/>
                </a:cubicBezTo>
                <a:cubicBezTo>
                  <a:pt x="276352" y="6350"/>
                  <a:pt x="354203" y="83693"/>
                  <a:pt x="354203" y="179070"/>
                </a:cubicBezTo>
                <a:cubicBezTo>
                  <a:pt x="354203" y="274574"/>
                  <a:pt x="276352" y="351917"/>
                  <a:pt x="180340" y="351917"/>
                </a:cubicBezTo>
                <a:cubicBezTo>
                  <a:pt x="84201" y="351917"/>
                  <a:pt x="6350" y="274574"/>
                  <a:pt x="6350" y="179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76362" y="2811145"/>
            <a:ext cx="347853" cy="345566"/>
          </a:xfrm>
          <a:custGeom>
            <a:avLst/>
            <a:gdLst>
              <a:gd name="connsiteX0" fmla="*/ 0 w 347853"/>
              <a:gd name="connsiteY0" fmla="*/ 172719 h 345566"/>
              <a:gd name="connsiteX1" fmla="*/ 173863 w 347853"/>
              <a:gd name="connsiteY1" fmla="*/ 0 h 345566"/>
              <a:gd name="connsiteX2" fmla="*/ 347853 w 347853"/>
              <a:gd name="connsiteY2" fmla="*/ 172719 h 345566"/>
              <a:gd name="connsiteX3" fmla="*/ 173863 w 347853"/>
              <a:gd name="connsiteY3" fmla="*/ 345566 h 345566"/>
              <a:gd name="connsiteX4" fmla="*/ 0 w 347853"/>
              <a:gd name="connsiteY4" fmla="*/ 172719 h 345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6">
                <a:moveTo>
                  <a:pt x="0" y="172719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719"/>
                </a:cubicBezTo>
                <a:cubicBezTo>
                  <a:pt x="347853" y="268223"/>
                  <a:pt x="270002" y="345566"/>
                  <a:pt x="173863" y="345566"/>
                </a:cubicBezTo>
                <a:cubicBezTo>
                  <a:pt x="77851" y="345566"/>
                  <a:pt x="0" y="268223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70012" y="2804795"/>
            <a:ext cx="360553" cy="358266"/>
          </a:xfrm>
          <a:custGeom>
            <a:avLst/>
            <a:gdLst>
              <a:gd name="connsiteX0" fmla="*/ 6350 w 360553"/>
              <a:gd name="connsiteY0" fmla="*/ 179069 h 358266"/>
              <a:gd name="connsiteX1" fmla="*/ 180213 w 360553"/>
              <a:gd name="connsiteY1" fmla="*/ 6350 h 358266"/>
              <a:gd name="connsiteX2" fmla="*/ 354203 w 360553"/>
              <a:gd name="connsiteY2" fmla="*/ 179069 h 358266"/>
              <a:gd name="connsiteX3" fmla="*/ 180213 w 360553"/>
              <a:gd name="connsiteY3" fmla="*/ 351916 h 358266"/>
              <a:gd name="connsiteX4" fmla="*/ 6350 w 360553"/>
              <a:gd name="connsiteY4" fmla="*/ 179069 h 358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6">
                <a:moveTo>
                  <a:pt x="6350" y="179069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069"/>
                </a:cubicBezTo>
                <a:cubicBezTo>
                  <a:pt x="354203" y="274573"/>
                  <a:pt x="276352" y="351916"/>
                  <a:pt x="180213" y="351916"/>
                </a:cubicBezTo>
                <a:cubicBezTo>
                  <a:pt x="84201" y="351916"/>
                  <a:pt x="6350" y="274573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545194" y="2375789"/>
            <a:ext cx="347853" cy="345566"/>
          </a:xfrm>
          <a:custGeom>
            <a:avLst/>
            <a:gdLst>
              <a:gd name="connsiteX0" fmla="*/ 0 w 347853"/>
              <a:gd name="connsiteY0" fmla="*/ 172719 h 345566"/>
              <a:gd name="connsiteX1" fmla="*/ 173863 w 347853"/>
              <a:gd name="connsiteY1" fmla="*/ 0 h 345566"/>
              <a:gd name="connsiteX2" fmla="*/ 347852 w 347853"/>
              <a:gd name="connsiteY2" fmla="*/ 172719 h 345566"/>
              <a:gd name="connsiteX3" fmla="*/ 173863 w 347853"/>
              <a:gd name="connsiteY3" fmla="*/ 345566 h 345566"/>
              <a:gd name="connsiteX4" fmla="*/ 0 w 347853"/>
              <a:gd name="connsiteY4" fmla="*/ 172719 h 345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6">
                <a:moveTo>
                  <a:pt x="0" y="172719"/>
                </a:moveTo>
                <a:cubicBezTo>
                  <a:pt x="0" y="77342"/>
                  <a:pt x="77850" y="0"/>
                  <a:pt x="173863" y="0"/>
                </a:cubicBezTo>
                <a:cubicBezTo>
                  <a:pt x="270001" y="0"/>
                  <a:pt x="347852" y="77342"/>
                  <a:pt x="347852" y="172719"/>
                </a:cubicBezTo>
                <a:cubicBezTo>
                  <a:pt x="347852" y="268096"/>
                  <a:pt x="270001" y="345566"/>
                  <a:pt x="173863" y="345566"/>
                </a:cubicBezTo>
                <a:cubicBezTo>
                  <a:pt x="77850" y="345566"/>
                  <a:pt x="0" y="268096"/>
                  <a:pt x="0" y="17271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538844" y="2369439"/>
            <a:ext cx="360553" cy="358266"/>
          </a:xfrm>
          <a:custGeom>
            <a:avLst/>
            <a:gdLst>
              <a:gd name="connsiteX0" fmla="*/ 6350 w 360553"/>
              <a:gd name="connsiteY0" fmla="*/ 179069 h 358266"/>
              <a:gd name="connsiteX1" fmla="*/ 180213 w 360553"/>
              <a:gd name="connsiteY1" fmla="*/ 6350 h 358266"/>
              <a:gd name="connsiteX2" fmla="*/ 354202 w 360553"/>
              <a:gd name="connsiteY2" fmla="*/ 179069 h 358266"/>
              <a:gd name="connsiteX3" fmla="*/ 180213 w 360553"/>
              <a:gd name="connsiteY3" fmla="*/ 351916 h 358266"/>
              <a:gd name="connsiteX4" fmla="*/ 6350 w 360553"/>
              <a:gd name="connsiteY4" fmla="*/ 179069 h 358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6">
                <a:moveTo>
                  <a:pt x="6350" y="179069"/>
                </a:moveTo>
                <a:cubicBezTo>
                  <a:pt x="6350" y="83692"/>
                  <a:pt x="84200" y="6350"/>
                  <a:pt x="180213" y="6350"/>
                </a:cubicBezTo>
                <a:cubicBezTo>
                  <a:pt x="276351" y="6350"/>
                  <a:pt x="354202" y="83692"/>
                  <a:pt x="354202" y="179069"/>
                </a:cubicBezTo>
                <a:cubicBezTo>
                  <a:pt x="354202" y="274446"/>
                  <a:pt x="276351" y="351916"/>
                  <a:pt x="180213" y="351916"/>
                </a:cubicBezTo>
                <a:cubicBezTo>
                  <a:pt x="84200" y="351916"/>
                  <a:pt x="6350" y="274446"/>
                  <a:pt x="6350" y="1790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810500" y="3502254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804150" y="3495904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19820" y="3501111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13470" y="3494761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397872" y="3086456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391522" y="3080106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804907" y="3085325"/>
            <a:ext cx="285242" cy="349008"/>
          </a:xfrm>
          <a:custGeom>
            <a:avLst/>
            <a:gdLst>
              <a:gd name="connsiteX0" fmla="*/ 0 w 285242"/>
              <a:gd name="connsiteY0" fmla="*/ 349008 h 349008"/>
              <a:gd name="connsiteX1" fmla="*/ 285242 w 285242"/>
              <a:gd name="connsiteY1" fmla="*/ 349008 h 349008"/>
              <a:gd name="connsiteX2" fmla="*/ 285242 w 285242"/>
              <a:gd name="connsiteY2" fmla="*/ 0 h 349008"/>
              <a:gd name="connsiteX3" fmla="*/ 0 w 285242"/>
              <a:gd name="connsiteY3" fmla="*/ 0 h 349008"/>
              <a:gd name="connsiteX4" fmla="*/ 0 w 285242"/>
              <a:gd name="connsiteY4" fmla="*/ 349008 h 349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08">
                <a:moveTo>
                  <a:pt x="0" y="349008"/>
                </a:moveTo>
                <a:lnTo>
                  <a:pt x="285242" y="349008"/>
                </a:lnTo>
                <a:lnTo>
                  <a:pt x="285242" y="0"/>
                </a:lnTo>
                <a:lnTo>
                  <a:pt x="0" y="0"/>
                </a:lnTo>
                <a:lnTo>
                  <a:pt x="0" y="34900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798557" y="3078975"/>
            <a:ext cx="297942" cy="361708"/>
          </a:xfrm>
          <a:custGeom>
            <a:avLst/>
            <a:gdLst>
              <a:gd name="connsiteX0" fmla="*/ 6350 w 297942"/>
              <a:gd name="connsiteY0" fmla="*/ 355358 h 361708"/>
              <a:gd name="connsiteX1" fmla="*/ 291592 w 297942"/>
              <a:gd name="connsiteY1" fmla="*/ 355358 h 361708"/>
              <a:gd name="connsiteX2" fmla="*/ 291592 w 297942"/>
              <a:gd name="connsiteY2" fmla="*/ 6350 h 361708"/>
              <a:gd name="connsiteX3" fmla="*/ 6350 w 297942"/>
              <a:gd name="connsiteY3" fmla="*/ 6350 h 361708"/>
              <a:gd name="connsiteX4" fmla="*/ 6350 w 297942"/>
              <a:gd name="connsiteY4" fmla="*/ 355358 h 36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08">
                <a:moveTo>
                  <a:pt x="6350" y="355358"/>
                </a:moveTo>
                <a:lnTo>
                  <a:pt x="291592" y="355358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844788" y="3086456"/>
            <a:ext cx="285242" cy="349021"/>
          </a:xfrm>
          <a:custGeom>
            <a:avLst/>
            <a:gdLst>
              <a:gd name="connsiteX0" fmla="*/ 0 w 285242"/>
              <a:gd name="connsiteY0" fmla="*/ 349021 h 349021"/>
              <a:gd name="connsiteX1" fmla="*/ 285242 w 285242"/>
              <a:gd name="connsiteY1" fmla="*/ 349021 h 349021"/>
              <a:gd name="connsiteX2" fmla="*/ 285242 w 285242"/>
              <a:gd name="connsiteY2" fmla="*/ 0 h 349021"/>
              <a:gd name="connsiteX3" fmla="*/ 0 w 285242"/>
              <a:gd name="connsiteY3" fmla="*/ 0 h 349021"/>
              <a:gd name="connsiteX4" fmla="*/ 0 w 285242"/>
              <a:gd name="connsiteY4" fmla="*/ 349021 h 3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42" h="349021">
                <a:moveTo>
                  <a:pt x="0" y="349021"/>
                </a:moveTo>
                <a:lnTo>
                  <a:pt x="285242" y="349021"/>
                </a:lnTo>
                <a:lnTo>
                  <a:pt x="285242" y="0"/>
                </a:lnTo>
                <a:lnTo>
                  <a:pt x="0" y="0"/>
                </a:lnTo>
                <a:lnTo>
                  <a:pt x="0" y="3490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838438" y="3080106"/>
            <a:ext cx="297942" cy="361721"/>
          </a:xfrm>
          <a:custGeom>
            <a:avLst/>
            <a:gdLst>
              <a:gd name="connsiteX0" fmla="*/ 6350 w 297942"/>
              <a:gd name="connsiteY0" fmla="*/ 355371 h 361721"/>
              <a:gd name="connsiteX1" fmla="*/ 291592 w 297942"/>
              <a:gd name="connsiteY1" fmla="*/ 355371 h 361721"/>
              <a:gd name="connsiteX2" fmla="*/ 291592 w 297942"/>
              <a:gd name="connsiteY2" fmla="*/ 6350 h 361721"/>
              <a:gd name="connsiteX3" fmla="*/ 6350 w 297942"/>
              <a:gd name="connsiteY3" fmla="*/ 6350 h 361721"/>
              <a:gd name="connsiteX4" fmla="*/ 6350 w 297942"/>
              <a:gd name="connsiteY4" fmla="*/ 355371 h 36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42" h="361721">
                <a:moveTo>
                  <a:pt x="6350" y="355371"/>
                </a:moveTo>
                <a:lnTo>
                  <a:pt x="291592" y="355371"/>
                </a:lnTo>
                <a:lnTo>
                  <a:pt x="291592" y="6350"/>
                </a:lnTo>
                <a:lnTo>
                  <a:pt x="6350" y="6350"/>
                </a:lnTo>
                <a:lnTo>
                  <a:pt x="6350" y="35537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952614" y="3113532"/>
            <a:ext cx="122809" cy="396240"/>
          </a:xfrm>
          <a:custGeom>
            <a:avLst/>
            <a:gdLst>
              <a:gd name="connsiteX0" fmla="*/ 116458 w 122809"/>
              <a:gd name="connsiteY0" fmla="*/ 6350 h 396240"/>
              <a:gd name="connsiteX1" fmla="*/ 6350 w 122809"/>
              <a:gd name="connsiteY1" fmla="*/ 38988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240">
                <a:moveTo>
                  <a:pt x="116458" y="6350"/>
                </a:moveTo>
                <a:lnTo>
                  <a:pt x="6350" y="3898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241284" y="3112389"/>
            <a:ext cx="122809" cy="396240"/>
          </a:xfrm>
          <a:custGeom>
            <a:avLst/>
            <a:gdLst>
              <a:gd name="connsiteX0" fmla="*/ 6350 w 122809"/>
              <a:gd name="connsiteY0" fmla="*/ 6350 h 396240"/>
              <a:gd name="connsiteX1" fmla="*/ 116459 w 122809"/>
              <a:gd name="connsiteY1" fmla="*/ 38988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240">
                <a:moveTo>
                  <a:pt x="6350" y="6350"/>
                </a:moveTo>
                <a:lnTo>
                  <a:pt x="116459" y="3898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721475" y="1714501"/>
            <a:ext cx="348360" cy="345947"/>
          </a:xfrm>
          <a:custGeom>
            <a:avLst/>
            <a:gdLst>
              <a:gd name="connsiteX0" fmla="*/ 0 w 348360"/>
              <a:gd name="connsiteY0" fmla="*/ 172973 h 345947"/>
              <a:gd name="connsiteX1" fmla="*/ 174244 w 348360"/>
              <a:gd name="connsiteY1" fmla="*/ 0 h 345947"/>
              <a:gd name="connsiteX2" fmla="*/ 348360 w 348360"/>
              <a:gd name="connsiteY2" fmla="*/ 172973 h 345947"/>
              <a:gd name="connsiteX3" fmla="*/ 174244 w 348360"/>
              <a:gd name="connsiteY3" fmla="*/ 345948 h 345947"/>
              <a:gd name="connsiteX4" fmla="*/ 0 w 348360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5947">
                <a:moveTo>
                  <a:pt x="0" y="172973"/>
                </a:moveTo>
                <a:cubicBezTo>
                  <a:pt x="0" y="77470"/>
                  <a:pt x="77978" y="0"/>
                  <a:pt x="174244" y="0"/>
                </a:cubicBezTo>
                <a:cubicBezTo>
                  <a:pt x="270383" y="0"/>
                  <a:pt x="348360" y="77470"/>
                  <a:pt x="348360" y="172973"/>
                </a:cubicBezTo>
                <a:cubicBezTo>
                  <a:pt x="348360" y="268604"/>
                  <a:pt x="270383" y="345948"/>
                  <a:pt x="174244" y="345948"/>
                </a:cubicBezTo>
                <a:cubicBezTo>
                  <a:pt x="77978" y="345948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715125" y="1708151"/>
            <a:ext cx="361060" cy="358647"/>
          </a:xfrm>
          <a:custGeom>
            <a:avLst/>
            <a:gdLst>
              <a:gd name="connsiteX0" fmla="*/ 6350 w 361060"/>
              <a:gd name="connsiteY0" fmla="*/ 179323 h 358647"/>
              <a:gd name="connsiteX1" fmla="*/ 180594 w 361060"/>
              <a:gd name="connsiteY1" fmla="*/ 6350 h 358647"/>
              <a:gd name="connsiteX2" fmla="*/ 354710 w 361060"/>
              <a:gd name="connsiteY2" fmla="*/ 179323 h 358647"/>
              <a:gd name="connsiteX3" fmla="*/ 180594 w 361060"/>
              <a:gd name="connsiteY3" fmla="*/ 352298 h 358647"/>
              <a:gd name="connsiteX4" fmla="*/ 6350 w 361060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647">
                <a:moveTo>
                  <a:pt x="6350" y="179323"/>
                </a:moveTo>
                <a:cubicBezTo>
                  <a:pt x="6350" y="83820"/>
                  <a:pt x="84328" y="6350"/>
                  <a:pt x="180594" y="6350"/>
                </a:cubicBezTo>
                <a:cubicBezTo>
                  <a:pt x="276733" y="6350"/>
                  <a:pt x="354710" y="83820"/>
                  <a:pt x="354710" y="179323"/>
                </a:cubicBezTo>
                <a:cubicBezTo>
                  <a:pt x="354710" y="274954"/>
                  <a:pt x="276733" y="352298"/>
                  <a:pt x="180594" y="352298"/>
                </a:cubicBezTo>
                <a:cubicBezTo>
                  <a:pt x="84328" y="352298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6480556" y="1999995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966205" y="2453258"/>
            <a:ext cx="284352" cy="212216"/>
          </a:xfrm>
          <a:custGeom>
            <a:avLst/>
            <a:gdLst>
              <a:gd name="connsiteX0" fmla="*/ 278003 w 284352"/>
              <a:gd name="connsiteY0" fmla="*/ 6350 h 212216"/>
              <a:gd name="connsiteX1" fmla="*/ 6350 w 284352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352" h="212216">
                <a:moveTo>
                  <a:pt x="278003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979920" y="2014983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197854" y="2148204"/>
            <a:ext cx="348361" cy="345948"/>
          </a:xfrm>
          <a:custGeom>
            <a:avLst/>
            <a:gdLst>
              <a:gd name="connsiteX0" fmla="*/ 0 w 348361"/>
              <a:gd name="connsiteY0" fmla="*/ 172974 h 345948"/>
              <a:gd name="connsiteX1" fmla="*/ 174117 w 348361"/>
              <a:gd name="connsiteY1" fmla="*/ 0 h 345948"/>
              <a:gd name="connsiteX2" fmla="*/ 348361 w 348361"/>
              <a:gd name="connsiteY2" fmla="*/ 172974 h 345948"/>
              <a:gd name="connsiteX3" fmla="*/ 174117 w 348361"/>
              <a:gd name="connsiteY3" fmla="*/ 345948 h 345948"/>
              <a:gd name="connsiteX4" fmla="*/ 0 w 348361"/>
              <a:gd name="connsiteY4" fmla="*/ 172974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8">
                <a:moveTo>
                  <a:pt x="0" y="172974"/>
                </a:moveTo>
                <a:cubicBezTo>
                  <a:pt x="0" y="77470"/>
                  <a:pt x="77978" y="0"/>
                  <a:pt x="174117" y="0"/>
                </a:cubicBezTo>
                <a:cubicBezTo>
                  <a:pt x="270383" y="0"/>
                  <a:pt x="348361" y="77470"/>
                  <a:pt x="348361" y="172974"/>
                </a:cubicBezTo>
                <a:cubicBezTo>
                  <a:pt x="348361" y="268477"/>
                  <a:pt x="270383" y="345948"/>
                  <a:pt x="174117" y="345948"/>
                </a:cubicBezTo>
                <a:cubicBezTo>
                  <a:pt x="77978" y="345948"/>
                  <a:pt x="0" y="268477"/>
                  <a:pt x="0" y="17297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191504" y="2141854"/>
            <a:ext cx="361061" cy="358648"/>
          </a:xfrm>
          <a:custGeom>
            <a:avLst/>
            <a:gdLst>
              <a:gd name="connsiteX0" fmla="*/ 6350 w 361061"/>
              <a:gd name="connsiteY0" fmla="*/ 179324 h 358648"/>
              <a:gd name="connsiteX1" fmla="*/ 180467 w 361061"/>
              <a:gd name="connsiteY1" fmla="*/ 6350 h 358648"/>
              <a:gd name="connsiteX2" fmla="*/ 354711 w 361061"/>
              <a:gd name="connsiteY2" fmla="*/ 179324 h 358648"/>
              <a:gd name="connsiteX3" fmla="*/ 180467 w 361061"/>
              <a:gd name="connsiteY3" fmla="*/ 352298 h 358648"/>
              <a:gd name="connsiteX4" fmla="*/ 6350 w 361061"/>
              <a:gd name="connsiteY4" fmla="*/ 179324 h 358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8">
                <a:moveTo>
                  <a:pt x="6350" y="179324"/>
                </a:moveTo>
                <a:cubicBezTo>
                  <a:pt x="6350" y="83820"/>
                  <a:pt x="84328" y="6350"/>
                  <a:pt x="180467" y="6350"/>
                </a:cubicBezTo>
                <a:cubicBezTo>
                  <a:pt x="276733" y="6350"/>
                  <a:pt x="354711" y="83820"/>
                  <a:pt x="354711" y="179324"/>
                </a:cubicBezTo>
                <a:cubicBezTo>
                  <a:pt x="354711" y="274827"/>
                  <a:pt x="276733" y="352298"/>
                  <a:pt x="180467" y="352298"/>
                </a:cubicBezTo>
                <a:cubicBezTo>
                  <a:pt x="84328" y="352298"/>
                  <a:pt x="6350" y="274827"/>
                  <a:pt x="6350" y="17932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676391" y="2597912"/>
            <a:ext cx="348360" cy="346075"/>
          </a:xfrm>
          <a:custGeom>
            <a:avLst/>
            <a:gdLst>
              <a:gd name="connsiteX0" fmla="*/ 0 w 348360"/>
              <a:gd name="connsiteY0" fmla="*/ 173101 h 346075"/>
              <a:gd name="connsiteX1" fmla="*/ 174244 w 348360"/>
              <a:gd name="connsiteY1" fmla="*/ 0 h 346075"/>
              <a:gd name="connsiteX2" fmla="*/ 348361 w 348360"/>
              <a:gd name="connsiteY2" fmla="*/ 173101 h 346075"/>
              <a:gd name="connsiteX3" fmla="*/ 174244 w 348360"/>
              <a:gd name="connsiteY3" fmla="*/ 346075 h 346075"/>
              <a:gd name="connsiteX4" fmla="*/ 0 w 348360"/>
              <a:gd name="connsiteY4" fmla="*/ 173101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3101"/>
                </a:moveTo>
                <a:cubicBezTo>
                  <a:pt x="0" y="77470"/>
                  <a:pt x="77978" y="0"/>
                  <a:pt x="174244" y="0"/>
                </a:cubicBezTo>
                <a:cubicBezTo>
                  <a:pt x="270383" y="0"/>
                  <a:pt x="348361" y="77470"/>
                  <a:pt x="348361" y="173101"/>
                </a:cubicBezTo>
                <a:cubicBezTo>
                  <a:pt x="348361" y="268605"/>
                  <a:pt x="270383" y="346075"/>
                  <a:pt x="174244" y="346075"/>
                </a:cubicBezTo>
                <a:cubicBezTo>
                  <a:pt x="77978" y="346075"/>
                  <a:pt x="0" y="268605"/>
                  <a:pt x="0" y="1731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670041" y="2591562"/>
            <a:ext cx="361060" cy="358775"/>
          </a:xfrm>
          <a:custGeom>
            <a:avLst/>
            <a:gdLst>
              <a:gd name="connsiteX0" fmla="*/ 6350 w 361060"/>
              <a:gd name="connsiteY0" fmla="*/ 179451 h 358775"/>
              <a:gd name="connsiteX1" fmla="*/ 180594 w 361060"/>
              <a:gd name="connsiteY1" fmla="*/ 6350 h 358775"/>
              <a:gd name="connsiteX2" fmla="*/ 354711 w 361060"/>
              <a:gd name="connsiteY2" fmla="*/ 179451 h 358775"/>
              <a:gd name="connsiteX3" fmla="*/ 180594 w 361060"/>
              <a:gd name="connsiteY3" fmla="*/ 352425 h 358775"/>
              <a:gd name="connsiteX4" fmla="*/ 6350 w 361060"/>
              <a:gd name="connsiteY4" fmla="*/ 179451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451"/>
                </a:moveTo>
                <a:cubicBezTo>
                  <a:pt x="6350" y="83820"/>
                  <a:pt x="84328" y="6350"/>
                  <a:pt x="180594" y="6350"/>
                </a:cubicBezTo>
                <a:cubicBezTo>
                  <a:pt x="276733" y="6350"/>
                  <a:pt x="354711" y="83820"/>
                  <a:pt x="354711" y="179451"/>
                </a:cubicBezTo>
                <a:cubicBezTo>
                  <a:pt x="354711" y="274955"/>
                  <a:pt x="276733" y="352425"/>
                  <a:pt x="180594" y="352425"/>
                </a:cubicBezTo>
                <a:cubicBezTo>
                  <a:pt x="84328" y="352425"/>
                  <a:pt x="6350" y="274955"/>
                  <a:pt x="6350" y="179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953001" y="3722536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946651" y="3716186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362956" y="3721266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356606" y="3714916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985128" y="2405292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0 w 285661"/>
              <a:gd name="connsiteY1" fmla="*/ 349465 h 349465"/>
              <a:gd name="connsiteX2" fmla="*/ 285660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0" y="349465"/>
                </a:lnTo>
                <a:lnTo>
                  <a:pt x="285660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978778" y="2398942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0 w 298361"/>
              <a:gd name="connsiteY1" fmla="*/ 355815 h 362165"/>
              <a:gd name="connsiteX2" fmla="*/ 292010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0" y="355815"/>
                </a:lnTo>
                <a:lnTo>
                  <a:pt x="292010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476492" y="2838997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470142" y="2832647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095240" y="3333242"/>
            <a:ext cx="123062" cy="396747"/>
          </a:xfrm>
          <a:custGeom>
            <a:avLst/>
            <a:gdLst>
              <a:gd name="connsiteX0" fmla="*/ 116713 w 123062"/>
              <a:gd name="connsiteY0" fmla="*/ 6350 h 396747"/>
              <a:gd name="connsiteX1" fmla="*/ 6350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116713" y="6350"/>
                </a:moveTo>
                <a:lnTo>
                  <a:pt x="6350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5384419" y="3332099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5433187" y="2863850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143372" y="3008503"/>
            <a:ext cx="348360" cy="346075"/>
          </a:xfrm>
          <a:custGeom>
            <a:avLst/>
            <a:gdLst>
              <a:gd name="connsiteX0" fmla="*/ 0 w 348360"/>
              <a:gd name="connsiteY0" fmla="*/ 173101 h 346075"/>
              <a:gd name="connsiteX1" fmla="*/ 174244 w 348360"/>
              <a:gd name="connsiteY1" fmla="*/ 0 h 346075"/>
              <a:gd name="connsiteX2" fmla="*/ 348361 w 348360"/>
              <a:gd name="connsiteY2" fmla="*/ 173101 h 346075"/>
              <a:gd name="connsiteX3" fmla="*/ 174244 w 348360"/>
              <a:gd name="connsiteY3" fmla="*/ 346075 h 346075"/>
              <a:gd name="connsiteX4" fmla="*/ 0 w 348360"/>
              <a:gd name="connsiteY4" fmla="*/ 173101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3101"/>
                </a:moveTo>
                <a:cubicBezTo>
                  <a:pt x="0" y="77470"/>
                  <a:pt x="78105" y="0"/>
                  <a:pt x="174244" y="0"/>
                </a:cubicBezTo>
                <a:cubicBezTo>
                  <a:pt x="270383" y="0"/>
                  <a:pt x="348361" y="77470"/>
                  <a:pt x="348361" y="173101"/>
                </a:cubicBezTo>
                <a:cubicBezTo>
                  <a:pt x="348361" y="268605"/>
                  <a:pt x="270383" y="346075"/>
                  <a:pt x="174244" y="346075"/>
                </a:cubicBezTo>
                <a:cubicBezTo>
                  <a:pt x="78105" y="346075"/>
                  <a:pt x="0" y="268605"/>
                  <a:pt x="0" y="1731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137022" y="3002153"/>
            <a:ext cx="361060" cy="358775"/>
          </a:xfrm>
          <a:custGeom>
            <a:avLst/>
            <a:gdLst>
              <a:gd name="connsiteX0" fmla="*/ 6350 w 361060"/>
              <a:gd name="connsiteY0" fmla="*/ 179451 h 358775"/>
              <a:gd name="connsiteX1" fmla="*/ 180594 w 361060"/>
              <a:gd name="connsiteY1" fmla="*/ 6350 h 358775"/>
              <a:gd name="connsiteX2" fmla="*/ 354711 w 361060"/>
              <a:gd name="connsiteY2" fmla="*/ 179451 h 358775"/>
              <a:gd name="connsiteX3" fmla="*/ 180594 w 361060"/>
              <a:gd name="connsiteY3" fmla="*/ 352425 h 358775"/>
              <a:gd name="connsiteX4" fmla="*/ 6350 w 361060"/>
              <a:gd name="connsiteY4" fmla="*/ 179451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451"/>
                </a:moveTo>
                <a:cubicBezTo>
                  <a:pt x="6350" y="83820"/>
                  <a:pt x="84455" y="6350"/>
                  <a:pt x="180594" y="6350"/>
                </a:cubicBezTo>
                <a:cubicBezTo>
                  <a:pt x="276733" y="6350"/>
                  <a:pt x="354711" y="83820"/>
                  <a:pt x="354711" y="179451"/>
                </a:cubicBezTo>
                <a:cubicBezTo>
                  <a:pt x="354711" y="274955"/>
                  <a:pt x="276733" y="352425"/>
                  <a:pt x="180594" y="352425"/>
                </a:cubicBezTo>
                <a:cubicBezTo>
                  <a:pt x="84455" y="352425"/>
                  <a:pt x="6350" y="274955"/>
                  <a:pt x="6350" y="179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5896483" y="2915667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901691" y="3306103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0 w 285661"/>
              <a:gd name="connsiteY1" fmla="*/ 349465 h 349465"/>
              <a:gd name="connsiteX2" fmla="*/ 285660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0" y="349465"/>
                </a:lnTo>
                <a:lnTo>
                  <a:pt x="285660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895341" y="3299753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0 w 298361"/>
              <a:gd name="connsiteY1" fmla="*/ 355815 h 362165"/>
              <a:gd name="connsiteX2" fmla="*/ 292010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0" y="355815"/>
                </a:lnTo>
                <a:lnTo>
                  <a:pt x="292010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463157" y="2448561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149726" y="1643127"/>
            <a:ext cx="348361" cy="345947"/>
          </a:xfrm>
          <a:custGeom>
            <a:avLst/>
            <a:gdLst>
              <a:gd name="connsiteX0" fmla="*/ 0 w 348361"/>
              <a:gd name="connsiteY0" fmla="*/ 172973 h 345947"/>
              <a:gd name="connsiteX1" fmla="*/ 174244 w 348361"/>
              <a:gd name="connsiteY1" fmla="*/ 0 h 345947"/>
              <a:gd name="connsiteX2" fmla="*/ 348360 w 348361"/>
              <a:gd name="connsiteY2" fmla="*/ 172973 h 345947"/>
              <a:gd name="connsiteX3" fmla="*/ 174244 w 348361"/>
              <a:gd name="connsiteY3" fmla="*/ 345947 h 345947"/>
              <a:gd name="connsiteX4" fmla="*/ 0 w 348361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7">
                <a:moveTo>
                  <a:pt x="0" y="172973"/>
                </a:moveTo>
                <a:cubicBezTo>
                  <a:pt x="0" y="77342"/>
                  <a:pt x="77977" y="0"/>
                  <a:pt x="174244" y="0"/>
                </a:cubicBezTo>
                <a:cubicBezTo>
                  <a:pt x="270382" y="0"/>
                  <a:pt x="348360" y="77342"/>
                  <a:pt x="348360" y="172973"/>
                </a:cubicBezTo>
                <a:cubicBezTo>
                  <a:pt x="348360" y="268477"/>
                  <a:pt x="270382" y="345947"/>
                  <a:pt x="174244" y="345947"/>
                </a:cubicBezTo>
                <a:cubicBezTo>
                  <a:pt x="77977" y="345947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143376" y="1636777"/>
            <a:ext cx="361061" cy="358647"/>
          </a:xfrm>
          <a:custGeom>
            <a:avLst/>
            <a:gdLst>
              <a:gd name="connsiteX0" fmla="*/ 6350 w 361061"/>
              <a:gd name="connsiteY0" fmla="*/ 179323 h 358647"/>
              <a:gd name="connsiteX1" fmla="*/ 180594 w 361061"/>
              <a:gd name="connsiteY1" fmla="*/ 6350 h 358647"/>
              <a:gd name="connsiteX2" fmla="*/ 354710 w 361061"/>
              <a:gd name="connsiteY2" fmla="*/ 179323 h 358647"/>
              <a:gd name="connsiteX3" fmla="*/ 180594 w 361061"/>
              <a:gd name="connsiteY3" fmla="*/ 352297 h 358647"/>
              <a:gd name="connsiteX4" fmla="*/ 6350 w 361061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7">
                <a:moveTo>
                  <a:pt x="6350" y="179323"/>
                </a:moveTo>
                <a:cubicBezTo>
                  <a:pt x="6350" y="83692"/>
                  <a:pt x="84327" y="6350"/>
                  <a:pt x="180594" y="6350"/>
                </a:cubicBezTo>
                <a:cubicBezTo>
                  <a:pt x="276732" y="6350"/>
                  <a:pt x="354710" y="83692"/>
                  <a:pt x="354710" y="179323"/>
                </a:cubicBezTo>
                <a:cubicBezTo>
                  <a:pt x="354710" y="274827"/>
                  <a:pt x="276732" y="352297"/>
                  <a:pt x="180594" y="352297"/>
                </a:cubicBezTo>
                <a:cubicBezTo>
                  <a:pt x="84327" y="352297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3908806" y="1928495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6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3394455" y="2381757"/>
            <a:ext cx="284352" cy="212216"/>
          </a:xfrm>
          <a:custGeom>
            <a:avLst/>
            <a:gdLst>
              <a:gd name="connsiteX0" fmla="*/ 278002 w 284352"/>
              <a:gd name="connsiteY0" fmla="*/ 6350 h 212216"/>
              <a:gd name="connsiteX1" fmla="*/ 6350 w 284352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352" h="212216">
                <a:moveTo>
                  <a:pt x="278002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4408170" y="1943481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2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2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3626104" y="2076705"/>
            <a:ext cx="348360" cy="346075"/>
          </a:xfrm>
          <a:custGeom>
            <a:avLst/>
            <a:gdLst>
              <a:gd name="connsiteX0" fmla="*/ 0 w 348360"/>
              <a:gd name="connsiteY0" fmla="*/ 172973 h 346075"/>
              <a:gd name="connsiteX1" fmla="*/ 174116 w 348360"/>
              <a:gd name="connsiteY1" fmla="*/ 0 h 346075"/>
              <a:gd name="connsiteX2" fmla="*/ 348360 w 348360"/>
              <a:gd name="connsiteY2" fmla="*/ 172973 h 346075"/>
              <a:gd name="connsiteX3" fmla="*/ 174116 w 348360"/>
              <a:gd name="connsiteY3" fmla="*/ 346075 h 346075"/>
              <a:gd name="connsiteX4" fmla="*/ 0 w 348360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0" h="346075">
                <a:moveTo>
                  <a:pt x="0" y="172973"/>
                </a:moveTo>
                <a:cubicBezTo>
                  <a:pt x="0" y="77469"/>
                  <a:pt x="77977" y="0"/>
                  <a:pt x="174116" y="0"/>
                </a:cubicBezTo>
                <a:cubicBezTo>
                  <a:pt x="270382" y="0"/>
                  <a:pt x="348360" y="77469"/>
                  <a:pt x="348360" y="172973"/>
                </a:cubicBezTo>
                <a:cubicBezTo>
                  <a:pt x="348360" y="268604"/>
                  <a:pt x="270382" y="346075"/>
                  <a:pt x="174116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3619754" y="2070355"/>
            <a:ext cx="361060" cy="358775"/>
          </a:xfrm>
          <a:custGeom>
            <a:avLst/>
            <a:gdLst>
              <a:gd name="connsiteX0" fmla="*/ 6350 w 361060"/>
              <a:gd name="connsiteY0" fmla="*/ 179323 h 358775"/>
              <a:gd name="connsiteX1" fmla="*/ 180466 w 361060"/>
              <a:gd name="connsiteY1" fmla="*/ 6350 h 358775"/>
              <a:gd name="connsiteX2" fmla="*/ 354710 w 361060"/>
              <a:gd name="connsiteY2" fmla="*/ 179323 h 358775"/>
              <a:gd name="connsiteX3" fmla="*/ 180466 w 361060"/>
              <a:gd name="connsiteY3" fmla="*/ 352425 h 358775"/>
              <a:gd name="connsiteX4" fmla="*/ 6350 w 361060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0" h="358775">
                <a:moveTo>
                  <a:pt x="6350" y="179323"/>
                </a:moveTo>
                <a:cubicBezTo>
                  <a:pt x="6350" y="83819"/>
                  <a:pt x="84327" y="6350"/>
                  <a:pt x="180466" y="6350"/>
                </a:cubicBezTo>
                <a:cubicBezTo>
                  <a:pt x="276732" y="6350"/>
                  <a:pt x="354710" y="83819"/>
                  <a:pt x="354710" y="179323"/>
                </a:cubicBezTo>
                <a:cubicBezTo>
                  <a:pt x="354710" y="274954"/>
                  <a:pt x="276732" y="352425"/>
                  <a:pt x="180466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104642" y="2526539"/>
            <a:ext cx="348361" cy="345947"/>
          </a:xfrm>
          <a:custGeom>
            <a:avLst/>
            <a:gdLst>
              <a:gd name="connsiteX0" fmla="*/ 0 w 348361"/>
              <a:gd name="connsiteY0" fmla="*/ 172973 h 345947"/>
              <a:gd name="connsiteX1" fmla="*/ 174243 w 348361"/>
              <a:gd name="connsiteY1" fmla="*/ 0 h 345947"/>
              <a:gd name="connsiteX2" fmla="*/ 348361 w 348361"/>
              <a:gd name="connsiteY2" fmla="*/ 172973 h 345947"/>
              <a:gd name="connsiteX3" fmla="*/ 174243 w 348361"/>
              <a:gd name="connsiteY3" fmla="*/ 345947 h 345947"/>
              <a:gd name="connsiteX4" fmla="*/ 0 w 348361"/>
              <a:gd name="connsiteY4" fmla="*/ 172973 h 345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5947">
                <a:moveTo>
                  <a:pt x="0" y="172973"/>
                </a:moveTo>
                <a:cubicBezTo>
                  <a:pt x="0" y="77469"/>
                  <a:pt x="77978" y="0"/>
                  <a:pt x="174243" y="0"/>
                </a:cubicBezTo>
                <a:cubicBezTo>
                  <a:pt x="270383" y="0"/>
                  <a:pt x="348361" y="77469"/>
                  <a:pt x="348361" y="172973"/>
                </a:cubicBezTo>
                <a:cubicBezTo>
                  <a:pt x="348361" y="268477"/>
                  <a:pt x="270383" y="345947"/>
                  <a:pt x="174243" y="345947"/>
                </a:cubicBezTo>
                <a:cubicBezTo>
                  <a:pt x="77978" y="345947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098292" y="2520189"/>
            <a:ext cx="361061" cy="358647"/>
          </a:xfrm>
          <a:custGeom>
            <a:avLst/>
            <a:gdLst>
              <a:gd name="connsiteX0" fmla="*/ 6350 w 361061"/>
              <a:gd name="connsiteY0" fmla="*/ 179323 h 358647"/>
              <a:gd name="connsiteX1" fmla="*/ 180593 w 361061"/>
              <a:gd name="connsiteY1" fmla="*/ 6350 h 358647"/>
              <a:gd name="connsiteX2" fmla="*/ 354711 w 361061"/>
              <a:gd name="connsiteY2" fmla="*/ 179323 h 358647"/>
              <a:gd name="connsiteX3" fmla="*/ 180593 w 361061"/>
              <a:gd name="connsiteY3" fmla="*/ 352297 h 358647"/>
              <a:gd name="connsiteX4" fmla="*/ 6350 w 361061"/>
              <a:gd name="connsiteY4" fmla="*/ 179323 h 358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647">
                <a:moveTo>
                  <a:pt x="6350" y="179323"/>
                </a:moveTo>
                <a:cubicBezTo>
                  <a:pt x="6350" y="83819"/>
                  <a:pt x="84328" y="6350"/>
                  <a:pt x="180593" y="6350"/>
                </a:cubicBezTo>
                <a:cubicBezTo>
                  <a:pt x="276733" y="6350"/>
                  <a:pt x="354711" y="83819"/>
                  <a:pt x="354711" y="179323"/>
                </a:cubicBezTo>
                <a:cubicBezTo>
                  <a:pt x="354711" y="274827"/>
                  <a:pt x="276733" y="352297"/>
                  <a:pt x="180593" y="352297"/>
                </a:cubicBezTo>
                <a:cubicBezTo>
                  <a:pt x="84328" y="352297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381251" y="3651035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374901" y="3644685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791156" y="3649892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784806" y="3643542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413377" y="2333918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407027" y="2327568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904743" y="2767623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3898393" y="2761273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523528" y="3261741"/>
            <a:ext cx="123024" cy="396747"/>
          </a:xfrm>
          <a:custGeom>
            <a:avLst/>
            <a:gdLst>
              <a:gd name="connsiteX0" fmla="*/ 116674 w 123024"/>
              <a:gd name="connsiteY0" fmla="*/ 6350 h 396747"/>
              <a:gd name="connsiteX1" fmla="*/ 6350 w 123024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24" h="396747">
                <a:moveTo>
                  <a:pt x="116674" y="6350"/>
                </a:moveTo>
                <a:lnTo>
                  <a:pt x="6350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812669" y="3260598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2861437" y="2792348"/>
            <a:ext cx="284479" cy="212216"/>
          </a:xfrm>
          <a:custGeom>
            <a:avLst/>
            <a:gdLst>
              <a:gd name="connsiteX0" fmla="*/ 278130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30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2571687" y="2937129"/>
            <a:ext cx="348297" cy="345948"/>
          </a:xfrm>
          <a:custGeom>
            <a:avLst/>
            <a:gdLst>
              <a:gd name="connsiteX0" fmla="*/ 0 w 348297"/>
              <a:gd name="connsiteY0" fmla="*/ 172973 h 345948"/>
              <a:gd name="connsiteX1" fmla="*/ 174180 w 348297"/>
              <a:gd name="connsiteY1" fmla="*/ 0 h 345948"/>
              <a:gd name="connsiteX2" fmla="*/ 348297 w 348297"/>
              <a:gd name="connsiteY2" fmla="*/ 172973 h 345948"/>
              <a:gd name="connsiteX3" fmla="*/ 174180 w 348297"/>
              <a:gd name="connsiteY3" fmla="*/ 345948 h 345948"/>
              <a:gd name="connsiteX4" fmla="*/ 0 w 348297"/>
              <a:gd name="connsiteY4" fmla="*/ 172973 h 345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297" h="345948">
                <a:moveTo>
                  <a:pt x="0" y="172973"/>
                </a:moveTo>
                <a:cubicBezTo>
                  <a:pt x="0" y="77469"/>
                  <a:pt x="77977" y="0"/>
                  <a:pt x="174180" y="0"/>
                </a:cubicBezTo>
                <a:cubicBezTo>
                  <a:pt x="270319" y="0"/>
                  <a:pt x="348297" y="77469"/>
                  <a:pt x="348297" y="172973"/>
                </a:cubicBezTo>
                <a:cubicBezTo>
                  <a:pt x="348297" y="268477"/>
                  <a:pt x="270319" y="345948"/>
                  <a:pt x="174180" y="345948"/>
                </a:cubicBezTo>
                <a:cubicBezTo>
                  <a:pt x="77977" y="345948"/>
                  <a:pt x="0" y="268477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565337" y="2930779"/>
            <a:ext cx="360997" cy="358648"/>
          </a:xfrm>
          <a:custGeom>
            <a:avLst/>
            <a:gdLst>
              <a:gd name="connsiteX0" fmla="*/ 6350 w 360997"/>
              <a:gd name="connsiteY0" fmla="*/ 179323 h 358648"/>
              <a:gd name="connsiteX1" fmla="*/ 180530 w 360997"/>
              <a:gd name="connsiteY1" fmla="*/ 6350 h 358648"/>
              <a:gd name="connsiteX2" fmla="*/ 354647 w 360997"/>
              <a:gd name="connsiteY2" fmla="*/ 179323 h 358648"/>
              <a:gd name="connsiteX3" fmla="*/ 180530 w 360997"/>
              <a:gd name="connsiteY3" fmla="*/ 352298 h 358648"/>
              <a:gd name="connsiteX4" fmla="*/ 6350 w 360997"/>
              <a:gd name="connsiteY4" fmla="*/ 179323 h 358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997" h="358648">
                <a:moveTo>
                  <a:pt x="6350" y="179323"/>
                </a:moveTo>
                <a:cubicBezTo>
                  <a:pt x="6350" y="83819"/>
                  <a:pt x="84327" y="6350"/>
                  <a:pt x="180530" y="6350"/>
                </a:cubicBezTo>
                <a:cubicBezTo>
                  <a:pt x="276669" y="6350"/>
                  <a:pt x="354647" y="83819"/>
                  <a:pt x="354647" y="179323"/>
                </a:cubicBezTo>
                <a:cubicBezTo>
                  <a:pt x="354647" y="274827"/>
                  <a:pt x="276669" y="352298"/>
                  <a:pt x="180530" y="352298"/>
                </a:cubicBezTo>
                <a:cubicBezTo>
                  <a:pt x="84327" y="352298"/>
                  <a:pt x="6350" y="274827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3324732" y="2844293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3329940" y="3234729"/>
            <a:ext cx="285661" cy="349465"/>
          </a:xfrm>
          <a:custGeom>
            <a:avLst/>
            <a:gdLst>
              <a:gd name="connsiteX0" fmla="*/ 0 w 285661"/>
              <a:gd name="connsiteY0" fmla="*/ 349465 h 349465"/>
              <a:gd name="connsiteX1" fmla="*/ 285661 w 285661"/>
              <a:gd name="connsiteY1" fmla="*/ 349465 h 349465"/>
              <a:gd name="connsiteX2" fmla="*/ 285661 w 285661"/>
              <a:gd name="connsiteY2" fmla="*/ 0 h 349465"/>
              <a:gd name="connsiteX3" fmla="*/ 0 w 285661"/>
              <a:gd name="connsiteY3" fmla="*/ 0 h 349465"/>
              <a:gd name="connsiteX4" fmla="*/ 0 w 285661"/>
              <a:gd name="connsiteY4" fmla="*/ 349465 h 349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661" h="349465">
                <a:moveTo>
                  <a:pt x="0" y="349465"/>
                </a:moveTo>
                <a:lnTo>
                  <a:pt x="285661" y="349465"/>
                </a:lnTo>
                <a:lnTo>
                  <a:pt x="285661" y="0"/>
                </a:lnTo>
                <a:lnTo>
                  <a:pt x="0" y="0"/>
                </a:lnTo>
                <a:lnTo>
                  <a:pt x="0" y="349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3323590" y="3228379"/>
            <a:ext cx="298361" cy="362165"/>
          </a:xfrm>
          <a:custGeom>
            <a:avLst/>
            <a:gdLst>
              <a:gd name="connsiteX0" fmla="*/ 6350 w 298361"/>
              <a:gd name="connsiteY0" fmla="*/ 355815 h 362165"/>
              <a:gd name="connsiteX1" fmla="*/ 292011 w 298361"/>
              <a:gd name="connsiteY1" fmla="*/ 355815 h 362165"/>
              <a:gd name="connsiteX2" fmla="*/ 292011 w 298361"/>
              <a:gd name="connsiteY2" fmla="*/ 6350 h 362165"/>
              <a:gd name="connsiteX3" fmla="*/ 6350 w 298361"/>
              <a:gd name="connsiteY3" fmla="*/ 6350 h 362165"/>
              <a:gd name="connsiteX4" fmla="*/ 6350 w 298361"/>
              <a:gd name="connsiteY4" fmla="*/ 355815 h 362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361" h="362165">
                <a:moveTo>
                  <a:pt x="6350" y="355815"/>
                </a:moveTo>
                <a:lnTo>
                  <a:pt x="292011" y="355815"/>
                </a:lnTo>
                <a:lnTo>
                  <a:pt x="292011" y="6350"/>
                </a:lnTo>
                <a:lnTo>
                  <a:pt x="6350" y="6350"/>
                </a:lnTo>
                <a:lnTo>
                  <a:pt x="6350" y="3558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3891407" y="2377186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8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660401"/>
            <a:ext cx="7255191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〖例〗有五个叶子结点，它们的权值为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{1,2,3,4,5}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，用此权值序列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可以构造出形状不同的多个二叉树。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861300" y="35814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8267700" y="35814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94488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98552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8890000" y="3162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003800" y="3797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5410200" y="3797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7035800" y="24765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6527800" y="29083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5956300" y="3378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2425700" y="3721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2844800" y="3721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4457700" y="2413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1057" name="TextBox 1"/>
          <p:cNvSpPr txBox="1"/>
          <p:nvPr/>
        </p:nvSpPr>
        <p:spPr>
          <a:xfrm>
            <a:off x="3898900" y="28448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3378200" y="33147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59" name="TextBox 1"/>
          <p:cNvSpPr txBox="1"/>
          <p:nvPr/>
        </p:nvSpPr>
        <p:spPr>
          <a:xfrm>
            <a:off x="4343400" y="5219701"/>
            <a:ext cx="1090042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32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                          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60" name="TextBox 1"/>
          <p:cNvSpPr txBox="1"/>
          <p:nvPr/>
        </p:nvSpPr>
        <p:spPr>
          <a:xfrm>
            <a:off x="3721100" y="5245101"/>
            <a:ext cx="543097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32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1061" name="TextBox 1"/>
          <p:cNvSpPr txBox="1"/>
          <p:nvPr/>
        </p:nvSpPr>
        <p:spPr>
          <a:xfrm>
            <a:off x="2717800" y="42291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34</a:t>
            </a:r>
          </a:p>
        </p:txBody>
      </p:sp>
      <p:sp>
        <p:nvSpPr>
          <p:cNvPr id="1062" name="TextBox 1"/>
          <p:cNvSpPr txBox="1"/>
          <p:nvPr/>
        </p:nvSpPr>
        <p:spPr>
          <a:xfrm>
            <a:off x="5435600" y="42291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1063" name="TextBox 1"/>
          <p:cNvSpPr txBox="1"/>
          <p:nvPr/>
        </p:nvSpPr>
        <p:spPr>
          <a:xfrm>
            <a:off x="8509000" y="41529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14840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1559" y="2442497"/>
            <a:ext cx="488915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解决问题方法的效率，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355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跟算法的巧妙程度有关</a:t>
            </a:r>
          </a:p>
        </p:txBody>
      </p:sp>
    </p:spTree>
    <p:extLst>
      <p:ext uri="{BB962C8B-B14F-4D97-AF65-F5344CB8AC3E}">
        <p14:creationId xmlns:p14="http://schemas.microsoft.com/office/powerpoint/2010/main" val="24088746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62200" y="2566569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355850" y="2560219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42894" y="2565426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36544" y="2559076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90951" y="2567052"/>
            <a:ext cx="266700" cy="333375"/>
          </a:xfrm>
          <a:custGeom>
            <a:avLst/>
            <a:gdLst>
              <a:gd name="connsiteX0" fmla="*/ 0 w 266700"/>
              <a:gd name="connsiteY0" fmla="*/ 333375 h 333375"/>
              <a:gd name="connsiteX1" fmla="*/ 266700 w 266700"/>
              <a:gd name="connsiteY1" fmla="*/ 333375 h 333375"/>
              <a:gd name="connsiteX2" fmla="*/ 266700 w 266700"/>
              <a:gd name="connsiteY2" fmla="*/ 0 h 333375"/>
              <a:gd name="connsiteX3" fmla="*/ 0 w 266700"/>
              <a:gd name="connsiteY3" fmla="*/ 0 h 333375"/>
              <a:gd name="connsiteX4" fmla="*/ 0 w 266700"/>
              <a:gd name="connsiteY4" fmla="*/ 33337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" h="333375">
                <a:moveTo>
                  <a:pt x="0" y="333375"/>
                </a:moveTo>
                <a:lnTo>
                  <a:pt x="266700" y="333375"/>
                </a:lnTo>
                <a:lnTo>
                  <a:pt x="266700" y="0"/>
                </a:lnTo>
                <a:lnTo>
                  <a:pt x="0" y="0"/>
                </a:lnTo>
                <a:lnTo>
                  <a:pt x="0" y="333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84601" y="2560702"/>
            <a:ext cx="279400" cy="346075"/>
          </a:xfrm>
          <a:custGeom>
            <a:avLst/>
            <a:gdLst>
              <a:gd name="connsiteX0" fmla="*/ 6350 w 279400"/>
              <a:gd name="connsiteY0" fmla="*/ 339725 h 346075"/>
              <a:gd name="connsiteX1" fmla="*/ 273050 w 279400"/>
              <a:gd name="connsiteY1" fmla="*/ 339725 h 346075"/>
              <a:gd name="connsiteX2" fmla="*/ 273050 w 279400"/>
              <a:gd name="connsiteY2" fmla="*/ 6350 h 346075"/>
              <a:gd name="connsiteX3" fmla="*/ 6350 w 279400"/>
              <a:gd name="connsiteY3" fmla="*/ 6350 h 346075"/>
              <a:gd name="connsiteX4" fmla="*/ 6350 w 279400"/>
              <a:gd name="connsiteY4" fmla="*/ 339725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" h="346075">
                <a:moveTo>
                  <a:pt x="6350" y="339725"/>
                </a:moveTo>
                <a:lnTo>
                  <a:pt x="273050" y="339725"/>
                </a:lnTo>
                <a:lnTo>
                  <a:pt x="273050" y="6350"/>
                </a:lnTo>
                <a:lnTo>
                  <a:pt x="6350" y="6350"/>
                </a:lnTo>
                <a:lnTo>
                  <a:pt x="6350" y="339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36976" y="2565426"/>
            <a:ext cx="266585" cy="333857"/>
          </a:xfrm>
          <a:custGeom>
            <a:avLst/>
            <a:gdLst>
              <a:gd name="connsiteX0" fmla="*/ 0 w 266585"/>
              <a:gd name="connsiteY0" fmla="*/ 333857 h 333857"/>
              <a:gd name="connsiteX1" fmla="*/ 266585 w 266585"/>
              <a:gd name="connsiteY1" fmla="*/ 333857 h 333857"/>
              <a:gd name="connsiteX2" fmla="*/ 266585 w 266585"/>
              <a:gd name="connsiteY2" fmla="*/ 0 h 333857"/>
              <a:gd name="connsiteX3" fmla="*/ 0 w 266585"/>
              <a:gd name="connsiteY3" fmla="*/ 0 h 333857"/>
              <a:gd name="connsiteX4" fmla="*/ 0 w 266585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585" h="333857">
                <a:moveTo>
                  <a:pt x="0" y="333857"/>
                </a:moveTo>
                <a:lnTo>
                  <a:pt x="266585" y="333857"/>
                </a:lnTo>
                <a:lnTo>
                  <a:pt x="266585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30626" y="2559076"/>
            <a:ext cx="279285" cy="346557"/>
          </a:xfrm>
          <a:custGeom>
            <a:avLst/>
            <a:gdLst>
              <a:gd name="connsiteX0" fmla="*/ 6350 w 279285"/>
              <a:gd name="connsiteY0" fmla="*/ 340207 h 346557"/>
              <a:gd name="connsiteX1" fmla="*/ 272935 w 279285"/>
              <a:gd name="connsiteY1" fmla="*/ 340207 h 346557"/>
              <a:gd name="connsiteX2" fmla="*/ 272935 w 279285"/>
              <a:gd name="connsiteY2" fmla="*/ 6350 h 346557"/>
              <a:gd name="connsiteX3" fmla="*/ 6350 w 279285"/>
              <a:gd name="connsiteY3" fmla="*/ 6350 h 346557"/>
              <a:gd name="connsiteX4" fmla="*/ 6350 w 279285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285" h="346557">
                <a:moveTo>
                  <a:pt x="6350" y="340207"/>
                </a:moveTo>
                <a:lnTo>
                  <a:pt x="272935" y="340207"/>
                </a:lnTo>
                <a:lnTo>
                  <a:pt x="272935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94302" y="2566569"/>
            <a:ext cx="266585" cy="333857"/>
          </a:xfrm>
          <a:custGeom>
            <a:avLst/>
            <a:gdLst>
              <a:gd name="connsiteX0" fmla="*/ 0 w 266585"/>
              <a:gd name="connsiteY0" fmla="*/ 333857 h 333857"/>
              <a:gd name="connsiteX1" fmla="*/ 266585 w 266585"/>
              <a:gd name="connsiteY1" fmla="*/ 333857 h 333857"/>
              <a:gd name="connsiteX2" fmla="*/ 266585 w 266585"/>
              <a:gd name="connsiteY2" fmla="*/ 0 h 333857"/>
              <a:gd name="connsiteX3" fmla="*/ 0 w 266585"/>
              <a:gd name="connsiteY3" fmla="*/ 0 h 333857"/>
              <a:gd name="connsiteX4" fmla="*/ 0 w 266585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585" h="333857">
                <a:moveTo>
                  <a:pt x="0" y="333857"/>
                </a:moveTo>
                <a:lnTo>
                  <a:pt x="266585" y="333857"/>
                </a:lnTo>
                <a:lnTo>
                  <a:pt x="266585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87952" y="2560219"/>
            <a:ext cx="279285" cy="346557"/>
          </a:xfrm>
          <a:custGeom>
            <a:avLst/>
            <a:gdLst>
              <a:gd name="connsiteX0" fmla="*/ 6350 w 279285"/>
              <a:gd name="connsiteY0" fmla="*/ 340207 h 346557"/>
              <a:gd name="connsiteX1" fmla="*/ 272935 w 279285"/>
              <a:gd name="connsiteY1" fmla="*/ 340207 h 346557"/>
              <a:gd name="connsiteX2" fmla="*/ 272935 w 279285"/>
              <a:gd name="connsiteY2" fmla="*/ 6350 h 346557"/>
              <a:gd name="connsiteX3" fmla="*/ 6350 w 279285"/>
              <a:gd name="connsiteY3" fmla="*/ 6350 h 346557"/>
              <a:gd name="connsiteX4" fmla="*/ 6350 w 279285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285" h="346557">
                <a:moveTo>
                  <a:pt x="6350" y="340207"/>
                </a:moveTo>
                <a:lnTo>
                  <a:pt x="272935" y="340207"/>
                </a:lnTo>
                <a:lnTo>
                  <a:pt x="272935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43096" y="2621178"/>
            <a:ext cx="264985" cy="293598"/>
          </a:xfrm>
          <a:custGeom>
            <a:avLst/>
            <a:gdLst>
              <a:gd name="connsiteX0" fmla="*/ 0 w 264985"/>
              <a:gd name="connsiteY0" fmla="*/ 293598 h 293598"/>
              <a:gd name="connsiteX1" fmla="*/ 264985 w 264985"/>
              <a:gd name="connsiteY1" fmla="*/ 293598 h 293598"/>
              <a:gd name="connsiteX2" fmla="*/ 264985 w 264985"/>
              <a:gd name="connsiteY2" fmla="*/ 0 h 293598"/>
              <a:gd name="connsiteX3" fmla="*/ 0 w 264985"/>
              <a:gd name="connsiteY3" fmla="*/ 0 h 293598"/>
              <a:gd name="connsiteX4" fmla="*/ 0 w 264985"/>
              <a:gd name="connsiteY4" fmla="*/ 293598 h 2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985" h="293598">
                <a:moveTo>
                  <a:pt x="0" y="293598"/>
                </a:moveTo>
                <a:lnTo>
                  <a:pt x="264985" y="293598"/>
                </a:lnTo>
                <a:lnTo>
                  <a:pt x="264985" y="0"/>
                </a:lnTo>
                <a:lnTo>
                  <a:pt x="0" y="0"/>
                </a:lnTo>
                <a:lnTo>
                  <a:pt x="0" y="2935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05504" y="2605151"/>
            <a:ext cx="335914" cy="303276"/>
          </a:xfrm>
          <a:custGeom>
            <a:avLst/>
            <a:gdLst>
              <a:gd name="connsiteX0" fmla="*/ 6350 w 335914"/>
              <a:gd name="connsiteY0" fmla="*/ 151638 h 303276"/>
              <a:gd name="connsiteX1" fmla="*/ 167894 w 335914"/>
              <a:gd name="connsiteY1" fmla="*/ 6350 h 303276"/>
              <a:gd name="connsiteX2" fmla="*/ 329564 w 335914"/>
              <a:gd name="connsiteY2" fmla="*/ 151638 h 303276"/>
              <a:gd name="connsiteX3" fmla="*/ 167894 w 335914"/>
              <a:gd name="connsiteY3" fmla="*/ 296925 h 303276"/>
              <a:gd name="connsiteX4" fmla="*/ 6350 w 335914"/>
              <a:gd name="connsiteY4" fmla="*/ 151638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4" h="303276">
                <a:moveTo>
                  <a:pt x="6350" y="151638"/>
                </a:moveTo>
                <a:cubicBezTo>
                  <a:pt x="6350" y="71373"/>
                  <a:pt x="78739" y="6350"/>
                  <a:pt x="167894" y="6350"/>
                </a:cubicBezTo>
                <a:cubicBezTo>
                  <a:pt x="257175" y="6350"/>
                  <a:pt x="329564" y="71373"/>
                  <a:pt x="329564" y="151638"/>
                </a:cubicBezTo>
                <a:cubicBezTo>
                  <a:pt x="329564" y="231901"/>
                  <a:pt x="257175" y="296925"/>
                  <a:pt x="167894" y="296925"/>
                </a:cubicBezTo>
                <a:cubicBezTo>
                  <a:pt x="78739" y="296925"/>
                  <a:pt x="6350" y="231901"/>
                  <a:pt x="6350" y="151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89375" y="2879344"/>
            <a:ext cx="115062" cy="335406"/>
          </a:xfrm>
          <a:custGeom>
            <a:avLst/>
            <a:gdLst>
              <a:gd name="connsiteX0" fmla="*/ 108711 w 115062"/>
              <a:gd name="connsiteY0" fmla="*/ 6350 h 335406"/>
              <a:gd name="connsiteX1" fmla="*/ 6350 w 115062"/>
              <a:gd name="connsiteY1" fmla="*/ 329057 h 335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406">
                <a:moveTo>
                  <a:pt x="108711" y="6350"/>
                </a:moveTo>
                <a:lnTo>
                  <a:pt x="6350" y="32905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57599" y="2878327"/>
            <a:ext cx="101727" cy="336422"/>
          </a:xfrm>
          <a:custGeom>
            <a:avLst/>
            <a:gdLst>
              <a:gd name="connsiteX0" fmla="*/ 6350 w 101727"/>
              <a:gd name="connsiteY0" fmla="*/ 6350 h 336422"/>
              <a:gd name="connsiteX1" fmla="*/ 95377 w 101727"/>
              <a:gd name="connsiteY1" fmla="*/ 330073 h 336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727" h="336422">
                <a:moveTo>
                  <a:pt x="6350" y="6350"/>
                </a:moveTo>
                <a:lnTo>
                  <a:pt x="95377" y="330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11170" y="2577033"/>
            <a:ext cx="299999" cy="293166"/>
          </a:xfrm>
          <a:custGeom>
            <a:avLst/>
            <a:gdLst>
              <a:gd name="connsiteX0" fmla="*/ 0 w 299999"/>
              <a:gd name="connsiteY0" fmla="*/ 293166 h 293166"/>
              <a:gd name="connsiteX1" fmla="*/ 299999 w 299999"/>
              <a:gd name="connsiteY1" fmla="*/ 293166 h 293166"/>
              <a:gd name="connsiteX2" fmla="*/ 299999 w 299999"/>
              <a:gd name="connsiteY2" fmla="*/ 0 h 293166"/>
              <a:gd name="connsiteX3" fmla="*/ 0 w 299999"/>
              <a:gd name="connsiteY3" fmla="*/ 0 h 293166"/>
              <a:gd name="connsiteX4" fmla="*/ 0 w 299999"/>
              <a:gd name="connsiteY4" fmla="*/ 293166 h 293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9999" h="293166">
                <a:moveTo>
                  <a:pt x="0" y="293166"/>
                </a:moveTo>
                <a:lnTo>
                  <a:pt x="299999" y="293166"/>
                </a:lnTo>
                <a:lnTo>
                  <a:pt x="299999" y="0"/>
                </a:lnTo>
                <a:lnTo>
                  <a:pt x="0" y="0"/>
                </a:lnTo>
                <a:lnTo>
                  <a:pt x="0" y="29316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960751" y="2829052"/>
            <a:ext cx="114807" cy="334899"/>
          </a:xfrm>
          <a:custGeom>
            <a:avLst/>
            <a:gdLst>
              <a:gd name="connsiteX0" fmla="*/ 108458 w 114807"/>
              <a:gd name="connsiteY0" fmla="*/ 6350 h 334899"/>
              <a:gd name="connsiteX1" fmla="*/ 6350 w 114807"/>
              <a:gd name="connsiteY1" fmla="*/ 328549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899">
                <a:moveTo>
                  <a:pt x="108458" y="6350"/>
                </a:moveTo>
                <a:lnTo>
                  <a:pt x="6350" y="328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228468" y="2828036"/>
            <a:ext cx="114807" cy="334899"/>
          </a:xfrm>
          <a:custGeom>
            <a:avLst/>
            <a:gdLst>
              <a:gd name="connsiteX0" fmla="*/ 6350 w 114807"/>
              <a:gd name="connsiteY0" fmla="*/ 6350 h 334899"/>
              <a:gd name="connsiteX1" fmla="*/ 108457 w 114807"/>
              <a:gd name="connsiteY1" fmla="*/ 328549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899">
                <a:moveTo>
                  <a:pt x="6350" y="6350"/>
                </a:moveTo>
                <a:lnTo>
                  <a:pt x="108457" y="328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982213" y="2559051"/>
            <a:ext cx="335280" cy="303021"/>
          </a:xfrm>
          <a:custGeom>
            <a:avLst/>
            <a:gdLst>
              <a:gd name="connsiteX0" fmla="*/ 6350 w 335280"/>
              <a:gd name="connsiteY0" fmla="*/ 151510 h 303021"/>
              <a:gd name="connsiteX1" fmla="*/ 167640 w 335280"/>
              <a:gd name="connsiteY1" fmla="*/ 6350 h 303021"/>
              <a:gd name="connsiteX2" fmla="*/ 328930 w 335280"/>
              <a:gd name="connsiteY2" fmla="*/ 151510 h 303021"/>
              <a:gd name="connsiteX3" fmla="*/ 167640 w 335280"/>
              <a:gd name="connsiteY3" fmla="*/ 296672 h 303021"/>
              <a:gd name="connsiteX4" fmla="*/ 6350 w 335280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0" h="303021">
                <a:moveTo>
                  <a:pt x="6350" y="151510"/>
                </a:moveTo>
                <a:cubicBezTo>
                  <a:pt x="6350" y="71373"/>
                  <a:pt x="78486" y="6350"/>
                  <a:pt x="167640" y="6350"/>
                </a:cubicBezTo>
                <a:cubicBezTo>
                  <a:pt x="256666" y="6350"/>
                  <a:pt x="328930" y="71373"/>
                  <a:pt x="328930" y="151510"/>
                </a:cubicBezTo>
                <a:cubicBezTo>
                  <a:pt x="328930" y="231648"/>
                  <a:pt x="256666" y="296672"/>
                  <a:pt x="167640" y="296672"/>
                </a:cubicBezTo>
                <a:cubicBezTo>
                  <a:pt x="78486" y="296672"/>
                  <a:pt x="6350" y="231648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08095" y="2065389"/>
            <a:ext cx="300532" cy="293255"/>
          </a:xfrm>
          <a:custGeom>
            <a:avLst/>
            <a:gdLst>
              <a:gd name="connsiteX0" fmla="*/ 0 w 300532"/>
              <a:gd name="connsiteY0" fmla="*/ 293255 h 293255"/>
              <a:gd name="connsiteX1" fmla="*/ 300532 w 300532"/>
              <a:gd name="connsiteY1" fmla="*/ 293255 h 293255"/>
              <a:gd name="connsiteX2" fmla="*/ 300532 w 300532"/>
              <a:gd name="connsiteY2" fmla="*/ 0 h 293255"/>
              <a:gd name="connsiteX3" fmla="*/ 0 w 300532"/>
              <a:gd name="connsiteY3" fmla="*/ 0 h 293255"/>
              <a:gd name="connsiteX4" fmla="*/ 0 w 30053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0532" h="293255">
                <a:moveTo>
                  <a:pt x="0" y="293255"/>
                </a:moveTo>
                <a:lnTo>
                  <a:pt x="300532" y="293255"/>
                </a:lnTo>
                <a:lnTo>
                  <a:pt x="30053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321176" y="2059052"/>
            <a:ext cx="335788" cy="303021"/>
          </a:xfrm>
          <a:custGeom>
            <a:avLst/>
            <a:gdLst>
              <a:gd name="connsiteX0" fmla="*/ 6350 w 335788"/>
              <a:gd name="connsiteY0" fmla="*/ 151510 h 303021"/>
              <a:gd name="connsiteX1" fmla="*/ 167894 w 335788"/>
              <a:gd name="connsiteY1" fmla="*/ 6350 h 303021"/>
              <a:gd name="connsiteX2" fmla="*/ 329438 w 335788"/>
              <a:gd name="connsiteY2" fmla="*/ 151510 h 303021"/>
              <a:gd name="connsiteX3" fmla="*/ 167894 w 335788"/>
              <a:gd name="connsiteY3" fmla="*/ 296672 h 303021"/>
              <a:gd name="connsiteX4" fmla="*/ 6350 w 335788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788" h="303021">
                <a:moveTo>
                  <a:pt x="6350" y="151510"/>
                </a:moveTo>
                <a:cubicBezTo>
                  <a:pt x="6350" y="71247"/>
                  <a:pt x="78613" y="6350"/>
                  <a:pt x="167894" y="6350"/>
                </a:cubicBezTo>
                <a:cubicBezTo>
                  <a:pt x="257175" y="6350"/>
                  <a:pt x="329438" y="71247"/>
                  <a:pt x="329438" y="151510"/>
                </a:cubicBezTo>
                <a:cubicBezTo>
                  <a:pt x="329438" y="231647"/>
                  <a:pt x="257175" y="296672"/>
                  <a:pt x="167894" y="296672"/>
                </a:cubicBezTo>
                <a:cubicBezTo>
                  <a:pt x="78613" y="296672"/>
                  <a:pt x="6350" y="231647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960751" y="2303908"/>
            <a:ext cx="407543" cy="339343"/>
          </a:xfrm>
          <a:custGeom>
            <a:avLst/>
            <a:gdLst>
              <a:gd name="connsiteX0" fmla="*/ 401193 w 407543"/>
              <a:gd name="connsiteY0" fmla="*/ 6350 h 339343"/>
              <a:gd name="connsiteX1" fmla="*/ 6350 w 407543"/>
              <a:gd name="connsiteY1" fmla="*/ 332994 h 339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7543" h="339343">
                <a:moveTo>
                  <a:pt x="401193" y="6350"/>
                </a:moveTo>
                <a:lnTo>
                  <a:pt x="6350" y="3329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614167" y="2298954"/>
            <a:ext cx="430783" cy="344170"/>
          </a:xfrm>
          <a:custGeom>
            <a:avLst/>
            <a:gdLst>
              <a:gd name="connsiteX0" fmla="*/ 6350 w 430783"/>
              <a:gd name="connsiteY0" fmla="*/ 6350 h 344170"/>
              <a:gd name="connsiteX1" fmla="*/ 424433 w 430783"/>
              <a:gd name="connsiteY1" fmla="*/ 337819 h 344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0783" h="344170">
                <a:moveTo>
                  <a:pt x="6350" y="6350"/>
                </a:moveTo>
                <a:lnTo>
                  <a:pt x="424433" y="337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800350" y="3136888"/>
            <a:ext cx="265252" cy="293255"/>
          </a:xfrm>
          <a:custGeom>
            <a:avLst/>
            <a:gdLst>
              <a:gd name="connsiteX0" fmla="*/ 0 w 265252"/>
              <a:gd name="connsiteY0" fmla="*/ 293255 h 293255"/>
              <a:gd name="connsiteX1" fmla="*/ 265252 w 265252"/>
              <a:gd name="connsiteY1" fmla="*/ 293255 h 293255"/>
              <a:gd name="connsiteX2" fmla="*/ 265252 w 265252"/>
              <a:gd name="connsiteY2" fmla="*/ 0 h 293255"/>
              <a:gd name="connsiteX3" fmla="*/ 0 w 265252"/>
              <a:gd name="connsiteY3" fmla="*/ 0 h 293255"/>
              <a:gd name="connsiteX4" fmla="*/ 0 w 26525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252" h="293255">
                <a:moveTo>
                  <a:pt x="0" y="293255"/>
                </a:moveTo>
                <a:lnTo>
                  <a:pt x="265252" y="293255"/>
                </a:lnTo>
                <a:lnTo>
                  <a:pt x="26525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62770" y="3135377"/>
            <a:ext cx="336156" cy="303021"/>
          </a:xfrm>
          <a:custGeom>
            <a:avLst/>
            <a:gdLst>
              <a:gd name="connsiteX0" fmla="*/ 6350 w 336156"/>
              <a:gd name="connsiteY0" fmla="*/ 151510 h 303021"/>
              <a:gd name="connsiteX1" fmla="*/ 168135 w 336156"/>
              <a:gd name="connsiteY1" fmla="*/ 6350 h 303021"/>
              <a:gd name="connsiteX2" fmla="*/ 329806 w 336156"/>
              <a:gd name="connsiteY2" fmla="*/ 151510 h 303021"/>
              <a:gd name="connsiteX3" fmla="*/ 168135 w 336156"/>
              <a:gd name="connsiteY3" fmla="*/ 296671 h 303021"/>
              <a:gd name="connsiteX4" fmla="*/ 6350 w 336156"/>
              <a:gd name="connsiteY4" fmla="*/ 151510 h 30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6156" h="303021">
                <a:moveTo>
                  <a:pt x="6350" y="151510"/>
                </a:moveTo>
                <a:cubicBezTo>
                  <a:pt x="6350" y="71373"/>
                  <a:pt x="78727" y="6350"/>
                  <a:pt x="168135" y="6350"/>
                </a:cubicBezTo>
                <a:cubicBezTo>
                  <a:pt x="257416" y="6350"/>
                  <a:pt x="329806" y="71373"/>
                  <a:pt x="329806" y="151510"/>
                </a:cubicBezTo>
                <a:cubicBezTo>
                  <a:pt x="329806" y="231775"/>
                  <a:pt x="257416" y="296671"/>
                  <a:pt x="168135" y="296671"/>
                </a:cubicBezTo>
                <a:cubicBezTo>
                  <a:pt x="78727" y="296671"/>
                  <a:pt x="6350" y="231775"/>
                  <a:pt x="6350" y="15151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46590" y="3394710"/>
            <a:ext cx="115100" cy="335025"/>
          </a:xfrm>
          <a:custGeom>
            <a:avLst/>
            <a:gdLst>
              <a:gd name="connsiteX0" fmla="*/ 108750 w 115100"/>
              <a:gd name="connsiteY0" fmla="*/ 6350 h 335025"/>
              <a:gd name="connsiteX1" fmla="*/ 6350 w 115100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100" h="335025">
                <a:moveTo>
                  <a:pt x="108750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015107" y="3393822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5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538412" y="3709442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532062" y="3703092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019171" y="3708426"/>
            <a:ext cx="266966" cy="333857"/>
          </a:xfrm>
          <a:custGeom>
            <a:avLst/>
            <a:gdLst>
              <a:gd name="connsiteX0" fmla="*/ 0 w 266966"/>
              <a:gd name="connsiteY0" fmla="*/ 333857 h 333857"/>
              <a:gd name="connsiteX1" fmla="*/ 266966 w 266966"/>
              <a:gd name="connsiteY1" fmla="*/ 333857 h 333857"/>
              <a:gd name="connsiteX2" fmla="*/ 266966 w 266966"/>
              <a:gd name="connsiteY2" fmla="*/ 0 h 333857"/>
              <a:gd name="connsiteX3" fmla="*/ 0 w 266966"/>
              <a:gd name="connsiteY3" fmla="*/ 0 h 333857"/>
              <a:gd name="connsiteX4" fmla="*/ 0 w 266966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966" h="333857">
                <a:moveTo>
                  <a:pt x="0" y="333857"/>
                </a:moveTo>
                <a:lnTo>
                  <a:pt x="266966" y="333857"/>
                </a:lnTo>
                <a:lnTo>
                  <a:pt x="266966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012821" y="3702076"/>
            <a:ext cx="279666" cy="346557"/>
          </a:xfrm>
          <a:custGeom>
            <a:avLst/>
            <a:gdLst>
              <a:gd name="connsiteX0" fmla="*/ 6350 w 279666"/>
              <a:gd name="connsiteY0" fmla="*/ 340207 h 346557"/>
              <a:gd name="connsiteX1" fmla="*/ 273316 w 279666"/>
              <a:gd name="connsiteY1" fmla="*/ 340207 h 346557"/>
              <a:gd name="connsiteX2" fmla="*/ 273316 w 279666"/>
              <a:gd name="connsiteY2" fmla="*/ 6350 h 346557"/>
              <a:gd name="connsiteX3" fmla="*/ 6350 w 279666"/>
              <a:gd name="connsiteY3" fmla="*/ 6350 h 346557"/>
              <a:gd name="connsiteX4" fmla="*/ 6350 w 279666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666" h="346557">
                <a:moveTo>
                  <a:pt x="6350" y="340207"/>
                </a:moveTo>
                <a:lnTo>
                  <a:pt x="273316" y="340207"/>
                </a:lnTo>
                <a:lnTo>
                  <a:pt x="273316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585720" y="2636862"/>
            <a:ext cx="264515" cy="292900"/>
          </a:xfrm>
          <a:custGeom>
            <a:avLst/>
            <a:gdLst>
              <a:gd name="connsiteX0" fmla="*/ 0 w 264515"/>
              <a:gd name="connsiteY0" fmla="*/ 292900 h 292900"/>
              <a:gd name="connsiteX1" fmla="*/ 264515 w 264515"/>
              <a:gd name="connsiteY1" fmla="*/ 292900 h 292900"/>
              <a:gd name="connsiteX2" fmla="*/ 264515 w 264515"/>
              <a:gd name="connsiteY2" fmla="*/ 0 h 292900"/>
              <a:gd name="connsiteX3" fmla="*/ 0 w 264515"/>
              <a:gd name="connsiteY3" fmla="*/ 0 h 292900"/>
              <a:gd name="connsiteX4" fmla="*/ 0 w 264515"/>
              <a:gd name="connsiteY4" fmla="*/ 292900 h 29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515" h="292900">
                <a:moveTo>
                  <a:pt x="0" y="292900"/>
                </a:moveTo>
                <a:lnTo>
                  <a:pt x="264515" y="292900"/>
                </a:lnTo>
                <a:lnTo>
                  <a:pt x="264515" y="0"/>
                </a:lnTo>
                <a:lnTo>
                  <a:pt x="0" y="0"/>
                </a:lnTo>
                <a:lnTo>
                  <a:pt x="0" y="2929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548191" y="2635377"/>
            <a:ext cx="335216" cy="302641"/>
          </a:xfrm>
          <a:custGeom>
            <a:avLst/>
            <a:gdLst>
              <a:gd name="connsiteX0" fmla="*/ 6350 w 335216"/>
              <a:gd name="connsiteY0" fmla="*/ 151257 h 302641"/>
              <a:gd name="connsiteX1" fmla="*/ 167640 w 335216"/>
              <a:gd name="connsiteY1" fmla="*/ 6350 h 302641"/>
              <a:gd name="connsiteX2" fmla="*/ 328866 w 335216"/>
              <a:gd name="connsiteY2" fmla="*/ 151257 h 302641"/>
              <a:gd name="connsiteX3" fmla="*/ 167640 w 335216"/>
              <a:gd name="connsiteY3" fmla="*/ 296291 h 302641"/>
              <a:gd name="connsiteX4" fmla="*/ 6350 w 335216"/>
              <a:gd name="connsiteY4" fmla="*/ 151257 h 302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16" h="302641">
                <a:moveTo>
                  <a:pt x="6350" y="151257"/>
                </a:moveTo>
                <a:cubicBezTo>
                  <a:pt x="6350" y="71247"/>
                  <a:pt x="78562" y="6350"/>
                  <a:pt x="167640" y="6350"/>
                </a:cubicBezTo>
                <a:cubicBezTo>
                  <a:pt x="256730" y="6350"/>
                  <a:pt x="328866" y="71247"/>
                  <a:pt x="328866" y="151257"/>
                </a:cubicBezTo>
                <a:cubicBezTo>
                  <a:pt x="328866" y="231394"/>
                  <a:pt x="256730" y="296291"/>
                  <a:pt x="167640" y="296291"/>
                </a:cubicBezTo>
                <a:cubicBezTo>
                  <a:pt x="78562" y="296291"/>
                  <a:pt x="6350" y="231394"/>
                  <a:pt x="6350" y="15125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532062" y="2894330"/>
            <a:ext cx="114846" cy="334645"/>
          </a:xfrm>
          <a:custGeom>
            <a:avLst/>
            <a:gdLst>
              <a:gd name="connsiteX0" fmla="*/ 108496 w 114846"/>
              <a:gd name="connsiteY0" fmla="*/ 6350 h 334645"/>
              <a:gd name="connsiteX1" fmla="*/ 6350 w 114846"/>
              <a:gd name="connsiteY1" fmla="*/ 328295 h 334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46" h="334645">
                <a:moveTo>
                  <a:pt x="108496" y="6350"/>
                </a:moveTo>
                <a:lnTo>
                  <a:pt x="6350" y="3282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799842" y="2893441"/>
            <a:ext cx="114807" cy="334518"/>
          </a:xfrm>
          <a:custGeom>
            <a:avLst/>
            <a:gdLst>
              <a:gd name="connsiteX0" fmla="*/ 6350 w 114807"/>
              <a:gd name="connsiteY0" fmla="*/ 6350 h 334518"/>
              <a:gd name="connsiteX1" fmla="*/ 108458 w 114807"/>
              <a:gd name="connsiteY1" fmla="*/ 328167 h 334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07" h="334518">
                <a:moveTo>
                  <a:pt x="6350" y="6350"/>
                </a:moveTo>
                <a:lnTo>
                  <a:pt x="108458" y="3281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252851" y="3136901"/>
            <a:ext cx="266700" cy="333375"/>
          </a:xfrm>
          <a:custGeom>
            <a:avLst/>
            <a:gdLst>
              <a:gd name="connsiteX0" fmla="*/ 0 w 266700"/>
              <a:gd name="connsiteY0" fmla="*/ 333375 h 333375"/>
              <a:gd name="connsiteX1" fmla="*/ 266700 w 266700"/>
              <a:gd name="connsiteY1" fmla="*/ 333375 h 333375"/>
              <a:gd name="connsiteX2" fmla="*/ 266700 w 266700"/>
              <a:gd name="connsiteY2" fmla="*/ 0 h 333375"/>
              <a:gd name="connsiteX3" fmla="*/ 0 w 266700"/>
              <a:gd name="connsiteY3" fmla="*/ 0 h 333375"/>
              <a:gd name="connsiteX4" fmla="*/ 0 w 266700"/>
              <a:gd name="connsiteY4" fmla="*/ 33337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" h="333375">
                <a:moveTo>
                  <a:pt x="0" y="333375"/>
                </a:moveTo>
                <a:lnTo>
                  <a:pt x="266700" y="333375"/>
                </a:lnTo>
                <a:lnTo>
                  <a:pt x="266700" y="0"/>
                </a:lnTo>
                <a:lnTo>
                  <a:pt x="0" y="0"/>
                </a:lnTo>
                <a:lnTo>
                  <a:pt x="0" y="333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246501" y="3130551"/>
            <a:ext cx="279400" cy="346075"/>
          </a:xfrm>
          <a:custGeom>
            <a:avLst/>
            <a:gdLst>
              <a:gd name="connsiteX0" fmla="*/ 6350 w 279400"/>
              <a:gd name="connsiteY0" fmla="*/ 339725 h 346075"/>
              <a:gd name="connsiteX1" fmla="*/ 273050 w 279400"/>
              <a:gd name="connsiteY1" fmla="*/ 339725 h 346075"/>
              <a:gd name="connsiteX2" fmla="*/ 273050 w 279400"/>
              <a:gd name="connsiteY2" fmla="*/ 6350 h 346075"/>
              <a:gd name="connsiteX3" fmla="*/ 6350 w 279400"/>
              <a:gd name="connsiteY3" fmla="*/ 6350 h 346075"/>
              <a:gd name="connsiteX4" fmla="*/ 6350 w 279400"/>
              <a:gd name="connsiteY4" fmla="*/ 339725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" h="346075">
                <a:moveTo>
                  <a:pt x="6350" y="339725"/>
                </a:moveTo>
                <a:lnTo>
                  <a:pt x="273050" y="339725"/>
                </a:lnTo>
                <a:lnTo>
                  <a:pt x="273050" y="6350"/>
                </a:lnTo>
                <a:lnTo>
                  <a:pt x="6350" y="6350"/>
                </a:lnTo>
                <a:lnTo>
                  <a:pt x="6350" y="339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011420" y="2648446"/>
            <a:ext cx="300532" cy="293255"/>
          </a:xfrm>
          <a:custGeom>
            <a:avLst/>
            <a:gdLst>
              <a:gd name="connsiteX0" fmla="*/ 0 w 300532"/>
              <a:gd name="connsiteY0" fmla="*/ 293255 h 293255"/>
              <a:gd name="connsiteX1" fmla="*/ 300532 w 300532"/>
              <a:gd name="connsiteY1" fmla="*/ 293255 h 293255"/>
              <a:gd name="connsiteX2" fmla="*/ 300532 w 300532"/>
              <a:gd name="connsiteY2" fmla="*/ 0 h 293255"/>
              <a:gd name="connsiteX3" fmla="*/ 0 w 300532"/>
              <a:gd name="connsiteY3" fmla="*/ 0 h 293255"/>
              <a:gd name="connsiteX4" fmla="*/ 0 w 300532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0532" h="293255">
                <a:moveTo>
                  <a:pt x="0" y="293255"/>
                </a:moveTo>
                <a:lnTo>
                  <a:pt x="300532" y="293255"/>
                </a:lnTo>
                <a:lnTo>
                  <a:pt x="300532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961002" y="2900553"/>
            <a:ext cx="114935" cy="334899"/>
          </a:xfrm>
          <a:custGeom>
            <a:avLst/>
            <a:gdLst>
              <a:gd name="connsiteX0" fmla="*/ 108584 w 114935"/>
              <a:gd name="connsiteY0" fmla="*/ 6350 h 334899"/>
              <a:gd name="connsiteX1" fmla="*/ 6350 w 114935"/>
              <a:gd name="connsiteY1" fmla="*/ 328548 h 33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935" h="334899">
                <a:moveTo>
                  <a:pt x="108584" y="6350"/>
                </a:moveTo>
                <a:lnTo>
                  <a:pt x="6350" y="3285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229097" y="2899537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982465" y="2630423"/>
            <a:ext cx="335915" cy="303148"/>
          </a:xfrm>
          <a:custGeom>
            <a:avLst/>
            <a:gdLst>
              <a:gd name="connsiteX0" fmla="*/ 6350 w 335915"/>
              <a:gd name="connsiteY0" fmla="*/ 151638 h 303148"/>
              <a:gd name="connsiteX1" fmla="*/ 167894 w 335915"/>
              <a:gd name="connsiteY1" fmla="*/ 6350 h 303148"/>
              <a:gd name="connsiteX2" fmla="*/ 329564 w 335915"/>
              <a:gd name="connsiteY2" fmla="*/ 151638 h 303148"/>
              <a:gd name="connsiteX3" fmla="*/ 167894 w 335915"/>
              <a:gd name="connsiteY3" fmla="*/ 296799 h 303148"/>
              <a:gd name="connsiteX4" fmla="*/ 6350 w 335915"/>
              <a:gd name="connsiteY4" fmla="*/ 151638 h 303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5" h="303148">
                <a:moveTo>
                  <a:pt x="6350" y="151638"/>
                </a:moveTo>
                <a:cubicBezTo>
                  <a:pt x="6350" y="71374"/>
                  <a:pt x="78739" y="6350"/>
                  <a:pt x="167894" y="6350"/>
                </a:cubicBezTo>
                <a:cubicBezTo>
                  <a:pt x="257175" y="6350"/>
                  <a:pt x="329564" y="71374"/>
                  <a:pt x="329564" y="151638"/>
                </a:cubicBezTo>
                <a:cubicBezTo>
                  <a:pt x="329564" y="231775"/>
                  <a:pt x="257175" y="296799"/>
                  <a:pt x="167894" y="296799"/>
                </a:cubicBezTo>
                <a:cubicBezTo>
                  <a:pt x="78739" y="296799"/>
                  <a:pt x="6350" y="231775"/>
                  <a:pt x="6350" y="1516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800347" y="3208389"/>
            <a:ext cx="264985" cy="293255"/>
          </a:xfrm>
          <a:custGeom>
            <a:avLst/>
            <a:gdLst>
              <a:gd name="connsiteX0" fmla="*/ 0 w 264985"/>
              <a:gd name="connsiteY0" fmla="*/ 293255 h 293255"/>
              <a:gd name="connsiteX1" fmla="*/ 264985 w 264985"/>
              <a:gd name="connsiteY1" fmla="*/ 293255 h 293255"/>
              <a:gd name="connsiteX2" fmla="*/ 264985 w 264985"/>
              <a:gd name="connsiteY2" fmla="*/ 0 h 293255"/>
              <a:gd name="connsiteX3" fmla="*/ 0 w 264985"/>
              <a:gd name="connsiteY3" fmla="*/ 0 h 293255"/>
              <a:gd name="connsiteX4" fmla="*/ 0 w 264985"/>
              <a:gd name="connsiteY4" fmla="*/ 293255 h 29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985" h="293255">
                <a:moveTo>
                  <a:pt x="0" y="293255"/>
                </a:moveTo>
                <a:lnTo>
                  <a:pt x="264985" y="293255"/>
                </a:lnTo>
                <a:lnTo>
                  <a:pt x="264985" y="0"/>
                </a:lnTo>
                <a:lnTo>
                  <a:pt x="0" y="0"/>
                </a:lnTo>
                <a:lnTo>
                  <a:pt x="0" y="29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762754" y="3206876"/>
            <a:ext cx="335914" cy="303022"/>
          </a:xfrm>
          <a:custGeom>
            <a:avLst/>
            <a:gdLst>
              <a:gd name="connsiteX0" fmla="*/ 6350 w 335914"/>
              <a:gd name="connsiteY0" fmla="*/ 151511 h 303022"/>
              <a:gd name="connsiteX1" fmla="*/ 168020 w 335914"/>
              <a:gd name="connsiteY1" fmla="*/ 6350 h 303022"/>
              <a:gd name="connsiteX2" fmla="*/ 329564 w 335914"/>
              <a:gd name="connsiteY2" fmla="*/ 151511 h 303022"/>
              <a:gd name="connsiteX3" fmla="*/ 168020 w 335914"/>
              <a:gd name="connsiteY3" fmla="*/ 296672 h 303022"/>
              <a:gd name="connsiteX4" fmla="*/ 6350 w 335914"/>
              <a:gd name="connsiteY4" fmla="*/ 151511 h 303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914" h="303022">
                <a:moveTo>
                  <a:pt x="6350" y="151511"/>
                </a:moveTo>
                <a:cubicBezTo>
                  <a:pt x="6350" y="71247"/>
                  <a:pt x="78739" y="6350"/>
                  <a:pt x="168020" y="6350"/>
                </a:cubicBezTo>
                <a:cubicBezTo>
                  <a:pt x="257174" y="6350"/>
                  <a:pt x="329564" y="71247"/>
                  <a:pt x="329564" y="151511"/>
                </a:cubicBezTo>
                <a:cubicBezTo>
                  <a:pt x="329564" y="231648"/>
                  <a:pt x="257174" y="296672"/>
                  <a:pt x="168020" y="296672"/>
                </a:cubicBezTo>
                <a:cubicBezTo>
                  <a:pt x="78739" y="296672"/>
                  <a:pt x="6350" y="231648"/>
                  <a:pt x="6350" y="151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746625" y="3466211"/>
            <a:ext cx="115062" cy="335025"/>
          </a:xfrm>
          <a:custGeom>
            <a:avLst/>
            <a:gdLst>
              <a:gd name="connsiteX0" fmla="*/ 108711 w 115062"/>
              <a:gd name="connsiteY0" fmla="*/ 6350 h 335025"/>
              <a:gd name="connsiteX1" fmla="*/ 6350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108711" y="6350"/>
                </a:moveTo>
                <a:lnTo>
                  <a:pt x="6350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5014848" y="3465196"/>
            <a:ext cx="115062" cy="335025"/>
          </a:xfrm>
          <a:custGeom>
            <a:avLst/>
            <a:gdLst>
              <a:gd name="connsiteX0" fmla="*/ 6350 w 115062"/>
              <a:gd name="connsiteY0" fmla="*/ 6350 h 335025"/>
              <a:gd name="connsiteX1" fmla="*/ 108711 w 115062"/>
              <a:gd name="connsiteY1" fmla="*/ 328676 h 335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062" h="335025">
                <a:moveTo>
                  <a:pt x="6350" y="6350"/>
                </a:moveTo>
                <a:lnTo>
                  <a:pt x="108711" y="3286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538727" y="3780943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4532377" y="3774593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5018914" y="3779800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5012564" y="3773450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5253102" y="3208300"/>
            <a:ext cx="266687" cy="333857"/>
          </a:xfrm>
          <a:custGeom>
            <a:avLst/>
            <a:gdLst>
              <a:gd name="connsiteX0" fmla="*/ 0 w 266687"/>
              <a:gd name="connsiteY0" fmla="*/ 333857 h 333857"/>
              <a:gd name="connsiteX1" fmla="*/ 266687 w 266687"/>
              <a:gd name="connsiteY1" fmla="*/ 333857 h 333857"/>
              <a:gd name="connsiteX2" fmla="*/ 266687 w 266687"/>
              <a:gd name="connsiteY2" fmla="*/ 0 h 333857"/>
              <a:gd name="connsiteX3" fmla="*/ 0 w 266687"/>
              <a:gd name="connsiteY3" fmla="*/ 0 h 333857"/>
              <a:gd name="connsiteX4" fmla="*/ 0 w 266687"/>
              <a:gd name="connsiteY4" fmla="*/ 333857 h 33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87" h="333857">
                <a:moveTo>
                  <a:pt x="0" y="333857"/>
                </a:moveTo>
                <a:lnTo>
                  <a:pt x="266687" y="333857"/>
                </a:lnTo>
                <a:lnTo>
                  <a:pt x="266687" y="0"/>
                </a:lnTo>
                <a:lnTo>
                  <a:pt x="0" y="0"/>
                </a:lnTo>
                <a:lnTo>
                  <a:pt x="0" y="33385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246752" y="3201950"/>
            <a:ext cx="279387" cy="346557"/>
          </a:xfrm>
          <a:custGeom>
            <a:avLst/>
            <a:gdLst>
              <a:gd name="connsiteX0" fmla="*/ 6350 w 279387"/>
              <a:gd name="connsiteY0" fmla="*/ 340207 h 346557"/>
              <a:gd name="connsiteX1" fmla="*/ 273037 w 279387"/>
              <a:gd name="connsiteY1" fmla="*/ 340207 h 346557"/>
              <a:gd name="connsiteX2" fmla="*/ 273037 w 279387"/>
              <a:gd name="connsiteY2" fmla="*/ 6350 h 346557"/>
              <a:gd name="connsiteX3" fmla="*/ 6350 w 279387"/>
              <a:gd name="connsiteY3" fmla="*/ 6350 h 346557"/>
              <a:gd name="connsiteX4" fmla="*/ 6350 w 279387"/>
              <a:gd name="connsiteY4" fmla="*/ 340207 h 346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387" h="346557">
                <a:moveTo>
                  <a:pt x="6350" y="340207"/>
                </a:moveTo>
                <a:lnTo>
                  <a:pt x="273037" y="340207"/>
                </a:lnTo>
                <a:lnTo>
                  <a:pt x="273037" y="6350"/>
                </a:lnTo>
                <a:lnTo>
                  <a:pt x="6350" y="6350"/>
                </a:lnTo>
                <a:lnTo>
                  <a:pt x="6350" y="3402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1" y="355601"/>
            <a:ext cx="287258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哈夫曼树的构造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84600" y="2641601"/>
            <a:ext cx="52418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9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844800" y="31877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578100" y="37846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060700" y="37846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413000" y="2641601"/>
            <a:ext cx="11044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02000" y="32131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054600" y="27051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851400" y="32639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5847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067300" y="38608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295900" y="3289301"/>
            <a:ext cx="1170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35200" y="1079501"/>
            <a:ext cx="38632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819401" y="1244601"/>
            <a:ext cx="3847207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33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每次把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权值最小的两棵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二叉树合并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595959"/>
                </a:solidFill>
                <a:latin typeface="Calibri" pitchFamily="18" charset="0"/>
                <a:cs typeface="Calibri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142261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4837" y="273051"/>
            <a:ext cx="25400" cy="6061075"/>
          </a:xfrm>
          <a:custGeom>
            <a:avLst/>
            <a:gdLst>
              <a:gd name="connsiteX0" fmla="*/ 6350 w 25400"/>
              <a:gd name="connsiteY0" fmla="*/ 6350 h 6061075"/>
              <a:gd name="connsiteX1" fmla="*/ 6350 w 25400"/>
              <a:gd name="connsiteY1" fmla="*/ 6054725 h 606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61075">
                <a:moveTo>
                  <a:pt x="6350" y="6350"/>
                </a:moveTo>
                <a:lnTo>
                  <a:pt x="6350" y="6054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75900" y="273051"/>
            <a:ext cx="25400" cy="6061075"/>
          </a:xfrm>
          <a:custGeom>
            <a:avLst/>
            <a:gdLst>
              <a:gd name="connsiteX0" fmla="*/ 6350 w 25400"/>
              <a:gd name="connsiteY0" fmla="*/ 6350 h 6061075"/>
              <a:gd name="connsiteX1" fmla="*/ 6350 w 25400"/>
              <a:gd name="connsiteY1" fmla="*/ 6054725 h 606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61075">
                <a:moveTo>
                  <a:pt x="6350" y="6350"/>
                </a:moveTo>
                <a:lnTo>
                  <a:pt x="6350" y="6054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68487" y="279400"/>
            <a:ext cx="8526462" cy="25400"/>
          </a:xfrm>
          <a:custGeom>
            <a:avLst/>
            <a:gdLst>
              <a:gd name="connsiteX0" fmla="*/ 6350 w 8526462"/>
              <a:gd name="connsiteY0" fmla="*/ 6350 h 25400"/>
              <a:gd name="connsiteX1" fmla="*/ 8520112 w 85264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6462" h="25400">
                <a:moveTo>
                  <a:pt x="6350" y="6350"/>
                </a:moveTo>
                <a:lnTo>
                  <a:pt x="85201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68487" y="6315075"/>
            <a:ext cx="8526462" cy="25400"/>
          </a:xfrm>
          <a:custGeom>
            <a:avLst/>
            <a:gdLst>
              <a:gd name="connsiteX0" fmla="*/ 6350 w 8526462"/>
              <a:gd name="connsiteY0" fmla="*/ 6350 h 25400"/>
              <a:gd name="connsiteX1" fmla="*/ 8520112 w 85264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6462" h="25400">
                <a:moveTo>
                  <a:pt x="6350" y="6350"/>
                </a:moveTo>
                <a:lnTo>
                  <a:pt x="85201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1" y="355601"/>
            <a:ext cx="5091137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*HuffmanTree;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TreeNode{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Right;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MinHeap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43100" y="19558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1943101"/>
            <a:ext cx="683199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假设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个权值已经存在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H-&gt;Elements[]-&gt;Weight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Calibri" pitchFamily="18" charset="0"/>
                <a:cs typeface="Calibri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89201" y="2222501"/>
            <a:ext cx="8047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1401" y="2222501"/>
            <a:ext cx="19075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HuffmanTree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89200" y="2590800"/>
            <a:ext cx="7660752" cy="30085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BuildMinHeap(H);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H-&gt;Elements[]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按权值调整为最小堆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H-&gt;Size;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做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H-&gt;Size-1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次合并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TreeNode)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建立新结点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	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从最小堆中删除一个结点，作为新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的左子结点</a:t>
            </a:r>
            <a:r>
              <a:rPr lang="en-US" altLang="zh-CN" sz="1802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T-&gt;Right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从最小堆中删除一个结点，作为新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的右子结点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T-&gt;Weight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T-&gt;Left-&gt;Weight+T-&gt;Right-&gt;Weight;</a:t>
            </a:r>
          </a:p>
          <a:p>
            <a:pPr>
              <a:lnSpc>
                <a:spcPts val="22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计算新权值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插入最小堆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546100" algn="l"/>
                <a:tab pos="2184400" algn="l"/>
                <a:tab pos="2324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89200" y="5524501"/>
            <a:ext cx="229870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DeleteMin(H);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43100" y="6057901"/>
            <a:ext cx="13946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464300" y="5664201"/>
            <a:ext cx="3206006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整体复杂度为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O(N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logN)</a:t>
            </a:r>
          </a:p>
        </p:txBody>
      </p:sp>
    </p:spTree>
    <p:extLst>
      <p:ext uri="{BB962C8B-B14F-4D97-AF65-F5344CB8AC3E}">
        <p14:creationId xmlns:p14="http://schemas.microsoft.com/office/powerpoint/2010/main" val="7685908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21371" y="3567049"/>
            <a:ext cx="347852" cy="345567"/>
          </a:xfrm>
          <a:custGeom>
            <a:avLst/>
            <a:gdLst>
              <a:gd name="connsiteX0" fmla="*/ 0 w 347852"/>
              <a:gd name="connsiteY0" fmla="*/ 172847 h 345567"/>
              <a:gd name="connsiteX1" fmla="*/ 173989 w 347852"/>
              <a:gd name="connsiteY1" fmla="*/ 0 h 345567"/>
              <a:gd name="connsiteX2" fmla="*/ 347852 w 347852"/>
              <a:gd name="connsiteY2" fmla="*/ 172847 h 345567"/>
              <a:gd name="connsiteX3" fmla="*/ 173989 w 347852"/>
              <a:gd name="connsiteY3" fmla="*/ 345566 h 345567"/>
              <a:gd name="connsiteX4" fmla="*/ 0 w 347852"/>
              <a:gd name="connsiteY4" fmla="*/ 172847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2" h="345567">
                <a:moveTo>
                  <a:pt x="0" y="172847"/>
                </a:moveTo>
                <a:cubicBezTo>
                  <a:pt x="0" y="77342"/>
                  <a:pt x="77850" y="0"/>
                  <a:pt x="173989" y="0"/>
                </a:cubicBezTo>
                <a:cubicBezTo>
                  <a:pt x="270001" y="0"/>
                  <a:pt x="347852" y="77342"/>
                  <a:pt x="347852" y="172847"/>
                </a:cubicBezTo>
                <a:cubicBezTo>
                  <a:pt x="347852" y="268223"/>
                  <a:pt x="270001" y="345566"/>
                  <a:pt x="173989" y="345566"/>
                </a:cubicBezTo>
                <a:cubicBezTo>
                  <a:pt x="77850" y="345566"/>
                  <a:pt x="0" y="268223"/>
                  <a:pt x="0" y="17284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915021" y="3560699"/>
            <a:ext cx="360552" cy="358267"/>
          </a:xfrm>
          <a:custGeom>
            <a:avLst/>
            <a:gdLst>
              <a:gd name="connsiteX0" fmla="*/ 6350 w 360552"/>
              <a:gd name="connsiteY0" fmla="*/ 179197 h 358267"/>
              <a:gd name="connsiteX1" fmla="*/ 180339 w 360552"/>
              <a:gd name="connsiteY1" fmla="*/ 6350 h 358267"/>
              <a:gd name="connsiteX2" fmla="*/ 354202 w 360552"/>
              <a:gd name="connsiteY2" fmla="*/ 179197 h 358267"/>
              <a:gd name="connsiteX3" fmla="*/ 180339 w 360552"/>
              <a:gd name="connsiteY3" fmla="*/ 351916 h 358267"/>
              <a:gd name="connsiteX4" fmla="*/ 6350 w 360552"/>
              <a:gd name="connsiteY4" fmla="*/ 179197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2" h="358267">
                <a:moveTo>
                  <a:pt x="6350" y="179197"/>
                </a:moveTo>
                <a:cubicBezTo>
                  <a:pt x="6350" y="83692"/>
                  <a:pt x="84200" y="6350"/>
                  <a:pt x="180339" y="6350"/>
                </a:cubicBezTo>
                <a:cubicBezTo>
                  <a:pt x="276351" y="6350"/>
                  <a:pt x="354202" y="83692"/>
                  <a:pt x="354202" y="179197"/>
                </a:cubicBezTo>
                <a:cubicBezTo>
                  <a:pt x="354202" y="274573"/>
                  <a:pt x="276351" y="351916"/>
                  <a:pt x="180339" y="351916"/>
                </a:cubicBezTo>
                <a:cubicBezTo>
                  <a:pt x="84200" y="351916"/>
                  <a:pt x="6350" y="274573"/>
                  <a:pt x="6350" y="1791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680833" y="3852164"/>
            <a:ext cx="283972" cy="211836"/>
          </a:xfrm>
          <a:custGeom>
            <a:avLst/>
            <a:gdLst>
              <a:gd name="connsiteX0" fmla="*/ 277621 w 283972"/>
              <a:gd name="connsiteY0" fmla="*/ 6350 h 211836"/>
              <a:gd name="connsiteX1" fmla="*/ 6350 w 283972"/>
              <a:gd name="connsiteY1" fmla="*/ 205485 h 211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836">
                <a:moveTo>
                  <a:pt x="277621" y="6350"/>
                </a:moveTo>
                <a:lnTo>
                  <a:pt x="6350" y="20548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0489" y="3846321"/>
            <a:ext cx="283972" cy="211962"/>
          </a:xfrm>
          <a:custGeom>
            <a:avLst/>
            <a:gdLst>
              <a:gd name="connsiteX0" fmla="*/ 6350 w 283972"/>
              <a:gd name="connsiteY0" fmla="*/ 6350 h 211962"/>
              <a:gd name="connsiteX1" fmla="*/ 277621 w 283972"/>
              <a:gd name="connsiteY1" fmla="*/ 205613 h 21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3972" h="211962">
                <a:moveTo>
                  <a:pt x="6350" y="6350"/>
                </a:moveTo>
                <a:lnTo>
                  <a:pt x="277621" y="2056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412481" y="4334637"/>
            <a:ext cx="122809" cy="396113"/>
          </a:xfrm>
          <a:custGeom>
            <a:avLst/>
            <a:gdLst>
              <a:gd name="connsiteX0" fmla="*/ 116458 w 122809"/>
              <a:gd name="connsiteY0" fmla="*/ 6350 h 396113"/>
              <a:gd name="connsiteX1" fmla="*/ 6350 w 122809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113">
                <a:moveTo>
                  <a:pt x="116458" y="6350"/>
                </a:moveTo>
                <a:lnTo>
                  <a:pt x="6350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01151" y="4333495"/>
            <a:ext cx="122936" cy="396113"/>
          </a:xfrm>
          <a:custGeom>
            <a:avLst/>
            <a:gdLst>
              <a:gd name="connsiteX0" fmla="*/ 6350 w 122936"/>
              <a:gd name="connsiteY0" fmla="*/ 6350 h 396113"/>
              <a:gd name="connsiteX1" fmla="*/ 116585 w 122936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113">
                <a:moveTo>
                  <a:pt x="6350" y="6350"/>
                </a:moveTo>
                <a:lnTo>
                  <a:pt x="116585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520686" y="4067048"/>
            <a:ext cx="347853" cy="345567"/>
          </a:xfrm>
          <a:custGeom>
            <a:avLst/>
            <a:gdLst>
              <a:gd name="connsiteX0" fmla="*/ 0 w 347853"/>
              <a:gd name="connsiteY0" fmla="*/ 172847 h 345567"/>
              <a:gd name="connsiteX1" fmla="*/ 173863 w 347853"/>
              <a:gd name="connsiteY1" fmla="*/ 0 h 345567"/>
              <a:gd name="connsiteX2" fmla="*/ 347853 w 347853"/>
              <a:gd name="connsiteY2" fmla="*/ 172847 h 345567"/>
              <a:gd name="connsiteX3" fmla="*/ 173863 w 347853"/>
              <a:gd name="connsiteY3" fmla="*/ 345567 h 345567"/>
              <a:gd name="connsiteX4" fmla="*/ 0 w 347853"/>
              <a:gd name="connsiteY4" fmla="*/ 172847 h 345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3" h="345567">
                <a:moveTo>
                  <a:pt x="0" y="172847"/>
                </a:moveTo>
                <a:cubicBezTo>
                  <a:pt x="0" y="77342"/>
                  <a:pt x="77851" y="0"/>
                  <a:pt x="173863" y="0"/>
                </a:cubicBezTo>
                <a:cubicBezTo>
                  <a:pt x="270002" y="0"/>
                  <a:pt x="347853" y="77342"/>
                  <a:pt x="347853" y="172847"/>
                </a:cubicBezTo>
                <a:cubicBezTo>
                  <a:pt x="347853" y="268223"/>
                  <a:pt x="270002" y="345567"/>
                  <a:pt x="173863" y="345567"/>
                </a:cubicBezTo>
                <a:cubicBezTo>
                  <a:pt x="77851" y="345567"/>
                  <a:pt x="0" y="268223"/>
                  <a:pt x="0" y="17284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14336" y="4060698"/>
            <a:ext cx="360553" cy="358267"/>
          </a:xfrm>
          <a:custGeom>
            <a:avLst/>
            <a:gdLst>
              <a:gd name="connsiteX0" fmla="*/ 6350 w 360553"/>
              <a:gd name="connsiteY0" fmla="*/ 179197 h 358267"/>
              <a:gd name="connsiteX1" fmla="*/ 180213 w 360553"/>
              <a:gd name="connsiteY1" fmla="*/ 6350 h 358267"/>
              <a:gd name="connsiteX2" fmla="*/ 354203 w 360553"/>
              <a:gd name="connsiteY2" fmla="*/ 179197 h 358267"/>
              <a:gd name="connsiteX3" fmla="*/ 180213 w 360553"/>
              <a:gd name="connsiteY3" fmla="*/ 351917 h 358267"/>
              <a:gd name="connsiteX4" fmla="*/ 6350 w 360553"/>
              <a:gd name="connsiteY4" fmla="*/ 179197 h 358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3" h="358267">
                <a:moveTo>
                  <a:pt x="6350" y="179197"/>
                </a:moveTo>
                <a:cubicBezTo>
                  <a:pt x="6350" y="83692"/>
                  <a:pt x="84201" y="6350"/>
                  <a:pt x="180213" y="6350"/>
                </a:cubicBezTo>
                <a:cubicBezTo>
                  <a:pt x="276352" y="6350"/>
                  <a:pt x="354203" y="83692"/>
                  <a:pt x="354203" y="179197"/>
                </a:cubicBezTo>
                <a:cubicBezTo>
                  <a:pt x="354203" y="274573"/>
                  <a:pt x="276352" y="351917"/>
                  <a:pt x="180213" y="351917"/>
                </a:cubicBezTo>
                <a:cubicBezTo>
                  <a:pt x="84201" y="351917"/>
                  <a:pt x="6350" y="274573"/>
                  <a:pt x="6350" y="17919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446643" y="4013961"/>
            <a:ext cx="347852" cy="345440"/>
          </a:xfrm>
          <a:custGeom>
            <a:avLst/>
            <a:gdLst>
              <a:gd name="connsiteX0" fmla="*/ 0 w 347852"/>
              <a:gd name="connsiteY0" fmla="*/ 172720 h 345440"/>
              <a:gd name="connsiteX1" fmla="*/ 173989 w 347852"/>
              <a:gd name="connsiteY1" fmla="*/ 0 h 345440"/>
              <a:gd name="connsiteX2" fmla="*/ 347852 w 347852"/>
              <a:gd name="connsiteY2" fmla="*/ 172720 h 345440"/>
              <a:gd name="connsiteX3" fmla="*/ 173989 w 347852"/>
              <a:gd name="connsiteY3" fmla="*/ 345440 h 345440"/>
              <a:gd name="connsiteX4" fmla="*/ 0 w 347852"/>
              <a:gd name="connsiteY4" fmla="*/ 172720 h 345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852" h="345440">
                <a:moveTo>
                  <a:pt x="0" y="172720"/>
                </a:moveTo>
                <a:cubicBezTo>
                  <a:pt x="0" y="77342"/>
                  <a:pt x="77850" y="0"/>
                  <a:pt x="173989" y="0"/>
                </a:cubicBezTo>
                <a:cubicBezTo>
                  <a:pt x="270001" y="0"/>
                  <a:pt x="347852" y="77342"/>
                  <a:pt x="347852" y="172720"/>
                </a:cubicBezTo>
                <a:cubicBezTo>
                  <a:pt x="347852" y="268097"/>
                  <a:pt x="270001" y="345440"/>
                  <a:pt x="173989" y="345440"/>
                </a:cubicBezTo>
                <a:cubicBezTo>
                  <a:pt x="77850" y="345440"/>
                  <a:pt x="0" y="268097"/>
                  <a:pt x="0" y="1727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40293" y="4007611"/>
            <a:ext cx="360552" cy="358140"/>
          </a:xfrm>
          <a:custGeom>
            <a:avLst/>
            <a:gdLst>
              <a:gd name="connsiteX0" fmla="*/ 6350 w 360552"/>
              <a:gd name="connsiteY0" fmla="*/ 179070 h 358140"/>
              <a:gd name="connsiteX1" fmla="*/ 180339 w 360552"/>
              <a:gd name="connsiteY1" fmla="*/ 6350 h 358140"/>
              <a:gd name="connsiteX2" fmla="*/ 354202 w 360552"/>
              <a:gd name="connsiteY2" fmla="*/ 179070 h 358140"/>
              <a:gd name="connsiteX3" fmla="*/ 180339 w 360552"/>
              <a:gd name="connsiteY3" fmla="*/ 351790 h 358140"/>
              <a:gd name="connsiteX4" fmla="*/ 6350 w 360552"/>
              <a:gd name="connsiteY4" fmla="*/ 179070 h 358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552" h="358140">
                <a:moveTo>
                  <a:pt x="6350" y="179070"/>
                </a:moveTo>
                <a:cubicBezTo>
                  <a:pt x="6350" y="83692"/>
                  <a:pt x="84200" y="6350"/>
                  <a:pt x="180339" y="6350"/>
                </a:cubicBezTo>
                <a:cubicBezTo>
                  <a:pt x="276351" y="6350"/>
                  <a:pt x="354202" y="83692"/>
                  <a:pt x="354202" y="179070"/>
                </a:cubicBezTo>
                <a:cubicBezTo>
                  <a:pt x="354202" y="274447"/>
                  <a:pt x="276351" y="351790"/>
                  <a:pt x="180339" y="351790"/>
                </a:cubicBezTo>
                <a:cubicBezTo>
                  <a:pt x="84200" y="351790"/>
                  <a:pt x="6350" y="274447"/>
                  <a:pt x="6350" y="1790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354952" y="4757991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48602" y="4751641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764146" y="4756848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57796" y="4750498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299451" y="4724463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293101" y="4718113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706358" y="4723320"/>
            <a:ext cx="285229" cy="348932"/>
          </a:xfrm>
          <a:custGeom>
            <a:avLst/>
            <a:gdLst>
              <a:gd name="connsiteX0" fmla="*/ 0 w 285229"/>
              <a:gd name="connsiteY0" fmla="*/ 348932 h 348932"/>
              <a:gd name="connsiteX1" fmla="*/ 285229 w 285229"/>
              <a:gd name="connsiteY1" fmla="*/ 348932 h 348932"/>
              <a:gd name="connsiteX2" fmla="*/ 285229 w 285229"/>
              <a:gd name="connsiteY2" fmla="*/ 0 h 348932"/>
              <a:gd name="connsiteX3" fmla="*/ 0 w 285229"/>
              <a:gd name="connsiteY3" fmla="*/ 0 h 348932"/>
              <a:gd name="connsiteX4" fmla="*/ 0 w 285229"/>
              <a:gd name="connsiteY4" fmla="*/ 348932 h 34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229" h="348932">
                <a:moveTo>
                  <a:pt x="0" y="348932"/>
                </a:moveTo>
                <a:lnTo>
                  <a:pt x="285229" y="348932"/>
                </a:lnTo>
                <a:lnTo>
                  <a:pt x="285229" y="0"/>
                </a:lnTo>
                <a:lnTo>
                  <a:pt x="0" y="0"/>
                </a:lnTo>
                <a:lnTo>
                  <a:pt x="0" y="3489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00008" y="4716970"/>
            <a:ext cx="297929" cy="361632"/>
          </a:xfrm>
          <a:custGeom>
            <a:avLst/>
            <a:gdLst>
              <a:gd name="connsiteX0" fmla="*/ 6350 w 297929"/>
              <a:gd name="connsiteY0" fmla="*/ 355282 h 361632"/>
              <a:gd name="connsiteX1" fmla="*/ 291579 w 297929"/>
              <a:gd name="connsiteY1" fmla="*/ 355282 h 361632"/>
              <a:gd name="connsiteX2" fmla="*/ 291579 w 297929"/>
              <a:gd name="connsiteY2" fmla="*/ 6350 h 361632"/>
              <a:gd name="connsiteX3" fmla="*/ 6350 w 297929"/>
              <a:gd name="connsiteY3" fmla="*/ 6350 h 361632"/>
              <a:gd name="connsiteX4" fmla="*/ 6350 w 297929"/>
              <a:gd name="connsiteY4" fmla="*/ 355282 h 3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29" h="361632">
                <a:moveTo>
                  <a:pt x="6350" y="355282"/>
                </a:moveTo>
                <a:lnTo>
                  <a:pt x="291579" y="355282"/>
                </a:lnTo>
                <a:lnTo>
                  <a:pt x="291579" y="6350"/>
                </a:lnTo>
                <a:lnTo>
                  <a:pt x="6350" y="6350"/>
                </a:lnTo>
                <a:lnTo>
                  <a:pt x="6350" y="355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96937" y="4369435"/>
            <a:ext cx="122809" cy="396113"/>
          </a:xfrm>
          <a:custGeom>
            <a:avLst/>
            <a:gdLst>
              <a:gd name="connsiteX0" fmla="*/ 116459 w 122809"/>
              <a:gd name="connsiteY0" fmla="*/ 6350 h 396113"/>
              <a:gd name="connsiteX1" fmla="*/ 6350 w 122809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809" h="396113">
                <a:moveTo>
                  <a:pt x="116459" y="6350"/>
                </a:moveTo>
                <a:lnTo>
                  <a:pt x="6350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785608" y="4368292"/>
            <a:ext cx="122936" cy="396113"/>
          </a:xfrm>
          <a:custGeom>
            <a:avLst/>
            <a:gdLst>
              <a:gd name="connsiteX0" fmla="*/ 6350 w 122936"/>
              <a:gd name="connsiteY0" fmla="*/ 6350 h 396113"/>
              <a:gd name="connsiteX1" fmla="*/ 116585 w 122936"/>
              <a:gd name="connsiteY1" fmla="*/ 389763 h 396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113">
                <a:moveTo>
                  <a:pt x="6350" y="6350"/>
                </a:moveTo>
                <a:lnTo>
                  <a:pt x="116585" y="3897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296411" y="3867403"/>
            <a:ext cx="284479" cy="212344"/>
          </a:xfrm>
          <a:custGeom>
            <a:avLst/>
            <a:gdLst>
              <a:gd name="connsiteX0" fmla="*/ 278129 w 284479"/>
              <a:gd name="connsiteY0" fmla="*/ 6350 h 212344"/>
              <a:gd name="connsiteX1" fmla="*/ 6350 w 284479"/>
              <a:gd name="connsiteY1" fmla="*/ 205994 h 212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344">
                <a:moveTo>
                  <a:pt x="278129" y="6350"/>
                </a:moveTo>
                <a:lnTo>
                  <a:pt x="6350" y="2059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28058" y="3562351"/>
            <a:ext cx="348361" cy="346075"/>
          </a:xfrm>
          <a:custGeom>
            <a:avLst/>
            <a:gdLst>
              <a:gd name="connsiteX0" fmla="*/ 0 w 348361"/>
              <a:gd name="connsiteY0" fmla="*/ 172973 h 346075"/>
              <a:gd name="connsiteX1" fmla="*/ 174244 w 348361"/>
              <a:gd name="connsiteY1" fmla="*/ 0 h 346075"/>
              <a:gd name="connsiteX2" fmla="*/ 348361 w 348361"/>
              <a:gd name="connsiteY2" fmla="*/ 172973 h 346075"/>
              <a:gd name="connsiteX3" fmla="*/ 174244 w 348361"/>
              <a:gd name="connsiteY3" fmla="*/ 346075 h 346075"/>
              <a:gd name="connsiteX4" fmla="*/ 0 w 348361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5">
                <a:moveTo>
                  <a:pt x="0" y="172973"/>
                </a:moveTo>
                <a:cubicBezTo>
                  <a:pt x="0" y="77470"/>
                  <a:pt x="77977" y="0"/>
                  <a:pt x="174244" y="0"/>
                </a:cubicBezTo>
                <a:cubicBezTo>
                  <a:pt x="270382" y="0"/>
                  <a:pt x="348361" y="77470"/>
                  <a:pt x="348361" y="172973"/>
                </a:cubicBezTo>
                <a:cubicBezTo>
                  <a:pt x="348361" y="268604"/>
                  <a:pt x="270382" y="346075"/>
                  <a:pt x="174244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21708" y="3556001"/>
            <a:ext cx="361061" cy="358775"/>
          </a:xfrm>
          <a:custGeom>
            <a:avLst/>
            <a:gdLst>
              <a:gd name="connsiteX0" fmla="*/ 6350 w 361061"/>
              <a:gd name="connsiteY0" fmla="*/ 179323 h 358775"/>
              <a:gd name="connsiteX1" fmla="*/ 180594 w 361061"/>
              <a:gd name="connsiteY1" fmla="*/ 6350 h 358775"/>
              <a:gd name="connsiteX2" fmla="*/ 354711 w 361061"/>
              <a:gd name="connsiteY2" fmla="*/ 179323 h 358775"/>
              <a:gd name="connsiteX3" fmla="*/ 180594 w 361061"/>
              <a:gd name="connsiteY3" fmla="*/ 352425 h 358775"/>
              <a:gd name="connsiteX4" fmla="*/ 6350 w 361061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5">
                <a:moveTo>
                  <a:pt x="6350" y="179323"/>
                </a:moveTo>
                <a:cubicBezTo>
                  <a:pt x="6350" y="83820"/>
                  <a:pt x="84327" y="6350"/>
                  <a:pt x="180594" y="6350"/>
                </a:cubicBezTo>
                <a:cubicBezTo>
                  <a:pt x="276732" y="6350"/>
                  <a:pt x="354711" y="83820"/>
                  <a:pt x="354711" y="179323"/>
                </a:cubicBezTo>
                <a:cubicBezTo>
                  <a:pt x="354711" y="274954"/>
                  <a:pt x="276732" y="352425"/>
                  <a:pt x="180594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006596" y="4012184"/>
            <a:ext cx="348361" cy="346074"/>
          </a:xfrm>
          <a:custGeom>
            <a:avLst/>
            <a:gdLst>
              <a:gd name="connsiteX0" fmla="*/ 0 w 348361"/>
              <a:gd name="connsiteY0" fmla="*/ 173100 h 346074"/>
              <a:gd name="connsiteX1" fmla="*/ 174117 w 348361"/>
              <a:gd name="connsiteY1" fmla="*/ 0 h 346074"/>
              <a:gd name="connsiteX2" fmla="*/ 348361 w 348361"/>
              <a:gd name="connsiteY2" fmla="*/ 173100 h 346074"/>
              <a:gd name="connsiteX3" fmla="*/ 174117 w 348361"/>
              <a:gd name="connsiteY3" fmla="*/ 346075 h 346074"/>
              <a:gd name="connsiteX4" fmla="*/ 0 w 348361"/>
              <a:gd name="connsiteY4" fmla="*/ 173100 h 34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4">
                <a:moveTo>
                  <a:pt x="0" y="173100"/>
                </a:moveTo>
                <a:cubicBezTo>
                  <a:pt x="0" y="77469"/>
                  <a:pt x="77977" y="0"/>
                  <a:pt x="174117" y="0"/>
                </a:cubicBezTo>
                <a:cubicBezTo>
                  <a:pt x="270383" y="0"/>
                  <a:pt x="348361" y="77469"/>
                  <a:pt x="348361" y="173100"/>
                </a:cubicBezTo>
                <a:cubicBezTo>
                  <a:pt x="348361" y="268604"/>
                  <a:pt x="270383" y="346075"/>
                  <a:pt x="174117" y="346075"/>
                </a:cubicBezTo>
                <a:cubicBezTo>
                  <a:pt x="77977" y="346075"/>
                  <a:pt x="0" y="268604"/>
                  <a:pt x="0" y="17310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000246" y="4005834"/>
            <a:ext cx="361061" cy="358774"/>
          </a:xfrm>
          <a:custGeom>
            <a:avLst/>
            <a:gdLst>
              <a:gd name="connsiteX0" fmla="*/ 6350 w 361061"/>
              <a:gd name="connsiteY0" fmla="*/ 179450 h 358774"/>
              <a:gd name="connsiteX1" fmla="*/ 180467 w 361061"/>
              <a:gd name="connsiteY1" fmla="*/ 6350 h 358774"/>
              <a:gd name="connsiteX2" fmla="*/ 354711 w 361061"/>
              <a:gd name="connsiteY2" fmla="*/ 179450 h 358774"/>
              <a:gd name="connsiteX3" fmla="*/ 180467 w 361061"/>
              <a:gd name="connsiteY3" fmla="*/ 352425 h 358774"/>
              <a:gd name="connsiteX4" fmla="*/ 6350 w 361061"/>
              <a:gd name="connsiteY4" fmla="*/ 179450 h 358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4">
                <a:moveTo>
                  <a:pt x="6350" y="179450"/>
                </a:moveTo>
                <a:cubicBezTo>
                  <a:pt x="6350" y="83819"/>
                  <a:pt x="84327" y="6350"/>
                  <a:pt x="180467" y="6350"/>
                </a:cubicBezTo>
                <a:cubicBezTo>
                  <a:pt x="276733" y="6350"/>
                  <a:pt x="354711" y="83819"/>
                  <a:pt x="354711" y="179450"/>
                </a:cubicBezTo>
                <a:cubicBezTo>
                  <a:pt x="354711" y="274954"/>
                  <a:pt x="276733" y="352425"/>
                  <a:pt x="180467" y="352425"/>
                </a:cubicBezTo>
                <a:cubicBezTo>
                  <a:pt x="84327" y="352425"/>
                  <a:pt x="6350" y="274954"/>
                  <a:pt x="6350" y="179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282951" y="5136883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276601" y="5130533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3692906" y="5135740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3686556" y="5129390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3425317" y="4747515"/>
            <a:ext cx="122936" cy="396875"/>
          </a:xfrm>
          <a:custGeom>
            <a:avLst/>
            <a:gdLst>
              <a:gd name="connsiteX0" fmla="*/ 116585 w 122936"/>
              <a:gd name="connsiteY0" fmla="*/ 6350 h 396875"/>
              <a:gd name="connsiteX1" fmla="*/ 6350 w 122936"/>
              <a:gd name="connsiteY1" fmla="*/ 39052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936" h="396875">
                <a:moveTo>
                  <a:pt x="116585" y="6350"/>
                </a:moveTo>
                <a:lnTo>
                  <a:pt x="6350" y="390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714495" y="4746372"/>
            <a:ext cx="123062" cy="396875"/>
          </a:xfrm>
          <a:custGeom>
            <a:avLst/>
            <a:gdLst>
              <a:gd name="connsiteX0" fmla="*/ 6350 w 123062"/>
              <a:gd name="connsiteY0" fmla="*/ 6350 h 396875"/>
              <a:gd name="connsiteX1" fmla="*/ 116713 w 123062"/>
              <a:gd name="connsiteY1" fmla="*/ 39052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875">
                <a:moveTo>
                  <a:pt x="6350" y="6350"/>
                </a:moveTo>
                <a:lnTo>
                  <a:pt x="116713" y="390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763265" y="4278121"/>
            <a:ext cx="284479" cy="212216"/>
          </a:xfrm>
          <a:custGeom>
            <a:avLst/>
            <a:gdLst>
              <a:gd name="connsiteX0" fmla="*/ 278129 w 284479"/>
              <a:gd name="connsiteY0" fmla="*/ 6350 h 212216"/>
              <a:gd name="connsiteX1" fmla="*/ 6350 w 284479"/>
              <a:gd name="connsiteY1" fmla="*/ 205867 h 21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479" h="212216">
                <a:moveTo>
                  <a:pt x="278129" y="6350"/>
                </a:moveTo>
                <a:lnTo>
                  <a:pt x="6350" y="2058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473451" y="4422903"/>
            <a:ext cx="348361" cy="346075"/>
          </a:xfrm>
          <a:custGeom>
            <a:avLst/>
            <a:gdLst>
              <a:gd name="connsiteX0" fmla="*/ 0 w 348361"/>
              <a:gd name="connsiteY0" fmla="*/ 172973 h 346075"/>
              <a:gd name="connsiteX1" fmla="*/ 174244 w 348361"/>
              <a:gd name="connsiteY1" fmla="*/ 0 h 346075"/>
              <a:gd name="connsiteX2" fmla="*/ 348360 w 348361"/>
              <a:gd name="connsiteY2" fmla="*/ 172973 h 346075"/>
              <a:gd name="connsiteX3" fmla="*/ 174244 w 348361"/>
              <a:gd name="connsiteY3" fmla="*/ 346075 h 346075"/>
              <a:gd name="connsiteX4" fmla="*/ 0 w 348361"/>
              <a:gd name="connsiteY4" fmla="*/ 172973 h 346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8361" h="346075">
                <a:moveTo>
                  <a:pt x="0" y="172973"/>
                </a:moveTo>
                <a:cubicBezTo>
                  <a:pt x="0" y="77469"/>
                  <a:pt x="77977" y="0"/>
                  <a:pt x="174244" y="0"/>
                </a:cubicBezTo>
                <a:cubicBezTo>
                  <a:pt x="270382" y="0"/>
                  <a:pt x="348360" y="77469"/>
                  <a:pt x="348360" y="172973"/>
                </a:cubicBezTo>
                <a:cubicBezTo>
                  <a:pt x="348360" y="268604"/>
                  <a:pt x="270382" y="346075"/>
                  <a:pt x="174244" y="346075"/>
                </a:cubicBezTo>
                <a:cubicBezTo>
                  <a:pt x="77977" y="346075"/>
                  <a:pt x="0" y="268604"/>
                  <a:pt x="0" y="172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467101" y="4416553"/>
            <a:ext cx="361061" cy="358775"/>
          </a:xfrm>
          <a:custGeom>
            <a:avLst/>
            <a:gdLst>
              <a:gd name="connsiteX0" fmla="*/ 6350 w 361061"/>
              <a:gd name="connsiteY0" fmla="*/ 179323 h 358775"/>
              <a:gd name="connsiteX1" fmla="*/ 180594 w 361061"/>
              <a:gd name="connsiteY1" fmla="*/ 6350 h 358775"/>
              <a:gd name="connsiteX2" fmla="*/ 354710 w 361061"/>
              <a:gd name="connsiteY2" fmla="*/ 179323 h 358775"/>
              <a:gd name="connsiteX3" fmla="*/ 180594 w 361061"/>
              <a:gd name="connsiteY3" fmla="*/ 352425 h 358775"/>
              <a:gd name="connsiteX4" fmla="*/ 6350 w 361061"/>
              <a:gd name="connsiteY4" fmla="*/ 179323 h 358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61" h="358775">
                <a:moveTo>
                  <a:pt x="6350" y="179323"/>
                </a:moveTo>
                <a:cubicBezTo>
                  <a:pt x="6350" y="83819"/>
                  <a:pt x="84327" y="6350"/>
                  <a:pt x="180594" y="6350"/>
                </a:cubicBezTo>
                <a:cubicBezTo>
                  <a:pt x="276732" y="6350"/>
                  <a:pt x="354710" y="83819"/>
                  <a:pt x="354710" y="179323"/>
                </a:cubicBezTo>
                <a:cubicBezTo>
                  <a:pt x="354710" y="274954"/>
                  <a:pt x="276732" y="352425"/>
                  <a:pt x="180594" y="352425"/>
                </a:cubicBezTo>
                <a:cubicBezTo>
                  <a:pt x="84327" y="352425"/>
                  <a:pt x="6350" y="274954"/>
                  <a:pt x="6350" y="179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226686" y="4330066"/>
            <a:ext cx="123062" cy="396747"/>
          </a:xfrm>
          <a:custGeom>
            <a:avLst/>
            <a:gdLst>
              <a:gd name="connsiteX0" fmla="*/ 6350 w 123062"/>
              <a:gd name="connsiteY0" fmla="*/ 6350 h 396747"/>
              <a:gd name="connsiteX1" fmla="*/ 116713 w 123062"/>
              <a:gd name="connsiteY1" fmla="*/ 390397 h 39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062" h="396747">
                <a:moveTo>
                  <a:pt x="6350" y="6350"/>
                </a:moveTo>
                <a:lnTo>
                  <a:pt x="116713" y="3903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231895" y="4720450"/>
            <a:ext cx="285711" cy="349516"/>
          </a:xfrm>
          <a:custGeom>
            <a:avLst/>
            <a:gdLst>
              <a:gd name="connsiteX0" fmla="*/ 0 w 285711"/>
              <a:gd name="connsiteY0" fmla="*/ 349516 h 349516"/>
              <a:gd name="connsiteX1" fmla="*/ 285711 w 285711"/>
              <a:gd name="connsiteY1" fmla="*/ 349516 h 349516"/>
              <a:gd name="connsiteX2" fmla="*/ 285711 w 285711"/>
              <a:gd name="connsiteY2" fmla="*/ 0 h 349516"/>
              <a:gd name="connsiteX3" fmla="*/ 0 w 285711"/>
              <a:gd name="connsiteY3" fmla="*/ 0 h 349516"/>
              <a:gd name="connsiteX4" fmla="*/ 0 w 285711"/>
              <a:gd name="connsiteY4" fmla="*/ 349516 h 34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11" h="349516">
                <a:moveTo>
                  <a:pt x="0" y="349516"/>
                </a:moveTo>
                <a:lnTo>
                  <a:pt x="285711" y="349516"/>
                </a:lnTo>
                <a:lnTo>
                  <a:pt x="285711" y="0"/>
                </a:lnTo>
                <a:lnTo>
                  <a:pt x="0" y="0"/>
                </a:lnTo>
                <a:lnTo>
                  <a:pt x="0" y="3495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225545" y="4714100"/>
            <a:ext cx="298411" cy="362216"/>
          </a:xfrm>
          <a:custGeom>
            <a:avLst/>
            <a:gdLst>
              <a:gd name="connsiteX0" fmla="*/ 6350 w 298411"/>
              <a:gd name="connsiteY0" fmla="*/ 355866 h 362216"/>
              <a:gd name="connsiteX1" fmla="*/ 292061 w 298411"/>
              <a:gd name="connsiteY1" fmla="*/ 355866 h 362216"/>
              <a:gd name="connsiteX2" fmla="*/ 292061 w 298411"/>
              <a:gd name="connsiteY2" fmla="*/ 6350 h 362216"/>
              <a:gd name="connsiteX3" fmla="*/ 6350 w 298411"/>
              <a:gd name="connsiteY3" fmla="*/ 6350 h 362216"/>
              <a:gd name="connsiteX4" fmla="*/ 6350 w 298411"/>
              <a:gd name="connsiteY4" fmla="*/ 355866 h 362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11" h="362216">
                <a:moveTo>
                  <a:pt x="6350" y="355866"/>
                </a:moveTo>
                <a:lnTo>
                  <a:pt x="292061" y="355866"/>
                </a:lnTo>
                <a:lnTo>
                  <a:pt x="292061" y="6350"/>
                </a:lnTo>
                <a:lnTo>
                  <a:pt x="6350" y="6350"/>
                </a:lnTo>
                <a:lnTo>
                  <a:pt x="6350" y="355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793489" y="3862833"/>
            <a:ext cx="282193" cy="272415"/>
          </a:xfrm>
          <a:custGeom>
            <a:avLst/>
            <a:gdLst>
              <a:gd name="connsiteX0" fmla="*/ 6350 w 282193"/>
              <a:gd name="connsiteY0" fmla="*/ 6350 h 272415"/>
              <a:gd name="connsiteX1" fmla="*/ 275844 w 282193"/>
              <a:gd name="connsiteY1" fmla="*/ 266064 h 272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193" h="272415">
                <a:moveTo>
                  <a:pt x="6350" y="6350"/>
                </a:moveTo>
                <a:lnTo>
                  <a:pt x="275844" y="26606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926457" y="4128858"/>
            <a:ext cx="285356" cy="349034"/>
          </a:xfrm>
          <a:custGeom>
            <a:avLst/>
            <a:gdLst>
              <a:gd name="connsiteX0" fmla="*/ 0 w 285356"/>
              <a:gd name="connsiteY0" fmla="*/ 349034 h 349034"/>
              <a:gd name="connsiteX1" fmla="*/ 285356 w 285356"/>
              <a:gd name="connsiteY1" fmla="*/ 349034 h 349034"/>
              <a:gd name="connsiteX2" fmla="*/ 285356 w 285356"/>
              <a:gd name="connsiteY2" fmla="*/ 0 h 349034"/>
              <a:gd name="connsiteX3" fmla="*/ 0 w 285356"/>
              <a:gd name="connsiteY3" fmla="*/ 0 h 349034"/>
              <a:gd name="connsiteX4" fmla="*/ 0 w 285356"/>
              <a:gd name="connsiteY4" fmla="*/ 349034 h 349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356" h="349034">
                <a:moveTo>
                  <a:pt x="0" y="349034"/>
                </a:moveTo>
                <a:lnTo>
                  <a:pt x="285356" y="349034"/>
                </a:lnTo>
                <a:lnTo>
                  <a:pt x="285356" y="0"/>
                </a:lnTo>
                <a:lnTo>
                  <a:pt x="0" y="0"/>
                </a:lnTo>
                <a:lnTo>
                  <a:pt x="0" y="3490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920107" y="4122508"/>
            <a:ext cx="298056" cy="361734"/>
          </a:xfrm>
          <a:custGeom>
            <a:avLst/>
            <a:gdLst>
              <a:gd name="connsiteX0" fmla="*/ 6350 w 298056"/>
              <a:gd name="connsiteY0" fmla="*/ 355384 h 361734"/>
              <a:gd name="connsiteX1" fmla="*/ 291706 w 298056"/>
              <a:gd name="connsiteY1" fmla="*/ 355384 h 361734"/>
              <a:gd name="connsiteX2" fmla="*/ 291706 w 298056"/>
              <a:gd name="connsiteY2" fmla="*/ 6350 h 361734"/>
              <a:gd name="connsiteX3" fmla="*/ 6350 w 298056"/>
              <a:gd name="connsiteY3" fmla="*/ 6350 h 361734"/>
              <a:gd name="connsiteX4" fmla="*/ 6350 w 298056"/>
              <a:gd name="connsiteY4" fmla="*/ 355384 h 361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056" h="361734">
                <a:moveTo>
                  <a:pt x="6350" y="355384"/>
                </a:moveTo>
                <a:lnTo>
                  <a:pt x="291706" y="355384"/>
                </a:lnTo>
                <a:lnTo>
                  <a:pt x="291706" y="6350"/>
                </a:lnTo>
                <a:lnTo>
                  <a:pt x="6350" y="6350"/>
                </a:lnTo>
                <a:lnTo>
                  <a:pt x="6350" y="3553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57201"/>
            <a:ext cx="268503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哈夫曼树的特点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679701" y="889000"/>
            <a:ext cx="387927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600"/>
              </a:lnSpc>
            </a:pPr>
            <a:r>
              <a:rPr lang="en-US" altLang="zh-CN" sz="320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0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500"/>
              </a:lnSpc>
            </a:pPr>
            <a:r>
              <a:rPr lang="en-US" altLang="zh-CN" sz="3206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263900" y="1028701"/>
            <a:ext cx="6668492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没有度为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的结点；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个叶子结点的哈夫曼树共有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2n-1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个结点；</a:t>
            </a:r>
          </a:p>
          <a:p>
            <a:pPr>
              <a:lnSpc>
                <a:spcPts val="2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哈夫曼树的任意非叶节点的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左右子树交换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后仍是哈夫曼树；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对同一组权值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334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，是否存在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不同构的两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404100" y="48387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810500" y="4826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3566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7630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543300" y="57150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620000" y="5791201"/>
            <a:ext cx="116217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WPL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3327400" y="5207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746500" y="52070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279900" y="48006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679701" y="2667000"/>
            <a:ext cx="5921493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2298700" algn="l"/>
              </a:tabLst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棵哈夫曼树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呢？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6700" algn="l"/>
                <a:tab pos="22987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对一组权值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不同构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的两棵哈夫曼树：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266700" algn="l"/>
                <a:tab pos="2298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1057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406401"/>
            <a:ext cx="205184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哈夫曼编码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70100" y="1155701"/>
            <a:ext cx="779540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给定一段字符串，如何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对字符进行编码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，可以使得该字符串的编码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1" y="1460501"/>
            <a:ext cx="17953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存储空间最少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0" y="2082800"/>
            <a:ext cx="7857920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假设有一段文本，包含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个字符，并由以下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个字符构：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，空格（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），换行（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）；这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个字符出现的次数不同。如何对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个字符进行编码，使得总编码空间最少？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44700" y="3276601"/>
            <a:ext cx="102592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44700" y="3594100"/>
            <a:ext cx="468557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）用等长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ASCII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编码：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464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）用等长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位编码：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174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44701" y="4203701"/>
            <a:ext cx="730969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）不等长编码：出现频率高的字符用的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编码短些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，出现频率低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的字符则可以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编码长些？</a:t>
            </a:r>
          </a:p>
        </p:txBody>
      </p:sp>
    </p:spTree>
    <p:extLst>
      <p:ext uri="{BB962C8B-B14F-4D97-AF65-F5344CB8AC3E}">
        <p14:creationId xmlns:p14="http://schemas.microsoft.com/office/powerpoint/2010/main" val="5181853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82801" y="2476501"/>
            <a:ext cx="74331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4C6D80"/>
                </a:solidFill>
                <a:latin typeface="Webdings" pitchFamily="18" charset="0"/>
                <a:cs typeface="Webdings" pitchFamily="18" charset="0"/>
              </a:rPr>
              <a:t>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前缀码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：任何字符的编码都不是另一字符编码的前缀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832100" y="3022601"/>
            <a:ext cx="236923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可以无二义地解码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70100" y="952501"/>
            <a:ext cx="307776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怎么进行不等长编码？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1" y="16891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如何避免二义性？</a:t>
            </a:r>
          </a:p>
        </p:txBody>
      </p:sp>
    </p:spTree>
    <p:extLst>
      <p:ext uri="{BB962C8B-B14F-4D97-AF65-F5344CB8AC3E}">
        <p14:creationId xmlns:p14="http://schemas.microsoft.com/office/powerpoint/2010/main" val="34280728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34325" y="14431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6"/>
                  <a:pt x="308356" y="393700"/>
                  <a:pt x="203200" y="393700"/>
                </a:cubicBezTo>
                <a:cubicBezTo>
                  <a:pt x="98043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05725" y="1824101"/>
            <a:ext cx="406400" cy="787400"/>
          </a:xfrm>
          <a:custGeom>
            <a:avLst/>
            <a:gdLst>
              <a:gd name="connsiteX0" fmla="*/ 393700 w 406400"/>
              <a:gd name="connsiteY0" fmla="*/ 12700 h 787400"/>
              <a:gd name="connsiteX1" fmla="*/ 12700 w 406400"/>
              <a:gd name="connsiteY1" fmla="*/ 774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787400">
                <a:moveTo>
                  <a:pt x="393700" y="12700"/>
                </a:moveTo>
                <a:lnTo>
                  <a:pt x="12700" y="774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162925" y="18241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315325" y="1976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3" y="12700"/>
                  <a:pt x="203200" y="12700"/>
                </a:cubicBezTo>
                <a:cubicBezTo>
                  <a:pt x="308356" y="12700"/>
                  <a:pt x="393700" y="97916"/>
                  <a:pt x="393700" y="203200"/>
                </a:cubicBezTo>
                <a:cubicBezTo>
                  <a:pt x="393700" y="308355"/>
                  <a:pt x="308356" y="393700"/>
                  <a:pt x="203200" y="393700"/>
                </a:cubicBezTo>
                <a:cubicBezTo>
                  <a:pt x="9804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39125" y="2357373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543925" y="2357373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29525" y="833500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6"/>
                  <a:pt x="308355" y="393700"/>
                  <a:pt x="203200" y="393700"/>
                </a:cubicBezTo>
                <a:cubicBezTo>
                  <a:pt x="98044" y="393700"/>
                  <a:pt x="12700" y="308356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19925" y="1214500"/>
            <a:ext cx="787400" cy="1397000"/>
          </a:xfrm>
          <a:custGeom>
            <a:avLst/>
            <a:gdLst>
              <a:gd name="connsiteX0" fmla="*/ 774700 w 787400"/>
              <a:gd name="connsiteY0" fmla="*/ 12700 h 1397000"/>
              <a:gd name="connsiteX1" fmla="*/ 12700 w 787400"/>
              <a:gd name="connsiteY1" fmla="*/ 1384300 h 139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7400" h="1397000">
                <a:moveTo>
                  <a:pt x="774700" y="12700"/>
                </a:moveTo>
                <a:lnTo>
                  <a:pt x="12700" y="1384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58125" y="1214500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14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293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293" y="381000"/>
                  <a:pt x="0" y="295655"/>
                  <a:pt x="0" y="190500"/>
                </a:cubicBez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987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7993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7993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306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7179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210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083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40225" y="4122801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216"/>
                  <a:pt x="85344" y="0"/>
                  <a:pt x="190500" y="0"/>
                </a:cubicBezTo>
                <a:cubicBezTo>
                  <a:pt x="295655" y="0"/>
                  <a:pt x="381000" y="85216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99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27525" y="41101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03525" y="3500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27325" y="388150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032125" y="38815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22725" y="3500501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7916"/>
                  <a:pt x="98044" y="12700"/>
                  <a:pt x="203200" y="12700"/>
                </a:cubicBezTo>
                <a:cubicBezTo>
                  <a:pt x="308355" y="12700"/>
                  <a:pt x="393700" y="97916"/>
                  <a:pt x="393700" y="203200"/>
                </a:cubicBezTo>
                <a:cubicBezTo>
                  <a:pt x="393700" y="308355"/>
                  <a:pt x="308355" y="393700"/>
                  <a:pt x="203200" y="393700"/>
                </a:cubicBezTo>
                <a:cubicBezTo>
                  <a:pt x="98044" y="393700"/>
                  <a:pt x="12700" y="308355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946525" y="3881501"/>
            <a:ext cx="254000" cy="254000"/>
          </a:xfrm>
          <a:custGeom>
            <a:avLst/>
            <a:gdLst>
              <a:gd name="connsiteX0" fmla="*/ 241300 w 254000"/>
              <a:gd name="connsiteY0" fmla="*/ 12700 h 254000"/>
              <a:gd name="connsiteX1" fmla="*/ 127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241300" y="12700"/>
                </a:moveTo>
                <a:lnTo>
                  <a:pt x="127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51325" y="3881501"/>
            <a:ext cx="254000" cy="254000"/>
          </a:xfrm>
          <a:custGeom>
            <a:avLst/>
            <a:gdLst>
              <a:gd name="connsiteX0" fmla="*/ 12700 w 254000"/>
              <a:gd name="connsiteY0" fmla="*/ 12700 h 254000"/>
              <a:gd name="connsiteX1" fmla="*/ 241300 w 254000"/>
              <a:gd name="connsiteY1" fmla="*/ 241300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0" h="254000">
                <a:moveTo>
                  <a:pt x="12700" y="12700"/>
                </a:moveTo>
                <a:lnTo>
                  <a:pt x="241300" y="2413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413125" y="28907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108325" y="3271901"/>
            <a:ext cx="482600" cy="330200"/>
          </a:xfrm>
          <a:custGeom>
            <a:avLst/>
            <a:gdLst>
              <a:gd name="connsiteX0" fmla="*/ 469900 w 482600"/>
              <a:gd name="connsiteY0" fmla="*/ 12700 h 330200"/>
              <a:gd name="connsiteX1" fmla="*/ 12700 w 4826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30200">
                <a:moveTo>
                  <a:pt x="469900" y="12700"/>
                </a:moveTo>
                <a:lnTo>
                  <a:pt x="127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41725" y="3271901"/>
            <a:ext cx="482600" cy="330200"/>
          </a:xfrm>
          <a:custGeom>
            <a:avLst/>
            <a:gdLst>
              <a:gd name="connsiteX0" fmla="*/ 12700 w 482600"/>
              <a:gd name="connsiteY0" fmla="*/ 12700 h 330200"/>
              <a:gd name="connsiteX1" fmla="*/ 469900 w 482600"/>
              <a:gd name="connsiteY1" fmla="*/ 3175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469900" y="3175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8040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344" y="381000"/>
                  <a:pt x="0" y="295783"/>
                  <a:pt x="0" y="190500"/>
                </a:cubicBez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7913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232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3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783"/>
                  <a:pt x="295656" y="381000"/>
                  <a:pt x="190500" y="381000"/>
                </a:cubicBezTo>
                <a:cubicBezTo>
                  <a:pt x="85343" y="381000"/>
                  <a:pt x="0" y="295783"/>
                  <a:pt x="0" y="1905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105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3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483"/>
                  <a:pt x="308356" y="393700"/>
                  <a:pt x="203200" y="393700"/>
                </a:cubicBezTo>
                <a:cubicBezTo>
                  <a:pt x="9804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4136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4" y="0"/>
                  <a:pt x="190500" y="0"/>
                </a:cubicBezTo>
                <a:cubicBezTo>
                  <a:pt x="295655" y="0"/>
                  <a:pt x="381000" y="85344"/>
                  <a:pt x="381000" y="190500"/>
                </a:cubicBezTo>
                <a:cubicBezTo>
                  <a:pt x="381000" y="295783"/>
                  <a:pt x="295655" y="381000"/>
                  <a:pt x="190500" y="381000"/>
                </a:cubicBezTo>
                <a:cubicBezTo>
                  <a:pt x="85344" y="381000"/>
                  <a:pt x="0" y="295783"/>
                  <a:pt x="0" y="190500"/>
                </a:cubicBez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4009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4" y="12700"/>
                  <a:pt x="203200" y="12700"/>
                </a:cubicBezTo>
                <a:cubicBezTo>
                  <a:pt x="308355" y="12700"/>
                  <a:pt x="393700" y="98044"/>
                  <a:pt x="393700" y="203200"/>
                </a:cubicBezTo>
                <a:cubicBezTo>
                  <a:pt x="393700" y="308483"/>
                  <a:pt x="308355" y="393700"/>
                  <a:pt x="203200" y="393700"/>
                </a:cubicBezTo>
                <a:cubicBezTo>
                  <a:pt x="98044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632825" y="2598673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4"/>
                  <a:pt x="85343" y="0"/>
                  <a:pt x="190500" y="0"/>
                </a:cubicBezTo>
                <a:cubicBezTo>
                  <a:pt x="295656" y="0"/>
                  <a:pt x="381000" y="85344"/>
                  <a:pt x="381000" y="190500"/>
                </a:cubicBezTo>
                <a:cubicBezTo>
                  <a:pt x="381000" y="295783"/>
                  <a:pt x="295656" y="381000"/>
                  <a:pt x="190500" y="381000"/>
                </a:cubicBezTo>
                <a:cubicBezTo>
                  <a:pt x="85343" y="381000"/>
                  <a:pt x="0" y="295783"/>
                  <a:pt x="0" y="190500"/>
                </a:cubicBezTo>
              </a:path>
            </a:pathLst>
          </a:custGeom>
          <a:solidFill>
            <a:srgbClr val="99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8620125" y="2585973"/>
            <a:ext cx="406400" cy="406400"/>
          </a:xfrm>
          <a:custGeom>
            <a:avLst/>
            <a:gdLst>
              <a:gd name="connsiteX0" fmla="*/ 12700 w 406400"/>
              <a:gd name="connsiteY0" fmla="*/ 203200 h 406400"/>
              <a:gd name="connsiteX1" fmla="*/ 203200 w 406400"/>
              <a:gd name="connsiteY1" fmla="*/ 12700 h 406400"/>
              <a:gd name="connsiteX2" fmla="*/ 393700 w 406400"/>
              <a:gd name="connsiteY2" fmla="*/ 203200 h 406400"/>
              <a:gd name="connsiteX3" fmla="*/ 203200 w 406400"/>
              <a:gd name="connsiteY3" fmla="*/ 393700 h 406400"/>
              <a:gd name="connsiteX4" fmla="*/ 12700 w 4064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06400">
                <a:moveTo>
                  <a:pt x="12700" y="203200"/>
                </a:moveTo>
                <a:cubicBezTo>
                  <a:pt x="12700" y="98044"/>
                  <a:pt x="98043" y="12700"/>
                  <a:pt x="203200" y="12700"/>
                </a:cubicBezTo>
                <a:cubicBezTo>
                  <a:pt x="308356" y="12700"/>
                  <a:pt x="393700" y="98044"/>
                  <a:pt x="393700" y="203200"/>
                </a:cubicBezTo>
                <a:cubicBezTo>
                  <a:pt x="393700" y="308483"/>
                  <a:pt x="308356" y="393700"/>
                  <a:pt x="203200" y="393700"/>
                </a:cubicBezTo>
                <a:cubicBezTo>
                  <a:pt x="98043" y="393700"/>
                  <a:pt x="12700" y="308483"/>
                  <a:pt x="1270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00900" y="1790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734300" y="2095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026400" y="1181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3312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200400" y="3860800"/>
            <a:ext cx="168316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419600" y="3860800"/>
            <a:ext cx="13785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628900" y="3860800"/>
            <a:ext cx="16671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848100" y="3860800"/>
            <a:ext cx="166712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842000" y="3517900"/>
            <a:ext cx="391370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aaa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111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99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9900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21500" y="2679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128000" y="2336800"/>
            <a:ext cx="19236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531100" y="2679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724900" y="2336800"/>
            <a:ext cx="12824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917700" y="444501"/>
            <a:ext cx="242855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二叉树用于编码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222500" y="1079500"/>
            <a:ext cx="2436564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用二叉树进行编码：</a:t>
            </a:r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）左右分支：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222501" y="1676401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）字符只在叶结点上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057400" y="4762501"/>
            <a:ext cx="663002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384300" algn="l"/>
              </a:tabLst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aaa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b="1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b="1" i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000000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004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38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4C6D8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99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9900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怎么构造一颗编码代价最小的二叉树？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070100" y="2400301"/>
            <a:ext cx="3238066" cy="1149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30300" algn="l"/>
                <a:tab pos="1816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四个字符的频率: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a:4,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u:1,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x:2,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z:1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303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0"/>
              </a:lnSpc>
              <a:tabLst>
                <a:tab pos="11303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51680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1600" y="1498600"/>
            <a:ext cx="5689600" cy="4622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043172" y="457200"/>
          <a:ext cx="5076950" cy="794004"/>
        </p:xfrm>
        <a:graphic>
          <a:graphicData uri="http://schemas.openxmlformats.org/drawingml/2006/table">
            <a:tbl>
              <a:tblPr/>
              <a:tblGrid>
                <a:gridCol w="634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1334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1334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sp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i="1" dirty="0">
                          <a:solidFill>
                            <a:srgbClr val="4C6D8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nl</a:t>
                      </a:r>
                      <a:endParaRPr lang="zh-CN" altLang="en-US" sz="2006" b="1" i="1" dirty="0">
                        <a:solidFill>
                          <a:srgbClr val="4C6D8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altLang="zh-CN" sz="1331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zh-CN" altLang="en-US" sz="1331" b="1" i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38601" y="1727201"/>
            <a:ext cx="63959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114800" y="2044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65601" y="2044701"/>
            <a:ext cx="35907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96101" y="1549401"/>
            <a:ext cx="21293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78700" y="1803401"/>
            <a:ext cx="119103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86300" y="1727201"/>
            <a:ext cx="31867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spi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19801" y="1892301"/>
            <a:ext cx="7181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48201" y="1968501"/>
            <a:ext cx="61555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101215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562601" y="1968501"/>
            <a:ext cx="35907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27400" y="27305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95700" y="3327401"/>
            <a:ext cx="22762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733800" y="3568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77101" y="2463801"/>
            <a:ext cx="12460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11011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13400" y="2565401"/>
            <a:ext cx="537006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00800" y="27305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315200" y="2730501"/>
            <a:ext cx="111755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226301" y="3073401"/>
            <a:ext cx="7614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927600" y="42545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99300" y="4216401"/>
            <a:ext cx="207108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861301" y="5130801"/>
            <a:ext cx="60753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841500" y="6223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〖例〗哈夫曼编码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390901" y="1803401"/>
            <a:ext cx="28212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784600" y="18542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29500" y="4102101"/>
            <a:ext cx="10259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15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6934200" y="1917701"/>
            <a:ext cx="20518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114801" y="1663701"/>
            <a:ext cx="38792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200"/>
              </a:lnSpc>
              <a:tabLst>
                <a:tab pos="381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si</a:t>
            </a:r>
          </a:p>
          <a:p>
            <a:pPr>
              <a:lnSpc>
                <a:spcPts val="900"/>
              </a:lnSpc>
              <a:tabLst>
                <a:tab pos="38100" algn="l"/>
                <a:tab pos="1524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289800" y="5092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842000" y="4254501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324601" y="4127501"/>
            <a:ext cx="625171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50800" algn="l"/>
                <a:tab pos="152400" algn="l"/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191000" y="2578101"/>
            <a:ext cx="29014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384800" y="3327401"/>
            <a:ext cx="24109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527801" y="2692401"/>
            <a:ext cx="461665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648201" y="1892301"/>
            <a:ext cx="405239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003800" y="5854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918200" y="5854701"/>
            <a:ext cx="10259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276600" y="2501901"/>
            <a:ext cx="20518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927601" y="2578101"/>
            <a:ext cx="650819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  <a:p>
            <a:pPr>
              <a:lnSpc>
                <a:spcPts val="9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352801" y="1676400"/>
            <a:ext cx="294953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200"/>
              </a:lnSpc>
              <a:tabLst>
                <a:tab pos="63500" algn="l"/>
                <a:tab pos="165100" algn="l"/>
              </a:tabLst>
            </a:pP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63500" algn="l"/>
                <a:tab pos="1651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300"/>
              </a:lnSpc>
              <a:tabLst>
                <a:tab pos="635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819400" y="2946400"/>
            <a:ext cx="218008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500"/>
              </a:lnSpc>
              <a:tabLst>
                <a:tab pos="76200" algn="l"/>
                <a:tab pos="889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470401" y="2451101"/>
            <a:ext cx="461665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tes</a:t>
            </a:r>
          </a:p>
          <a:p>
            <a:pPr>
              <a:lnSpc>
                <a:spcPts val="1500"/>
              </a:lnSpc>
              <a:tabLst>
                <a:tab pos="114300" algn="l"/>
                <a:tab pos="177800" algn="l"/>
                <a:tab pos="2286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041900" y="3771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546600" y="4483100"/>
            <a:ext cx="166712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876801" y="4076700"/>
            <a:ext cx="294953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1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500"/>
              </a:lnSpc>
              <a:tabLst>
                <a:tab pos="76200" algn="l"/>
                <a:tab pos="1270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733800" y="2946400"/>
            <a:ext cx="21480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</a:p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422900" y="300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867400" y="3771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346700" y="4470400"/>
            <a:ext cx="21800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829300" y="4076700"/>
            <a:ext cx="428002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5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38100" algn="l"/>
                <a:tab pos="50800" algn="l"/>
                <a:tab pos="76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737101" y="2057401"/>
            <a:ext cx="394018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                 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410200" y="2451101"/>
            <a:ext cx="317901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21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nl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11010</a:t>
            </a:r>
          </a:p>
          <a:p>
            <a:pPr>
              <a:lnSpc>
                <a:spcPts val="900"/>
              </a:lnSpc>
              <a:tabLst>
                <a:tab pos="190500" algn="l"/>
                <a:tab pos="457200" algn="l"/>
                <a:tab pos="6604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277100" y="4572001"/>
            <a:ext cx="2019784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381000" algn="l"/>
                <a:tab pos="584200" algn="l"/>
              </a:tabLst>
            </a:pP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146</a:t>
            </a:r>
          </a:p>
        </p:txBody>
      </p:sp>
    </p:spTree>
    <p:extLst>
      <p:ext uri="{BB962C8B-B14F-4D97-AF65-F5344CB8AC3E}">
        <p14:creationId xmlns:p14="http://schemas.microsoft.com/office/powerpoint/2010/main" val="22750953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42900"/>
            <a:ext cx="396903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5.3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集合及运算</a:t>
            </a:r>
          </a:p>
        </p:txBody>
      </p:sp>
    </p:spTree>
    <p:extLst>
      <p:ext uri="{BB962C8B-B14F-4D97-AF65-F5344CB8AC3E}">
        <p14:creationId xmlns:p14="http://schemas.microsoft.com/office/powerpoint/2010/main" val="17039671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267452" y="3800780"/>
            <a:ext cx="711200" cy="307543"/>
          </a:xfrm>
          <a:custGeom>
            <a:avLst/>
            <a:gdLst>
              <a:gd name="connsiteX0" fmla="*/ 0 w 711200"/>
              <a:gd name="connsiteY0" fmla="*/ 307543 h 307543"/>
              <a:gd name="connsiteX1" fmla="*/ 711200 w 711200"/>
              <a:gd name="connsiteY1" fmla="*/ 307543 h 307543"/>
              <a:gd name="connsiteX2" fmla="*/ 711200 w 711200"/>
              <a:gd name="connsiteY2" fmla="*/ 0 h 307543"/>
              <a:gd name="connsiteX3" fmla="*/ 0 w 711200"/>
              <a:gd name="connsiteY3" fmla="*/ 0 h 307543"/>
              <a:gd name="connsiteX4" fmla="*/ 0 w 711200"/>
              <a:gd name="connsiteY4" fmla="*/ 307543 h 307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307543">
                <a:moveTo>
                  <a:pt x="0" y="307543"/>
                </a:moveTo>
                <a:lnTo>
                  <a:pt x="711200" y="307543"/>
                </a:lnTo>
                <a:lnTo>
                  <a:pt x="711200" y="0"/>
                </a:lnTo>
                <a:lnTo>
                  <a:pt x="0" y="0"/>
                </a:lnTo>
                <a:lnTo>
                  <a:pt x="0" y="3075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67201" y="3800780"/>
            <a:ext cx="926401" cy="307543"/>
          </a:xfrm>
          <a:custGeom>
            <a:avLst/>
            <a:gdLst>
              <a:gd name="connsiteX0" fmla="*/ 0 w 926401"/>
              <a:gd name="connsiteY0" fmla="*/ 307543 h 307543"/>
              <a:gd name="connsiteX1" fmla="*/ 926401 w 926401"/>
              <a:gd name="connsiteY1" fmla="*/ 307543 h 307543"/>
              <a:gd name="connsiteX2" fmla="*/ 926401 w 926401"/>
              <a:gd name="connsiteY2" fmla="*/ 0 h 307543"/>
              <a:gd name="connsiteX3" fmla="*/ 0 w 926401"/>
              <a:gd name="connsiteY3" fmla="*/ 0 h 307543"/>
              <a:gd name="connsiteX4" fmla="*/ 0 w 926401"/>
              <a:gd name="connsiteY4" fmla="*/ 307543 h 307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6401" h="307543">
                <a:moveTo>
                  <a:pt x="0" y="307543"/>
                </a:moveTo>
                <a:lnTo>
                  <a:pt x="926401" y="307543"/>
                </a:lnTo>
                <a:lnTo>
                  <a:pt x="926401" y="0"/>
                </a:lnTo>
                <a:lnTo>
                  <a:pt x="0" y="0"/>
                </a:lnTo>
                <a:lnTo>
                  <a:pt x="0" y="3075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99528" y="3444240"/>
            <a:ext cx="345440" cy="339216"/>
          </a:xfrm>
          <a:custGeom>
            <a:avLst/>
            <a:gdLst>
              <a:gd name="connsiteX0" fmla="*/ 0 w 345440"/>
              <a:gd name="connsiteY0" fmla="*/ 169544 h 339216"/>
              <a:gd name="connsiteX1" fmla="*/ 172720 w 345440"/>
              <a:gd name="connsiteY1" fmla="*/ 0 h 339216"/>
              <a:gd name="connsiteX2" fmla="*/ 345440 w 345440"/>
              <a:gd name="connsiteY2" fmla="*/ 169544 h 339216"/>
              <a:gd name="connsiteX3" fmla="*/ 172720 w 345440"/>
              <a:gd name="connsiteY3" fmla="*/ 339216 h 339216"/>
              <a:gd name="connsiteX4" fmla="*/ 0 w 345440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4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7" y="0"/>
                  <a:pt x="345440" y="75945"/>
                  <a:pt x="345440" y="169544"/>
                </a:cubicBezTo>
                <a:cubicBezTo>
                  <a:pt x="345440" y="263270"/>
                  <a:pt x="268097" y="339216"/>
                  <a:pt x="172720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893178" y="3437890"/>
            <a:ext cx="358140" cy="351916"/>
          </a:xfrm>
          <a:custGeom>
            <a:avLst/>
            <a:gdLst>
              <a:gd name="connsiteX0" fmla="*/ 6350 w 358140"/>
              <a:gd name="connsiteY0" fmla="*/ 175894 h 351916"/>
              <a:gd name="connsiteX1" fmla="*/ 179070 w 358140"/>
              <a:gd name="connsiteY1" fmla="*/ 6350 h 351916"/>
              <a:gd name="connsiteX2" fmla="*/ 351790 w 358140"/>
              <a:gd name="connsiteY2" fmla="*/ 175894 h 351916"/>
              <a:gd name="connsiteX3" fmla="*/ 179070 w 358140"/>
              <a:gd name="connsiteY3" fmla="*/ 345566 h 351916"/>
              <a:gd name="connsiteX4" fmla="*/ 6350 w 358140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4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7" y="6350"/>
                  <a:pt x="351790" y="82295"/>
                  <a:pt x="351790" y="175894"/>
                </a:cubicBezTo>
                <a:cubicBezTo>
                  <a:pt x="351790" y="269620"/>
                  <a:pt x="274447" y="345566"/>
                  <a:pt x="179070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482969" y="4132834"/>
            <a:ext cx="345440" cy="339216"/>
          </a:xfrm>
          <a:custGeom>
            <a:avLst/>
            <a:gdLst>
              <a:gd name="connsiteX0" fmla="*/ 0 w 345440"/>
              <a:gd name="connsiteY0" fmla="*/ 169544 h 339216"/>
              <a:gd name="connsiteX1" fmla="*/ 172720 w 345440"/>
              <a:gd name="connsiteY1" fmla="*/ 0 h 339216"/>
              <a:gd name="connsiteX2" fmla="*/ 345440 w 345440"/>
              <a:gd name="connsiteY2" fmla="*/ 169544 h 339216"/>
              <a:gd name="connsiteX3" fmla="*/ 172720 w 345440"/>
              <a:gd name="connsiteY3" fmla="*/ 339216 h 339216"/>
              <a:gd name="connsiteX4" fmla="*/ 0 w 345440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4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6" y="0"/>
                  <a:pt x="345440" y="75945"/>
                  <a:pt x="345440" y="169544"/>
                </a:cubicBezTo>
                <a:cubicBezTo>
                  <a:pt x="345440" y="263270"/>
                  <a:pt x="268096" y="339216"/>
                  <a:pt x="172720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76619" y="4126484"/>
            <a:ext cx="358140" cy="351916"/>
          </a:xfrm>
          <a:custGeom>
            <a:avLst/>
            <a:gdLst>
              <a:gd name="connsiteX0" fmla="*/ 6350 w 358140"/>
              <a:gd name="connsiteY0" fmla="*/ 175894 h 351916"/>
              <a:gd name="connsiteX1" fmla="*/ 179070 w 358140"/>
              <a:gd name="connsiteY1" fmla="*/ 6350 h 351916"/>
              <a:gd name="connsiteX2" fmla="*/ 351790 w 358140"/>
              <a:gd name="connsiteY2" fmla="*/ 175894 h 351916"/>
              <a:gd name="connsiteX3" fmla="*/ 179070 w 358140"/>
              <a:gd name="connsiteY3" fmla="*/ 345566 h 351916"/>
              <a:gd name="connsiteX4" fmla="*/ 6350 w 358140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4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6" y="6350"/>
                  <a:pt x="351790" y="82295"/>
                  <a:pt x="351790" y="175894"/>
                </a:cubicBezTo>
                <a:cubicBezTo>
                  <a:pt x="351790" y="269620"/>
                  <a:pt x="274446" y="345566"/>
                  <a:pt x="179070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27216" y="4132834"/>
            <a:ext cx="345439" cy="339216"/>
          </a:xfrm>
          <a:custGeom>
            <a:avLst/>
            <a:gdLst>
              <a:gd name="connsiteX0" fmla="*/ 0 w 345439"/>
              <a:gd name="connsiteY0" fmla="*/ 169544 h 339216"/>
              <a:gd name="connsiteX1" fmla="*/ 172719 w 345439"/>
              <a:gd name="connsiteY1" fmla="*/ 0 h 339216"/>
              <a:gd name="connsiteX2" fmla="*/ 345439 w 345439"/>
              <a:gd name="connsiteY2" fmla="*/ 169544 h 339216"/>
              <a:gd name="connsiteX3" fmla="*/ 172719 w 345439"/>
              <a:gd name="connsiteY3" fmla="*/ 339216 h 339216"/>
              <a:gd name="connsiteX4" fmla="*/ 0 w 345439"/>
              <a:gd name="connsiteY4" fmla="*/ 169544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216">
                <a:moveTo>
                  <a:pt x="0" y="169544"/>
                </a:moveTo>
                <a:cubicBezTo>
                  <a:pt x="0" y="75945"/>
                  <a:pt x="77342" y="0"/>
                  <a:pt x="172719" y="0"/>
                </a:cubicBezTo>
                <a:cubicBezTo>
                  <a:pt x="268223" y="0"/>
                  <a:pt x="345439" y="75945"/>
                  <a:pt x="345439" y="169544"/>
                </a:cubicBezTo>
                <a:cubicBezTo>
                  <a:pt x="345439" y="263270"/>
                  <a:pt x="268223" y="339216"/>
                  <a:pt x="172719" y="339216"/>
                </a:cubicBezTo>
                <a:cubicBezTo>
                  <a:pt x="77342" y="339216"/>
                  <a:pt x="0" y="263270"/>
                  <a:pt x="0" y="1695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20866" y="4126484"/>
            <a:ext cx="358139" cy="351916"/>
          </a:xfrm>
          <a:custGeom>
            <a:avLst/>
            <a:gdLst>
              <a:gd name="connsiteX0" fmla="*/ 6350 w 358139"/>
              <a:gd name="connsiteY0" fmla="*/ 175894 h 351916"/>
              <a:gd name="connsiteX1" fmla="*/ 179069 w 358139"/>
              <a:gd name="connsiteY1" fmla="*/ 6350 h 351916"/>
              <a:gd name="connsiteX2" fmla="*/ 351789 w 358139"/>
              <a:gd name="connsiteY2" fmla="*/ 175894 h 351916"/>
              <a:gd name="connsiteX3" fmla="*/ 179069 w 358139"/>
              <a:gd name="connsiteY3" fmla="*/ 345566 h 351916"/>
              <a:gd name="connsiteX4" fmla="*/ 6350 w 358139"/>
              <a:gd name="connsiteY4" fmla="*/ 175894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1916">
                <a:moveTo>
                  <a:pt x="6350" y="175894"/>
                </a:moveTo>
                <a:cubicBezTo>
                  <a:pt x="6350" y="82295"/>
                  <a:pt x="83692" y="6350"/>
                  <a:pt x="179069" y="6350"/>
                </a:cubicBezTo>
                <a:cubicBezTo>
                  <a:pt x="274573" y="6350"/>
                  <a:pt x="351789" y="82295"/>
                  <a:pt x="351789" y="175894"/>
                </a:cubicBezTo>
                <a:cubicBezTo>
                  <a:pt x="351789" y="269620"/>
                  <a:pt x="274573" y="345566"/>
                  <a:pt x="179069" y="345566"/>
                </a:cubicBezTo>
                <a:cubicBezTo>
                  <a:pt x="83692" y="345566"/>
                  <a:pt x="6350" y="269620"/>
                  <a:pt x="6350" y="1758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55841" y="4109211"/>
            <a:ext cx="345439" cy="339344"/>
          </a:xfrm>
          <a:custGeom>
            <a:avLst/>
            <a:gdLst>
              <a:gd name="connsiteX0" fmla="*/ 0 w 345439"/>
              <a:gd name="connsiteY0" fmla="*/ 169672 h 339344"/>
              <a:gd name="connsiteX1" fmla="*/ 172719 w 345439"/>
              <a:gd name="connsiteY1" fmla="*/ 0 h 339344"/>
              <a:gd name="connsiteX2" fmla="*/ 345439 w 345439"/>
              <a:gd name="connsiteY2" fmla="*/ 169672 h 339344"/>
              <a:gd name="connsiteX3" fmla="*/ 172719 w 345439"/>
              <a:gd name="connsiteY3" fmla="*/ 339344 h 339344"/>
              <a:gd name="connsiteX4" fmla="*/ 0 w 345439"/>
              <a:gd name="connsiteY4" fmla="*/ 169672 h 339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344">
                <a:moveTo>
                  <a:pt x="0" y="169672"/>
                </a:moveTo>
                <a:cubicBezTo>
                  <a:pt x="0" y="75946"/>
                  <a:pt x="77342" y="0"/>
                  <a:pt x="172719" y="0"/>
                </a:cubicBezTo>
                <a:cubicBezTo>
                  <a:pt x="268096" y="0"/>
                  <a:pt x="345439" y="75946"/>
                  <a:pt x="345439" y="169672"/>
                </a:cubicBezTo>
                <a:cubicBezTo>
                  <a:pt x="345439" y="263271"/>
                  <a:pt x="268096" y="339344"/>
                  <a:pt x="172719" y="339344"/>
                </a:cubicBezTo>
                <a:cubicBezTo>
                  <a:pt x="77342" y="339344"/>
                  <a:pt x="0" y="263271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349491" y="4102861"/>
            <a:ext cx="358139" cy="352044"/>
          </a:xfrm>
          <a:custGeom>
            <a:avLst/>
            <a:gdLst>
              <a:gd name="connsiteX0" fmla="*/ 6350 w 358139"/>
              <a:gd name="connsiteY0" fmla="*/ 176022 h 352044"/>
              <a:gd name="connsiteX1" fmla="*/ 179069 w 358139"/>
              <a:gd name="connsiteY1" fmla="*/ 6350 h 352044"/>
              <a:gd name="connsiteX2" fmla="*/ 351789 w 358139"/>
              <a:gd name="connsiteY2" fmla="*/ 176022 h 352044"/>
              <a:gd name="connsiteX3" fmla="*/ 179069 w 358139"/>
              <a:gd name="connsiteY3" fmla="*/ 345694 h 352044"/>
              <a:gd name="connsiteX4" fmla="*/ 6350 w 358139"/>
              <a:gd name="connsiteY4" fmla="*/ 176022 h 352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2044">
                <a:moveTo>
                  <a:pt x="6350" y="176022"/>
                </a:moveTo>
                <a:cubicBezTo>
                  <a:pt x="6350" y="82296"/>
                  <a:pt x="83692" y="6350"/>
                  <a:pt x="179069" y="6350"/>
                </a:cubicBezTo>
                <a:cubicBezTo>
                  <a:pt x="274446" y="6350"/>
                  <a:pt x="351789" y="82296"/>
                  <a:pt x="351789" y="176022"/>
                </a:cubicBezTo>
                <a:cubicBezTo>
                  <a:pt x="351789" y="269621"/>
                  <a:pt x="274446" y="345694"/>
                  <a:pt x="179069" y="345694"/>
                </a:cubicBezTo>
                <a:cubicBezTo>
                  <a:pt x="83692" y="345694"/>
                  <a:pt x="6350" y="269621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051293" y="4366895"/>
            <a:ext cx="345439" cy="339216"/>
          </a:xfrm>
          <a:custGeom>
            <a:avLst/>
            <a:gdLst>
              <a:gd name="connsiteX0" fmla="*/ 0 w 345439"/>
              <a:gd name="connsiteY0" fmla="*/ 169545 h 339216"/>
              <a:gd name="connsiteX1" fmla="*/ 172719 w 345439"/>
              <a:gd name="connsiteY1" fmla="*/ 0 h 339216"/>
              <a:gd name="connsiteX2" fmla="*/ 345439 w 345439"/>
              <a:gd name="connsiteY2" fmla="*/ 169545 h 339216"/>
              <a:gd name="connsiteX3" fmla="*/ 172719 w 345439"/>
              <a:gd name="connsiteY3" fmla="*/ 339216 h 339216"/>
              <a:gd name="connsiteX4" fmla="*/ 0 w 345439"/>
              <a:gd name="connsiteY4" fmla="*/ 169545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39" h="339216">
                <a:moveTo>
                  <a:pt x="0" y="169545"/>
                </a:moveTo>
                <a:cubicBezTo>
                  <a:pt x="0" y="75945"/>
                  <a:pt x="77342" y="0"/>
                  <a:pt x="172719" y="0"/>
                </a:cubicBezTo>
                <a:cubicBezTo>
                  <a:pt x="268096" y="0"/>
                  <a:pt x="345439" y="75945"/>
                  <a:pt x="345439" y="169545"/>
                </a:cubicBezTo>
                <a:cubicBezTo>
                  <a:pt x="345439" y="263270"/>
                  <a:pt x="268096" y="339216"/>
                  <a:pt x="172719" y="339216"/>
                </a:cubicBezTo>
                <a:cubicBezTo>
                  <a:pt x="77342" y="339216"/>
                  <a:pt x="0" y="263270"/>
                  <a:pt x="0" y="1695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44943" y="4360545"/>
            <a:ext cx="358139" cy="351916"/>
          </a:xfrm>
          <a:custGeom>
            <a:avLst/>
            <a:gdLst>
              <a:gd name="connsiteX0" fmla="*/ 6350 w 358139"/>
              <a:gd name="connsiteY0" fmla="*/ 175895 h 351916"/>
              <a:gd name="connsiteX1" fmla="*/ 179069 w 358139"/>
              <a:gd name="connsiteY1" fmla="*/ 6350 h 351916"/>
              <a:gd name="connsiteX2" fmla="*/ 351789 w 358139"/>
              <a:gd name="connsiteY2" fmla="*/ 175895 h 351916"/>
              <a:gd name="connsiteX3" fmla="*/ 179069 w 358139"/>
              <a:gd name="connsiteY3" fmla="*/ 345566 h 351916"/>
              <a:gd name="connsiteX4" fmla="*/ 6350 w 358139"/>
              <a:gd name="connsiteY4" fmla="*/ 175895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39" h="351916">
                <a:moveTo>
                  <a:pt x="6350" y="175895"/>
                </a:moveTo>
                <a:cubicBezTo>
                  <a:pt x="6350" y="82295"/>
                  <a:pt x="83692" y="6350"/>
                  <a:pt x="179069" y="6350"/>
                </a:cubicBezTo>
                <a:cubicBezTo>
                  <a:pt x="274446" y="6350"/>
                  <a:pt x="351789" y="82295"/>
                  <a:pt x="351789" y="175895"/>
                </a:cubicBezTo>
                <a:cubicBezTo>
                  <a:pt x="351789" y="269620"/>
                  <a:pt x="274446" y="345566"/>
                  <a:pt x="179069" y="345566"/>
                </a:cubicBezTo>
                <a:cubicBezTo>
                  <a:pt x="83692" y="345566"/>
                  <a:pt x="6350" y="269620"/>
                  <a:pt x="6350" y="1758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634732" y="5055489"/>
            <a:ext cx="345440" cy="339216"/>
          </a:xfrm>
          <a:custGeom>
            <a:avLst/>
            <a:gdLst>
              <a:gd name="connsiteX0" fmla="*/ 0 w 345440"/>
              <a:gd name="connsiteY0" fmla="*/ 169545 h 339216"/>
              <a:gd name="connsiteX1" fmla="*/ 172720 w 345440"/>
              <a:gd name="connsiteY1" fmla="*/ 0 h 339216"/>
              <a:gd name="connsiteX2" fmla="*/ 345439 w 345440"/>
              <a:gd name="connsiteY2" fmla="*/ 169545 h 339216"/>
              <a:gd name="connsiteX3" fmla="*/ 172720 w 345440"/>
              <a:gd name="connsiteY3" fmla="*/ 339216 h 339216"/>
              <a:gd name="connsiteX4" fmla="*/ 0 w 345440"/>
              <a:gd name="connsiteY4" fmla="*/ 169545 h 339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6">
                <a:moveTo>
                  <a:pt x="0" y="169545"/>
                </a:moveTo>
                <a:cubicBezTo>
                  <a:pt x="0" y="75945"/>
                  <a:pt x="77342" y="0"/>
                  <a:pt x="172720" y="0"/>
                </a:cubicBezTo>
                <a:cubicBezTo>
                  <a:pt x="268096" y="0"/>
                  <a:pt x="345439" y="75945"/>
                  <a:pt x="345439" y="169545"/>
                </a:cubicBezTo>
                <a:cubicBezTo>
                  <a:pt x="345439" y="263270"/>
                  <a:pt x="268096" y="339216"/>
                  <a:pt x="172720" y="339216"/>
                </a:cubicBezTo>
                <a:cubicBezTo>
                  <a:pt x="77342" y="339216"/>
                  <a:pt x="0" y="263270"/>
                  <a:pt x="0" y="1695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628382" y="5049139"/>
            <a:ext cx="358140" cy="351916"/>
          </a:xfrm>
          <a:custGeom>
            <a:avLst/>
            <a:gdLst>
              <a:gd name="connsiteX0" fmla="*/ 6350 w 358140"/>
              <a:gd name="connsiteY0" fmla="*/ 175895 h 351916"/>
              <a:gd name="connsiteX1" fmla="*/ 179070 w 358140"/>
              <a:gd name="connsiteY1" fmla="*/ 6350 h 351916"/>
              <a:gd name="connsiteX2" fmla="*/ 351789 w 358140"/>
              <a:gd name="connsiteY2" fmla="*/ 175895 h 351916"/>
              <a:gd name="connsiteX3" fmla="*/ 179070 w 358140"/>
              <a:gd name="connsiteY3" fmla="*/ 345566 h 351916"/>
              <a:gd name="connsiteX4" fmla="*/ 6350 w 358140"/>
              <a:gd name="connsiteY4" fmla="*/ 175895 h 351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6">
                <a:moveTo>
                  <a:pt x="6350" y="175895"/>
                </a:moveTo>
                <a:cubicBezTo>
                  <a:pt x="6350" y="82295"/>
                  <a:pt x="83692" y="6350"/>
                  <a:pt x="179070" y="6350"/>
                </a:cubicBezTo>
                <a:cubicBezTo>
                  <a:pt x="274446" y="6350"/>
                  <a:pt x="351789" y="82295"/>
                  <a:pt x="351789" y="175895"/>
                </a:cubicBezTo>
                <a:cubicBezTo>
                  <a:pt x="351789" y="269620"/>
                  <a:pt x="274446" y="345566"/>
                  <a:pt x="179070" y="345566"/>
                </a:cubicBezTo>
                <a:cubicBezTo>
                  <a:pt x="83692" y="345566"/>
                  <a:pt x="6350" y="269620"/>
                  <a:pt x="6350" y="1758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493759" y="5031867"/>
            <a:ext cx="345440" cy="339217"/>
          </a:xfrm>
          <a:custGeom>
            <a:avLst/>
            <a:gdLst>
              <a:gd name="connsiteX0" fmla="*/ 0 w 345440"/>
              <a:gd name="connsiteY0" fmla="*/ 169672 h 339217"/>
              <a:gd name="connsiteX1" fmla="*/ 172720 w 345440"/>
              <a:gd name="connsiteY1" fmla="*/ 0 h 339217"/>
              <a:gd name="connsiteX2" fmla="*/ 345440 w 345440"/>
              <a:gd name="connsiteY2" fmla="*/ 169672 h 339217"/>
              <a:gd name="connsiteX3" fmla="*/ 172720 w 345440"/>
              <a:gd name="connsiteY3" fmla="*/ 339217 h 339217"/>
              <a:gd name="connsiteX4" fmla="*/ 0 w 345440"/>
              <a:gd name="connsiteY4" fmla="*/ 169672 h 339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17">
                <a:moveTo>
                  <a:pt x="0" y="169672"/>
                </a:moveTo>
                <a:cubicBezTo>
                  <a:pt x="0" y="75946"/>
                  <a:pt x="77343" y="0"/>
                  <a:pt x="172720" y="0"/>
                </a:cubicBezTo>
                <a:cubicBezTo>
                  <a:pt x="268096" y="0"/>
                  <a:pt x="345440" y="75946"/>
                  <a:pt x="345440" y="169672"/>
                </a:cubicBezTo>
                <a:cubicBezTo>
                  <a:pt x="345440" y="263271"/>
                  <a:pt x="268096" y="339217"/>
                  <a:pt x="172720" y="339217"/>
                </a:cubicBezTo>
                <a:cubicBezTo>
                  <a:pt x="77343" y="339217"/>
                  <a:pt x="0" y="263271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87409" y="5025517"/>
            <a:ext cx="358140" cy="351917"/>
          </a:xfrm>
          <a:custGeom>
            <a:avLst/>
            <a:gdLst>
              <a:gd name="connsiteX0" fmla="*/ 6350 w 358140"/>
              <a:gd name="connsiteY0" fmla="*/ 176022 h 351917"/>
              <a:gd name="connsiteX1" fmla="*/ 179070 w 358140"/>
              <a:gd name="connsiteY1" fmla="*/ 6350 h 351917"/>
              <a:gd name="connsiteX2" fmla="*/ 351790 w 358140"/>
              <a:gd name="connsiteY2" fmla="*/ 176022 h 351917"/>
              <a:gd name="connsiteX3" fmla="*/ 179070 w 358140"/>
              <a:gd name="connsiteY3" fmla="*/ 345567 h 351917"/>
              <a:gd name="connsiteX4" fmla="*/ 6350 w 358140"/>
              <a:gd name="connsiteY4" fmla="*/ 176022 h 3519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17">
                <a:moveTo>
                  <a:pt x="6350" y="176022"/>
                </a:moveTo>
                <a:cubicBezTo>
                  <a:pt x="6350" y="82296"/>
                  <a:pt x="83693" y="6350"/>
                  <a:pt x="179070" y="6350"/>
                </a:cubicBezTo>
                <a:cubicBezTo>
                  <a:pt x="274446" y="6350"/>
                  <a:pt x="351790" y="82296"/>
                  <a:pt x="351790" y="176022"/>
                </a:cubicBezTo>
                <a:cubicBezTo>
                  <a:pt x="351790" y="269621"/>
                  <a:pt x="274446" y="345567"/>
                  <a:pt x="179070" y="345567"/>
                </a:cubicBezTo>
                <a:cubicBezTo>
                  <a:pt x="83693" y="345567"/>
                  <a:pt x="6350" y="269621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883908" y="4915661"/>
            <a:ext cx="345440" cy="339344"/>
          </a:xfrm>
          <a:custGeom>
            <a:avLst/>
            <a:gdLst>
              <a:gd name="connsiteX0" fmla="*/ 0 w 345440"/>
              <a:gd name="connsiteY0" fmla="*/ 169672 h 339344"/>
              <a:gd name="connsiteX1" fmla="*/ 172720 w 345440"/>
              <a:gd name="connsiteY1" fmla="*/ 0 h 339344"/>
              <a:gd name="connsiteX2" fmla="*/ 345439 w 345440"/>
              <a:gd name="connsiteY2" fmla="*/ 169672 h 339344"/>
              <a:gd name="connsiteX3" fmla="*/ 172720 w 345440"/>
              <a:gd name="connsiteY3" fmla="*/ 339344 h 339344"/>
              <a:gd name="connsiteX4" fmla="*/ 0 w 345440"/>
              <a:gd name="connsiteY4" fmla="*/ 169672 h 339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344">
                <a:moveTo>
                  <a:pt x="0" y="169672"/>
                </a:moveTo>
                <a:cubicBezTo>
                  <a:pt x="0" y="75946"/>
                  <a:pt x="77342" y="0"/>
                  <a:pt x="172720" y="0"/>
                </a:cubicBezTo>
                <a:cubicBezTo>
                  <a:pt x="268096" y="0"/>
                  <a:pt x="345439" y="75946"/>
                  <a:pt x="345439" y="169672"/>
                </a:cubicBezTo>
                <a:cubicBezTo>
                  <a:pt x="345439" y="263397"/>
                  <a:pt x="268096" y="339344"/>
                  <a:pt x="172720" y="339344"/>
                </a:cubicBezTo>
                <a:cubicBezTo>
                  <a:pt x="77342" y="339344"/>
                  <a:pt x="0" y="263397"/>
                  <a:pt x="0" y="1696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877558" y="4909311"/>
            <a:ext cx="358140" cy="352044"/>
          </a:xfrm>
          <a:custGeom>
            <a:avLst/>
            <a:gdLst>
              <a:gd name="connsiteX0" fmla="*/ 6350 w 358140"/>
              <a:gd name="connsiteY0" fmla="*/ 176022 h 352044"/>
              <a:gd name="connsiteX1" fmla="*/ 179070 w 358140"/>
              <a:gd name="connsiteY1" fmla="*/ 6350 h 352044"/>
              <a:gd name="connsiteX2" fmla="*/ 351789 w 358140"/>
              <a:gd name="connsiteY2" fmla="*/ 176022 h 352044"/>
              <a:gd name="connsiteX3" fmla="*/ 179070 w 358140"/>
              <a:gd name="connsiteY3" fmla="*/ 345694 h 352044"/>
              <a:gd name="connsiteX4" fmla="*/ 6350 w 358140"/>
              <a:gd name="connsiteY4" fmla="*/ 176022 h 352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2044">
                <a:moveTo>
                  <a:pt x="6350" y="176022"/>
                </a:moveTo>
                <a:cubicBezTo>
                  <a:pt x="6350" y="82296"/>
                  <a:pt x="83692" y="6350"/>
                  <a:pt x="179070" y="6350"/>
                </a:cubicBezTo>
                <a:cubicBezTo>
                  <a:pt x="274446" y="6350"/>
                  <a:pt x="351789" y="82296"/>
                  <a:pt x="351789" y="176022"/>
                </a:cubicBezTo>
                <a:cubicBezTo>
                  <a:pt x="351789" y="269747"/>
                  <a:pt x="274446" y="345694"/>
                  <a:pt x="179070" y="345694"/>
                </a:cubicBezTo>
                <a:cubicBezTo>
                  <a:pt x="83692" y="345694"/>
                  <a:pt x="6350" y="269747"/>
                  <a:pt x="6350" y="1760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467347" y="5604293"/>
            <a:ext cx="345440" cy="339306"/>
          </a:xfrm>
          <a:custGeom>
            <a:avLst/>
            <a:gdLst>
              <a:gd name="connsiteX0" fmla="*/ 0 w 345440"/>
              <a:gd name="connsiteY0" fmla="*/ 169659 h 339306"/>
              <a:gd name="connsiteX1" fmla="*/ 172720 w 345440"/>
              <a:gd name="connsiteY1" fmla="*/ 0 h 339306"/>
              <a:gd name="connsiteX2" fmla="*/ 345440 w 345440"/>
              <a:gd name="connsiteY2" fmla="*/ 169659 h 339306"/>
              <a:gd name="connsiteX3" fmla="*/ 172720 w 345440"/>
              <a:gd name="connsiteY3" fmla="*/ 339306 h 339306"/>
              <a:gd name="connsiteX4" fmla="*/ 0 w 345440"/>
              <a:gd name="connsiteY4" fmla="*/ 169659 h 3393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306">
                <a:moveTo>
                  <a:pt x="0" y="169659"/>
                </a:moveTo>
                <a:cubicBezTo>
                  <a:pt x="0" y="75958"/>
                  <a:pt x="77342" y="0"/>
                  <a:pt x="172720" y="0"/>
                </a:cubicBezTo>
                <a:cubicBezTo>
                  <a:pt x="268097" y="0"/>
                  <a:pt x="345440" y="75958"/>
                  <a:pt x="345440" y="169659"/>
                </a:cubicBezTo>
                <a:cubicBezTo>
                  <a:pt x="345440" y="263347"/>
                  <a:pt x="268097" y="339306"/>
                  <a:pt x="172720" y="339306"/>
                </a:cubicBezTo>
                <a:cubicBezTo>
                  <a:pt x="77342" y="339306"/>
                  <a:pt x="0" y="263347"/>
                  <a:pt x="0" y="1696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460997" y="5597943"/>
            <a:ext cx="358140" cy="352006"/>
          </a:xfrm>
          <a:custGeom>
            <a:avLst/>
            <a:gdLst>
              <a:gd name="connsiteX0" fmla="*/ 6350 w 358140"/>
              <a:gd name="connsiteY0" fmla="*/ 176009 h 352006"/>
              <a:gd name="connsiteX1" fmla="*/ 179070 w 358140"/>
              <a:gd name="connsiteY1" fmla="*/ 6350 h 352006"/>
              <a:gd name="connsiteX2" fmla="*/ 351790 w 358140"/>
              <a:gd name="connsiteY2" fmla="*/ 176009 h 352006"/>
              <a:gd name="connsiteX3" fmla="*/ 179070 w 358140"/>
              <a:gd name="connsiteY3" fmla="*/ 345656 h 352006"/>
              <a:gd name="connsiteX4" fmla="*/ 6350 w 358140"/>
              <a:gd name="connsiteY4" fmla="*/ 176009 h 352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2006">
                <a:moveTo>
                  <a:pt x="6350" y="176009"/>
                </a:moveTo>
                <a:cubicBezTo>
                  <a:pt x="6350" y="82308"/>
                  <a:pt x="83692" y="6350"/>
                  <a:pt x="179070" y="6350"/>
                </a:cubicBezTo>
                <a:cubicBezTo>
                  <a:pt x="274447" y="6350"/>
                  <a:pt x="351790" y="82308"/>
                  <a:pt x="351790" y="176009"/>
                </a:cubicBezTo>
                <a:cubicBezTo>
                  <a:pt x="351790" y="269697"/>
                  <a:pt x="274447" y="345656"/>
                  <a:pt x="179070" y="345656"/>
                </a:cubicBezTo>
                <a:cubicBezTo>
                  <a:pt x="83692" y="345656"/>
                  <a:pt x="6350" y="269697"/>
                  <a:pt x="6350" y="17600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26248" y="5580761"/>
            <a:ext cx="345440" cy="339255"/>
          </a:xfrm>
          <a:custGeom>
            <a:avLst/>
            <a:gdLst>
              <a:gd name="connsiteX0" fmla="*/ 0 w 345440"/>
              <a:gd name="connsiteY0" fmla="*/ 169595 h 339255"/>
              <a:gd name="connsiteX1" fmla="*/ 172720 w 345440"/>
              <a:gd name="connsiteY1" fmla="*/ 0 h 339255"/>
              <a:gd name="connsiteX2" fmla="*/ 345440 w 345440"/>
              <a:gd name="connsiteY2" fmla="*/ 169595 h 339255"/>
              <a:gd name="connsiteX3" fmla="*/ 172720 w 345440"/>
              <a:gd name="connsiteY3" fmla="*/ 339255 h 339255"/>
              <a:gd name="connsiteX4" fmla="*/ 0 w 345440"/>
              <a:gd name="connsiteY4" fmla="*/ 169595 h 339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440" h="339255">
                <a:moveTo>
                  <a:pt x="0" y="169595"/>
                </a:moveTo>
                <a:cubicBezTo>
                  <a:pt x="0" y="75908"/>
                  <a:pt x="77342" y="0"/>
                  <a:pt x="172720" y="0"/>
                </a:cubicBezTo>
                <a:cubicBezTo>
                  <a:pt x="268097" y="0"/>
                  <a:pt x="345440" y="75908"/>
                  <a:pt x="345440" y="169595"/>
                </a:cubicBezTo>
                <a:cubicBezTo>
                  <a:pt x="345440" y="263296"/>
                  <a:pt x="268097" y="339255"/>
                  <a:pt x="172720" y="339255"/>
                </a:cubicBezTo>
                <a:cubicBezTo>
                  <a:pt x="77342" y="339255"/>
                  <a:pt x="0" y="263296"/>
                  <a:pt x="0" y="16959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19898" y="5574411"/>
            <a:ext cx="358140" cy="351955"/>
          </a:xfrm>
          <a:custGeom>
            <a:avLst/>
            <a:gdLst>
              <a:gd name="connsiteX0" fmla="*/ 6350 w 358140"/>
              <a:gd name="connsiteY0" fmla="*/ 175945 h 351955"/>
              <a:gd name="connsiteX1" fmla="*/ 179070 w 358140"/>
              <a:gd name="connsiteY1" fmla="*/ 6350 h 351955"/>
              <a:gd name="connsiteX2" fmla="*/ 351790 w 358140"/>
              <a:gd name="connsiteY2" fmla="*/ 175945 h 351955"/>
              <a:gd name="connsiteX3" fmla="*/ 179070 w 358140"/>
              <a:gd name="connsiteY3" fmla="*/ 345605 h 351955"/>
              <a:gd name="connsiteX4" fmla="*/ 6350 w 358140"/>
              <a:gd name="connsiteY4" fmla="*/ 175945 h 351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140" h="351955">
                <a:moveTo>
                  <a:pt x="6350" y="175945"/>
                </a:moveTo>
                <a:cubicBezTo>
                  <a:pt x="6350" y="82258"/>
                  <a:pt x="83692" y="6350"/>
                  <a:pt x="179070" y="6350"/>
                </a:cubicBezTo>
                <a:cubicBezTo>
                  <a:pt x="274447" y="6350"/>
                  <a:pt x="351790" y="82258"/>
                  <a:pt x="351790" y="175945"/>
                </a:cubicBezTo>
                <a:cubicBezTo>
                  <a:pt x="351790" y="269646"/>
                  <a:pt x="274447" y="345605"/>
                  <a:pt x="179070" y="345605"/>
                </a:cubicBezTo>
                <a:cubicBezTo>
                  <a:pt x="83692" y="345605"/>
                  <a:pt x="6350" y="269646"/>
                  <a:pt x="6350" y="17594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67371" y="3022429"/>
            <a:ext cx="3353592" cy="1079650"/>
          </a:xfrm>
          <a:custGeom>
            <a:avLst/>
            <a:gdLst>
              <a:gd name="connsiteX0" fmla="*/ 6350 w 3353592"/>
              <a:gd name="connsiteY0" fmla="*/ 953940 h 1079650"/>
              <a:gd name="connsiteX1" fmla="*/ 867156 w 3353592"/>
              <a:gd name="connsiteY1" fmla="*/ 670349 h 1079650"/>
              <a:gd name="connsiteX2" fmla="*/ 1780540 w 3353592"/>
              <a:gd name="connsiteY2" fmla="*/ 22649 h 1079650"/>
              <a:gd name="connsiteX3" fmla="*/ 3310001 w 3353592"/>
              <a:gd name="connsiteY3" fmla="*/ 409491 h 1079650"/>
              <a:gd name="connsiteX4" fmla="*/ 2396490 w 3353592"/>
              <a:gd name="connsiteY4" fmla="*/ 1057191 h 1079650"/>
              <a:gd name="connsiteX5" fmla="*/ 1071371 w 3353592"/>
              <a:gd name="connsiteY5" fmla="*/ 854626 h 1079650"/>
              <a:gd name="connsiteX6" fmla="*/ 6350 w 3353592"/>
              <a:gd name="connsiteY6" fmla="*/ 953940 h 1079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53592" h="1079650">
                <a:moveTo>
                  <a:pt x="6350" y="953940"/>
                </a:moveTo>
                <a:lnTo>
                  <a:pt x="867156" y="670349"/>
                </a:lnTo>
                <a:cubicBezTo>
                  <a:pt x="696976" y="384726"/>
                  <a:pt x="1106043" y="94785"/>
                  <a:pt x="1780540" y="22649"/>
                </a:cubicBezTo>
                <a:cubicBezTo>
                  <a:pt x="2455164" y="-49359"/>
                  <a:pt x="3139947" y="123868"/>
                  <a:pt x="3310001" y="409491"/>
                </a:cubicBezTo>
                <a:cubicBezTo>
                  <a:pt x="3480054" y="695114"/>
                  <a:pt x="3071114" y="985055"/>
                  <a:pt x="2396490" y="1057191"/>
                </a:cubicBezTo>
                <a:cubicBezTo>
                  <a:pt x="1898650" y="1110277"/>
                  <a:pt x="1374394" y="1030140"/>
                  <a:pt x="1071371" y="854626"/>
                </a:cubicBezTo>
                <a:lnTo>
                  <a:pt x="6350" y="9539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8300" y="3594100"/>
            <a:ext cx="1536700" cy="787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5800" y="3746500"/>
            <a:ext cx="88900" cy="393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3022600"/>
            <a:ext cx="3378200" cy="1130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4521200"/>
            <a:ext cx="2654300" cy="596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05800" y="4673600"/>
            <a:ext cx="279400" cy="4064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92900" y="5207000"/>
            <a:ext cx="266700" cy="4191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37400" y="5219700"/>
            <a:ext cx="279400" cy="4064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5" name="表格 4"/>
          <p:cNvGraphicFramePr>
            <a:graphicFrameLocks noGrp="1"/>
          </p:cNvGraphicFramePr>
          <p:nvPr/>
        </p:nvGraphicFramePr>
        <p:xfrm>
          <a:off x="4481449" y="4178122"/>
          <a:ext cx="1330071" cy="899972"/>
        </p:xfrm>
        <a:graphic>
          <a:graphicData uri="http://schemas.openxmlformats.org/drawingml/2006/table">
            <a:tbl>
              <a:tblPr/>
              <a:tblGrid>
                <a:gridCol w="66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3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67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8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Calibri" pitchFamily="18" charset="0"/>
                          <a:cs typeface="Calibri" pitchFamily="18" charset="0"/>
                        </a:rPr>
                        <a:t>S3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Calibri" pitchFamily="18" charset="0"/>
                        <a:cs typeface="Calibr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43401" y="38354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集合名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指针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85000" y="3479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734300" y="51054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140700" y="4406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8585200" y="50673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565900" y="4229100"/>
            <a:ext cx="12824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972300" y="4203700"/>
            <a:ext cx="179536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53300" y="4191000"/>
            <a:ext cx="25648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01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356601" y="3276601"/>
            <a:ext cx="179536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双亲表示法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孩子指向双亲。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006601" y="495300"/>
            <a:ext cx="7449155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集合运算：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交、并、补、差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判定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一个元素是否属于某一集合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C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并查集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：集合</a:t>
            </a:r>
            <a:r>
              <a:rPr lang="en-US" altLang="zh-CN" sz="2004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4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某元素属于什么集合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并查集问题中集合存储如何实现？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可以用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树结构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表示集合，树的每个结点代表一个集合元素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  <a:tab pos="1651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例如，有三个整数集合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62200" y="3251200"/>
            <a:ext cx="132408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S1={1,2,4,7}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S2={3,5,8}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S3={6,9,10}</a:t>
            </a:r>
          </a:p>
        </p:txBody>
      </p:sp>
    </p:spTree>
    <p:extLst>
      <p:ext uri="{BB962C8B-B14F-4D97-AF65-F5344CB8AC3E}">
        <p14:creationId xmlns:p14="http://schemas.microsoft.com/office/powerpoint/2010/main" val="249064785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83453" y="3288920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4 w 392429"/>
              <a:gd name="connsiteY1" fmla="*/ 0 h 418845"/>
              <a:gd name="connsiteX2" fmla="*/ 392429 w 392429"/>
              <a:gd name="connsiteY2" fmla="*/ 209422 h 418845"/>
              <a:gd name="connsiteX3" fmla="*/ 196214 w 392429"/>
              <a:gd name="connsiteY3" fmla="*/ 418846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3" y="0"/>
                  <a:pt x="196214" y="0"/>
                </a:cubicBezTo>
                <a:cubicBezTo>
                  <a:pt x="304672" y="0"/>
                  <a:pt x="392429" y="93726"/>
                  <a:pt x="392429" y="209422"/>
                </a:cubicBezTo>
                <a:cubicBezTo>
                  <a:pt x="392429" y="324992"/>
                  <a:pt x="304672" y="418846"/>
                  <a:pt x="196214" y="418846"/>
                </a:cubicBezTo>
                <a:cubicBezTo>
                  <a:pt x="87883" y="418846"/>
                  <a:pt x="0" y="324992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77103" y="3282570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4 w 405129"/>
              <a:gd name="connsiteY1" fmla="*/ 6350 h 431545"/>
              <a:gd name="connsiteX2" fmla="*/ 398779 w 405129"/>
              <a:gd name="connsiteY2" fmla="*/ 215772 h 431545"/>
              <a:gd name="connsiteX3" fmla="*/ 202564 w 405129"/>
              <a:gd name="connsiteY3" fmla="*/ 425196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3" y="6350"/>
                  <a:pt x="202564" y="6350"/>
                </a:cubicBezTo>
                <a:cubicBezTo>
                  <a:pt x="311022" y="6350"/>
                  <a:pt x="398779" y="100076"/>
                  <a:pt x="398779" y="215772"/>
                </a:cubicBezTo>
                <a:cubicBezTo>
                  <a:pt x="398779" y="331342"/>
                  <a:pt x="311022" y="425196"/>
                  <a:pt x="202564" y="425196"/>
                </a:cubicBezTo>
                <a:cubicBezTo>
                  <a:pt x="94233" y="425196"/>
                  <a:pt x="6350" y="331342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810250" y="4138929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29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29" y="93726"/>
                  <a:pt x="392429" y="209423"/>
                </a:cubicBezTo>
                <a:cubicBezTo>
                  <a:pt x="392429" y="324992"/>
                  <a:pt x="304546" y="418846"/>
                  <a:pt x="196215" y="418846"/>
                </a:cubicBezTo>
                <a:cubicBezTo>
                  <a:pt x="87884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03900" y="4132579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79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79" y="100076"/>
                  <a:pt x="398779" y="215773"/>
                </a:cubicBezTo>
                <a:cubicBezTo>
                  <a:pt x="398779" y="331342"/>
                  <a:pt x="310896" y="425196"/>
                  <a:pt x="202565" y="425196"/>
                </a:cubicBezTo>
                <a:cubicBezTo>
                  <a:pt x="94234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14947" y="4138929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30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30" y="93726"/>
                  <a:pt x="392430" y="209423"/>
                </a:cubicBezTo>
                <a:cubicBezTo>
                  <a:pt x="392430" y="324992"/>
                  <a:pt x="304546" y="418846"/>
                  <a:pt x="196215" y="418846"/>
                </a:cubicBezTo>
                <a:cubicBezTo>
                  <a:pt x="87884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08597" y="4132579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80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80" y="100076"/>
                  <a:pt x="398780" y="215773"/>
                </a:cubicBezTo>
                <a:cubicBezTo>
                  <a:pt x="398780" y="331342"/>
                  <a:pt x="310896" y="425196"/>
                  <a:pt x="202565" y="425196"/>
                </a:cubicBezTo>
                <a:cubicBezTo>
                  <a:pt x="94234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01865" y="4109721"/>
            <a:ext cx="392430" cy="418845"/>
          </a:xfrm>
          <a:custGeom>
            <a:avLst/>
            <a:gdLst>
              <a:gd name="connsiteX0" fmla="*/ 0 w 392430"/>
              <a:gd name="connsiteY0" fmla="*/ 209422 h 418845"/>
              <a:gd name="connsiteX1" fmla="*/ 196215 w 392430"/>
              <a:gd name="connsiteY1" fmla="*/ 0 h 418845"/>
              <a:gd name="connsiteX2" fmla="*/ 392430 w 392430"/>
              <a:gd name="connsiteY2" fmla="*/ 209422 h 418845"/>
              <a:gd name="connsiteX3" fmla="*/ 196215 w 392430"/>
              <a:gd name="connsiteY3" fmla="*/ 418845 h 418845"/>
              <a:gd name="connsiteX4" fmla="*/ 0 w 392430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5">
                <a:moveTo>
                  <a:pt x="0" y="209422"/>
                </a:moveTo>
                <a:cubicBezTo>
                  <a:pt x="0" y="93852"/>
                  <a:pt x="87757" y="0"/>
                  <a:pt x="196215" y="0"/>
                </a:cubicBezTo>
                <a:cubicBezTo>
                  <a:pt x="304546" y="0"/>
                  <a:pt x="392430" y="93852"/>
                  <a:pt x="392430" y="209422"/>
                </a:cubicBezTo>
                <a:cubicBezTo>
                  <a:pt x="392430" y="325120"/>
                  <a:pt x="304546" y="418845"/>
                  <a:pt x="196215" y="418845"/>
                </a:cubicBezTo>
                <a:cubicBezTo>
                  <a:pt x="87757" y="418845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95515" y="4103371"/>
            <a:ext cx="405130" cy="431545"/>
          </a:xfrm>
          <a:custGeom>
            <a:avLst/>
            <a:gdLst>
              <a:gd name="connsiteX0" fmla="*/ 6350 w 405130"/>
              <a:gd name="connsiteY0" fmla="*/ 215772 h 431545"/>
              <a:gd name="connsiteX1" fmla="*/ 202565 w 405130"/>
              <a:gd name="connsiteY1" fmla="*/ 6350 h 431545"/>
              <a:gd name="connsiteX2" fmla="*/ 398780 w 405130"/>
              <a:gd name="connsiteY2" fmla="*/ 215772 h 431545"/>
              <a:gd name="connsiteX3" fmla="*/ 202565 w 405130"/>
              <a:gd name="connsiteY3" fmla="*/ 425195 h 431545"/>
              <a:gd name="connsiteX4" fmla="*/ 6350 w 405130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5">
                <a:moveTo>
                  <a:pt x="6350" y="215772"/>
                </a:moveTo>
                <a:cubicBezTo>
                  <a:pt x="6350" y="100202"/>
                  <a:pt x="94107" y="6350"/>
                  <a:pt x="202565" y="6350"/>
                </a:cubicBezTo>
                <a:cubicBezTo>
                  <a:pt x="310896" y="6350"/>
                  <a:pt x="398780" y="100202"/>
                  <a:pt x="398780" y="215772"/>
                </a:cubicBezTo>
                <a:cubicBezTo>
                  <a:pt x="398780" y="331470"/>
                  <a:pt x="310896" y="425195"/>
                  <a:pt x="202565" y="425195"/>
                </a:cubicBezTo>
                <a:cubicBezTo>
                  <a:pt x="94107" y="425195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295" y="3236215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5 w 392429"/>
              <a:gd name="connsiteY1" fmla="*/ 0 h 418845"/>
              <a:gd name="connsiteX2" fmla="*/ 392429 w 392429"/>
              <a:gd name="connsiteY2" fmla="*/ 209422 h 418845"/>
              <a:gd name="connsiteX3" fmla="*/ 196215 w 392429"/>
              <a:gd name="connsiteY3" fmla="*/ 418845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673" y="0"/>
                  <a:pt x="392429" y="93726"/>
                  <a:pt x="392429" y="209422"/>
                </a:cubicBezTo>
                <a:cubicBezTo>
                  <a:pt x="392429" y="325120"/>
                  <a:pt x="304673" y="418845"/>
                  <a:pt x="196215" y="418845"/>
                </a:cubicBezTo>
                <a:cubicBezTo>
                  <a:pt x="87884" y="418845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06945" y="3229865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5 w 405129"/>
              <a:gd name="connsiteY1" fmla="*/ 6350 h 431545"/>
              <a:gd name="connsiteX2" fmla="*/ 398779 w 405129"/>
              <a:gd name="connsiteY2" fmla="*/ 215772 h 431545"/>
              <a:gd name="connsiteX3" fmla="*/ 202565 w 405129"/>
              <a:gd name="connsiteY3" fmla="*/ 425195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1023" y="6350"/>
                  <a:pt x="398779" y="100076"/>
                  <a:pt x="398779" y="215772"/>
                </a:cubicBezTo>
                <a:cubicBezTo>
                  <a:pt x="398779" y="331470"/>
                  <a:pt x="311023" y="425195"/>
                  <a:pt x="202565" y="425195"/>
                </a:cubicBezTo>
                <a:cubicBezTo>
                  <a:pt x="94234" y="425195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340091" y="4086226"/>
            <a:ext cx="392430" cy="418845"/>
          </a:xfrm>
          <a:custGeom>
            <a:avLst/>
            <a:gdLst>
              <a:gd name="connsiteX0" fmla="*/ 0 w 392430"/>
              <a:gd name="connsiteY0" fmla="*/ 209422 h 418845"/>
              <a:gd name="connsiteX1" fmla="*/ 196215 w 392430"/>
              <a:gd name="connsiteY1" fmla="*/ 0 h 418845"/>
              <a:gd name="connsiteX2" fmla="*/ 392429 w 392430"/>
              <a:gd name="connsiteY2" fmla="*/ 209422 h 418845"/>
              <a:gd name="connsiteX3" fmla="*/ 196215 w 392430"/>
              <a:gd name="connsiteY3" fmla="*/ 418846 h 418845"/>
              <a:gd name="connsiteX4" fmla="*/ 0 w 392430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5">
                <a:moveTo>
                  <a:pt x="0" y="209422"/>
                </a:moveTo>
                <a:cubicBezTo>
                  <a:pt x="0" y="93726"/>
                  <a:pt x="87884" y="0"/>
                  <a:pt x="196215" y="0"/>
                </a:cubicBezTo>
                <a:cubicBezTo>
                  <a:pt x="304546" y="0"/>
                  <a:pt x="392429" y="93726"/>
                  <a:pt x="392429" y="209422"/>
                </a:cubicBezTo>
                <a:cubicBezTo>
                  <a:pt x="392429" y="325120"/>
                  <a:pt x="304546" y="418846"/>
                  <a:pt x="196215" y="418846"/>
                </a:cubicBezTo>
                <a:cubicBezTo>
                  <a:pt x="87884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333741" y="4079876"/>
            <a:ext cx="405130" cy="431545"/>
          </a:xfrm>
          <a:custGeom>
            <a:avLst/>
            <a:gdLst>
              <a:gd name="connsiteX0" fmla="*/ 6350 w 405130"/>
              <a:gd name="connsiteY0" fmla="*/ 215772 h 431545"/>
              <a:gd name="connsiteX1" fmla="*/ 202565 w 405130"/>
              <a:gd name="connsiteY1" fmla="*/ 6350 h 431545"/>
              <a:gd name="connsiteX2" fmla="*/ 398779 w 405130"/>
              <a:gd name="connsiteY2" fmla="*/ 215772 h 431545"/>
              <a:gd name="connsiteX3" fmla="*/ 202565 w 405130"/>
              <a:gd name="connsiteY3" fmla="*/ 425196 h 431545"/>
              <a:gd name="connsiteX4" fmla="*/ 6350 w 405130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5">
                <a:moveTo>
                  <a:pt x="6350" y="215772"/>
                </a:moveTo>
                <a:cubicBezTo>
                  <a:pt x="6350" y="100076"/>
                  <a:pt x="94234" y="6350"/>
                  <a:pt x="202565" y="6350"/>
                </a:cubicBezTo>
                <a:cubicBezTo>
                  <a:pt x="310896" y="6350"/>
                  <a:pt x="398779" y="100076"/>
                  <a:pt x="398779" y="215772"/>
                </a:cubicBezTo>
                <a:cubicBezTo>
                  <a:pt x="398779" y="331470"/>
                  <a:pt x="310896" y="425196"/>
                  <a:pt x="202565" y="425196"/>
                </a:cubicBezTo>
                <a:cubicBezTo>
                  <a:pt x="94234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315959" y="4057141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30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883" y="0"/>
                  <a:pt x="196215" y="0"/>
                </a:cubicBezTo>
                <a:cubicBezTo>
                  <a:pt x="304546" y="0"/>
                  <a:pt x="392430" y="93726"/>
                  <a:pt x="392430" y="209423"/>
                </a:cubicBezTo>
                <a:cubicBezTo>
                  <a:pt x="392430" y="325120"/>
                  <a:pt x="304546" y="418846"/>
                  <a:pt x="196215" y="418846"/>
                </a:cubicBezTo>
                <a:cubicBezTo>
                  <a:pt x="87883" y="418846"/>
                  <a:pt x="0" y="325120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309609" y="4050791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80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233" y="6350"/>
                  <a:pt x="202565" y="6350"/>
                </a:cubicBezTo>
                <a:cubicBezTo>
                  <a:pt x="310896" y="6350"/>
                  <a:pt x="398780" y="100076"/>
                  <a:pt x="398780" y="215773"/>
                </a:cubicBezTo>
                <a:cubicBezTo>
                  <a:pt x="398780" y="331470"/>
                  <a:pt x="310896" y="425196"/>
                  <a:pt x="202565" y="425196"/>
                </a:cubicBezTo>
                <a:cubicBezTo>
                  <a:pt x="94233" y="425196"/>
                  <a:pt x="6350" y="331470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272906" y="3201543"/>
            <a:ext cx="392429" cy="418845"/>
          </a:xfrm>
          <a:custGeom>
            <a:avLst/>
            <a:gdLst>
              <a:gd name="connsiteX0" fmla="*/ 0 w 392429"/>
              <a:gd name="connsiteY0" fmla="*/ 209422 h 418845"/>
              <a:gd name="connsiteX1" fmla="*/ 196214 w 392429"/>
              <a:gd name="connsiteY1" fmla="*/ 0 h 418845"/>
              <a:gd name="connsiteX2" fmla="*/ 392429 w 392429"/>
              <a:gd name="connsiteY2" fmla="*/ 209422 h 418845"/>
              <a:gd name="connsiteX3" fmla="*/ 196214 w 392429"/>
              <a:gd name="connsiteY3" fmla="*/ 418846 h 418845"/>
              <a:gd name="connsiteX4" fmla="*/ 0 w 392429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29" h="418845">
                <a:moveTo>
                  <a:pt x="0" y="209422"/>
                </a:moveTo>
                <a:cubicBezTo>
                  <a:pt x="0" y="93726"/>
                  <a:pt x="87883" y="0"/>
                  <a:pt x="196214" y="0"/>
                </a:cubicBezTo>
                <a:cubicBezTo>
                  <a:pt x="304545" y="0"/>
                  <a:pt x="392429" y="93726"/>
                  <a:pt x="392429" y="209422"/>
                </a:cubicBezTo>
                <a:cubicBezTo>
                  <a:pt x="392429" y="325120"/>
                  <a:pt x="304545" y="418846"/>
                  <a:pt x="196214" y="418846"/>
                </a:cubicBezTo>
                <a:cubicBezTo>
                  <a:pt x="87883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266556" y="3195193"/>
            <a:ext cx="405129" cy="431545"/>
          </a:xfrm>
          <a:custGeom>
            <a:avLst/>
            <a:gdLst>
              <a:gd name="connsiteX0" fmla="*/ 6350 w 405129"/>
              <a:gd name="connsiteY0" fmla="*/ 215772 h 431545"/>
              <a:gd name="connsiteX1" fmla="*/ 202564 w 405129"/>
              <a:gd name="connsiteY1" fmla="*/ 6350 h 431545"/>
              <a:gd name="connsiteX2" fmla="*/ 398779 w 405129"/>
              <a:gd name="connsiteY2" fmla="*/ 215772 h 431545"/>
              <a:gd name="connsiteX3" fmla="*/ 202564 w 405129"/>
              <a:gd name="connsiteY3" fmla="*/ 425196 h 431545"/>
              <a:gd name="connsiteX4" fmla="*/ 6350 w 405129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29" h="431545">
                <a:moveTo>
                  <a:pt x="6350" y="215772"/>
                </a:moveTo>
                <a:cubicBezTo>
                  <a:pt x="6350" y="100076"/>
                  <a:pt x="94233" y="6350"/>
                  <a:pt x="202564" y="6350"/>
                </a:cubicBezTo>
                <a:cubicBezTo>
                  <a:pt x="310895" y="6350"/>
                  <a:pt x="398779" y="100076"/>
                  <a:pt x="398779" y="215772"/>
                </a:cubicBezTo>
                <a:cubicBezTo>
                  <a:pt x="398779" y="331470"/>
                  <a:pt x="310895" y="425196"/>
                  <a:pt x="202564" y="425196"/>
                </a:cubicBezTo>
                <a:cubicBezTo>
                  <a:pt x="94233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799703" y="4051553"/>
            <a:ext cx="392430" cy="418846"/>
          </a:xfrm>
          <a:custGeom>
            <a:avLst/>
            <a:gdLst>
              <a:gd name="connsiteX0" fmla="*/ 0 w 392430"/>
              <a:gd name="connsiteY0" fmla="*/ 209423 h 418846"/>
              <a:gd name="connsiteX1" fmla="*/ 196215 w 392430"/>
              <a:gd name="connsiteY1" fmla="*/ 0 h 418846"/>
              <a:gd name="connsiteX2" fmla="*/ 392429 w 392430"/>
              <a:gd name="connsiteY2" fmla="*/ 209423 h 418846"/>
              <a:gd name="connsiteX3" fmla="*/ 196215 w 392430"/>
              <a:gd name="connsiteY3" fmla="*/ 418846 h 418846"/>
              <a:gd name="connsiteX4" fmla="*/ 0 w 392430"/>
              <a:gd name="connsiteY4" fmla="*/ 209423 h 418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" h="418846">
                <a:moveTo>
                  <a:pt x="0" y="209423"/>
                </a:moveTo>
                <a:cubicBezTo>
                  <a:pt x="0" y="93726"/>
                  <a:pt x="87756" y="0"/>
                  <a:pt x="196215" y="0"/>
                </a:cubicBezTo>
                <a:cubicBezTo>
                  <a:pt x="304545" y="0"/>
                  <a:pt x="392429" y="93726"/>
                  <a:pt x="392429" y="209423"/>
                </a:cubicBezTo>
                <a:cubicBezTo>
                  <a:pt x="392429" y="324992"/>
                  <a:pt x="304545" y="418846"/>
                  <a:pt x="196215" y="418846"/>
                </a:cubicBezTo>
                <a:cubicBezTo>
                  <a:pt x="87756" y="418846"/>
                  <a:pt x="0" y="324992"/>
                  <a:pt x="0" y="209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93353" y="4045203"/>
            <a:ext cx="405130" cy="431546"/>
          </a:xfrm>
          <a:custGeom>
            <a:avLst/>
            <a:gdLst>
              <a:gd name="connsiteX0" fmla="*/ 6350 w 405130"/>
              <a:gd name="connsiteY0" fmla="*/ 215773 h 431546"/>
              <a:gd name="connsiteX1" fmla="*/ 202565 w 405130"/>
              <a:gd name="connsiteY1" fmla="*/ 6350 h 431546"/>
              <a:gd name="connsiteX2" fmla="*/ 398779 w 405130"/>
              <a:gd name="connsiteY2" fmla="*/ 215773 h 431546"/>
              <a:gd name="connsiteX3" fmla="*/ 202565 w 405130"/>
              <a:gd name="connsiteY3" fmla="*/ 425196 h 431546"/>
              <a:gd name="connsiteX4" fmla="*/ 6350 w 405130"/>
              <a:gd name="connsiteY4" fmla="*/ 215773 h 4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130" h="431546">
                <a:moveTo>
                  <a:pt x="6350" y="215773"/>
                </a:moveTo>
                <a:cubicBezTo>
                  <a:pt x="6350" y="100076"/>
                  <a:pt x="94106" y="6350"/>
                  <a:pt x="202565" y="6350"/>
                </a:cubicBezTo>
                <a:cubicBezTo>
                  <a:pt x="310895" y="6350"/>
                  <a:pt x="398779" y="100076"/>
                  <a:pt x="398779" y="215773"/>
                </a:cubicBezTo>
                <a:cubicBezTo>
                  <a:pt x="398779" y="331342"/>
                  <a:pt x="310895" y="425196"/>
                  <a:pt x="202565" y="425196"/>
                </a:cubicBezTo>
                <a:cubicBezTo>
                  <a:pt x="94106" y="425196"/>
                  <a:pt x="6350" y="331342"/>
                  <a:pt x="6350" y="2157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775444" y="4022345"/>
            <a:ext cx="392557" cy="418845"/>
          </a:xfrm>
          <a:custGeom>
            <a:avLst/>
            <a:gdLst>
              <a:gd name="connsiteX0" fmla="*/ 0 w 392557"/>
              <a:gd name="connsiteY0" fmla="*/ 209422 h 418845"/>
              <a:gd name="connsiteX1" fmla="*/ 196215 w 392557"/>
              <a:gd name="connsiteY1" fmla="*/ 0 h 418845"/>
              <a:gd name="connsiteX2" fmla="*/ 392557 w 392557"/>
              <a:gd name="connsiteY2" fmla="*/ 209422 h 418845"/>
              <a:gd name="connsiteX3" fmla="*/ 196215 w 392557"/>
              <a:gd name="connsiteY3" fmla="*/ 418846 h 418845"/>
              <a:gd name="connsiteX4" fmla="*/ 0 w 392557"/>
              <a:gd name="connsiteY4" fmla="*/ 209422 h 418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557" h="418845">
                <a:moveTo>
                  <a:pt x="0" y="209422"/>
                </a:moveTo>
                <a:cubicBezTo>
                  <a:pt x="0" y="93852"/>
                  <a:pt x="87884" y="0"/>
                  <a:pt x="196215" y="0"/>
                </a:cubicBezTo>
                <a:cubicBezTo>
                  <a:pt x="304673" y="0"/>
                  <a:pt x="392557" y="93852"/>
                  <a:pt x="392557" y="209422"/>
                </a:cubicBezTo>
                <a:cubicBezTo>
                  <a:pt x="392557" y="325120"/>
                  <a:pt x="304673" y="418846"/>
                  <a:pt x="196215" y="418846"/>
                </a:cubicBezTo>
                <a:cubicBezTo>
                  <a:pt x="87884" y="418846"/>
                  <a:pt x="0" y="325120"/>
                  <a:pt x="0" y="2094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769094" y="4015995"/>
            <a:ext cx="405257" cy="431545"/>
          </a:xfrm>
          <a:custGeom>
            <a:avLst/>
            <a:gdLst>
              <a:gd name="connsiteX0" fmla="*/ 6350 w 405257"/>
              <a:gd name="connsiteY0" fmla="*/ 215772 h 431545"/>
              <a:gd name="connsiteX1" fmla="*/ 202565 w 405257"/>
              <a:gd name="connsiteY1" fmla="*/ 6350 h 431545"/>
              <a:gd name="connsiteX2" fmla="*/ 398907 w 405257"/>
              <a:gd name="connsiteY2" fmla="*/ 215772 h 431545"/>
              <a:gd name="connsiteX3" fmla="*/ 202565 w 405257"/>
              <a:gd name="connsiteY3" fmla="*/ 425196 h 431545"/>
              <a:gd name="connsiteX4" fmla="*/ 6350 w 405257"/>
              <a:gd name="connsiteY4" fmla="*/ 215772 h 431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5257" h="431545">
                <a:moveTo>
                  <a:pt x="6350" y="215772"/>
                </a:moveTo>
                <a:cubicBezTo>
                  <a:pt x="6350" y="100202"/>
                  <a:pt x="94234" y="6350"/>
                  <a:pt x="202565" y="6350"/>
                </a:cubicBezTo>
                <a:cubicBezTo>
                  <a:pt x="311023" y="6350"/>
                  <a:pt x="398907" y="100202"/>
                  <a:pt x="398907" y="215772"/>
                </a:cubicBezTo>
                <a:cubicBezTo>
                  <a:pt x="398907" y="331470"/>
                  <a:pt x="311023" y="425196"/>
                  <a:pt x="202565" y="425196"/>
                </a:cubicBezTo>
                <a:cubicBezTo>
                  <a:pt x="94234" y="425196"/>
                  <a:pt x="6350" y="331470"/>
                  <a:pt x="6350" y="2157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15409" y="3405633"/>
            <a:ext cx="3789213" cy="2763471"/>
          </a:xfrm>
          <a:custGeom>
            <a:avLst/>
            <a:gdLst>
              <a:gd name="connsiteX0" fmla="*/ 6350 w 3789213"/>
              <a:gd name="connsiteY0" fmla="*/ 6350 h 2763471"/>
              <a:gd name="connsiteX1" fmla="*/ 1796669 w 3789213"/>
              <a:gd name="connsiteY1" fmla="*/ 1479422 h 2763471"/>
              <a:gd name="connsiteX2" fmla="*/ 3762248 w 3789213"/>
              <a:gd name="connsiteY2" fmla="*/ 2011807 h 2763471"/>
              <a:gd name="connsiteX3" fmla="*/ 2342514 w 3789213"/>
              <a:gd name="connsiteY3" fmla="*/ 2748851 h 2763471"/>
              <a:gd name="connsiteX4" fmla="*/ 376935 w 3789213"/>
              <a:gd name="connsiteY4" fmla="*/ 2216429 h 2763471"/>
              <a:gd name="connsiteX5" fmla="*/ 1182496 w 3789213"/>
              <a:gd name="connsiteY5" fmla="*/ 1563877 h 2763471"/>
              <a:gd name="connsiteX6" fmla="*/ 6350 w 3789213"/>
              <a:gd name="connsiteY6" fmla="*/ 6350 h 276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789213" h="2763471">
                <a:moveTo>
                  <a:pt x="6350" y="6350"/>
                </a:moveTo>
                <a:lnTo>
                  <a:pt x="1796669" y="1479422"/>
                </a:lnTo>
                <a:cubicBezTo>
                  <a:pt x="2731515" y="1422908"/>
                  <a:pt x="3611498" y="1661159"/>
                  <a:pt x="3762248" y="2011807"/>
                </a:cubicBezTo>
                <a:cubicBezTo>
                  <a:pt x="3912997" y="2362339"/>
                  <a:pt x="3277235" y="2692336"/>
                  <a:pt x="2342514" y="2748851"/>
                </a:cubicBezTo>
                <a:cubicBezTo>
                  <a:pt x="1407667" y="2805366"/>
                  <a:pt x="527684" y="2566987"/>
                  <a:pt x="376935" y="2216429"/>
                </a:cubicBezTo>
                <a:cubicBezTo>
                  <a:pt x="265683" y="1957704"/>
                  <a:pt x="584453" y="1699514"/>
                  <a:pt x="1182496" y="1563877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4900" y="3403600"/>
            <a:ext cx="3797300" cy="2768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3568700"/>
            <a:ext cx="304800" cy="5080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63100" y="3581400"/>
            <a:ext cx="317500" cy="4953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29" name="表格 4"/>
          <p:cNvGraphicFramePr>
            <a:graphicFrameLocks noGrp="1"/>
          </p:cNvGraphicFramePr>
          <p:nvPr/>
        </p:nvGraphicFramePr>
        <p:xfrm>
          <a:off x="3225800" y="1676401"/>
          <a:ext cx="2184400" cy="3095625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48401" y="1422401"/>
            <a:ext cx="3590727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数组中每个元素的类型描述为：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Parent;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SetType;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505200" y="1435101"/>
            <a:ext cx="52738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95801" y="1435101"/>
            <a:ext cx="7359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41601" y="1435101"/>
            <a:ext cx="512961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5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022600" y="300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022600" y="3314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022600" y="3619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022600" y="3937001"/>
            <a:ext cx="12824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943600" y="4229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438900" y="42291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00800" y="3378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921500" y="41910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467600" y="4178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37500" y="33274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432800" y="41402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928100" y="41529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398000" y="3289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842500" y="4102101"/>
            <a:ext cx="2308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993900" y="685801"/>
            <a:ext cx="253755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采用数组存储形式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022601" y="4584701"/>
            <a:ext cx="5014193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33700" algn="l"/>
                <a:tab pos="331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负数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表示根结点；</a:t>
            </a:r>
          </a:p>
          <a:p>
            <a:pPr>
              <a:lnSpc>
                <a:spcPts val="23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非负数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表示双亲结</a:t>
            </a:r>
          </a:p>
          <a:p>
            <a:pPr>
              <a:lnSpc>
                <a:spcPts val="2300"/>
              </a:lnSpc>
              <a:tabLst>
                <a:tab pos="2933700" algn="l"/>
                <a:tab pos="3314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点的下标。</a:t>
            </a:r>
          </a:p>
        </p:txBody>
      </p:sp>
    </p:spTree>
    <p:extLst>
      <p:ext uri="{BB962C8B-B14F-4D97-AF65-F5344CB8AC3E}">
        <p14:creationId xmlns:p14="http://schemas.microsoft.com/office/powerpoint/2010/main" val="140274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463267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什么是数据结构</a:t>
            </a:r>
          </a:p>
        </p:txBody>
      </p:sp>
    </p:spTree>
    <p:extLst>
      <p:ext uri="{BB962C8B-B14F-4D97-AF65-F5344CB8AC3E}">
        <p14:creationId xmlns:p14="http://schemas.microsoft.com/office/powerpoint/2010/main" val="13284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6844823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所以到底什么是数据结构？？？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77958"/>
            <a:ext cx="489236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在计算机中的组织方式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73370"/>
            <a:ext cx="1808187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逻辑结构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物理存储结构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479406"/>
            <a:ext cx="173124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387237"/>
            <a:ext cx="6989093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数据对象必定与一系列加在其上的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相关联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完成这些操作所用的方法就是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55742998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60587" y="1565276"/>
            <a:ext cx="8013700" cy="3844925"/>
          </a:xfrm>
          <a:custGeom>
            <a:avLst/>
            <a:gdLst>
              <a:gd name="connsiteX0" fmla="*/ 6350 w 8013700"/>
              <a:gd name="connsiteY0" fmla="*/ 3838575 h 3844925"/>
              <a:gd name="connsiteX1" fmla="*/ 8007350 w 8013700"/>
              <a:gd name="connsiteY1" fmla="*/ 3838575 h 3844925"/>
              <a:gd name="connsiteX2" fmla="*/ 8007350 w 8013700"/>
              <a:gd name="connsiteY2" fmla="*/ 6350 h 3844925"/>
              <a:gd name="connsiteX3" fmla="*/ 6350 w 8013700"/>
              <a:gd name="connsiteY3" fmla="*/ 6350 h 3844925"/>
              <a:gd name="connsiteX4" fmla="*/ 6350 w 8013700"/>
              <a:gd name="connsiteY4" fmla="*/ 3838575 h 384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13700" h="3844925">
                <a:moveTo>
                  <a:pt x="6350" y="3838575"/>
                </a:moveTo>
                <a:lnTo>
                  <a:pt x="8007350" y="3838575"/>
                </a:lnTo>
                <a:lnTo>
                  <a:pt x="8007350" y="6350"/>
                </a:lnTo>
                <a:lnTo>
                  <a:pt x="6350" y="6350"/>
                </a:lnTo>
                <a:lnTo>
                  <a:pt x="6350" y="3838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0" y="381001"/>
            <a:ext cx="5488682" cy="16876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15900" algn="l"/>
              </a:tabLst>
            </a:pPr>
            <a:r>
              <a:rPr lang="en-US" altLang="zh-CN" sz="32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集合运算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）查找某个元素所在的集合（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用根结点表示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47900" y="2146301"/>
            <a:ext cx="1378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67001" y="2146301"/>
            <a:ext cx="480900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在数组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中查找值为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的元素所属的集合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47900" y="2641601"/>
            <a:ext cx="7489230" cy="2752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是全局变量，为数组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的最大长度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未找到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，返回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S[i].Parent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找到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所属集合，返回树根结点在数组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中的下标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19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20740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81187" y="2209801"/>
            <a:ext cx="8286750" cy="3000375"/>
          </a:xfrm>
          <a:custGeom>
            <a:avLst/>
            <a:gdLst>
              <a:gd name="connsiteX0" fmla="*/ 0 w 8286750"/>
              <a:gd name="connsiteY0" fmla="*/ 3000375 h 3000375"/>
              <a:gd name="connsiteX1" fmla="*/ 8286750 w 8286750"/>
              <a:gd name="connsiteY1" fmla="*/ 3000375 h 3000375"/>
              <a:gd name="connsiteX2" fmla="*/ 8286750 w 8286750"/>
              <a:gd name="connsiteY2" fmla="*/ 0 h 3000375"/>
              <a:gd name="connsiteX3" fmla="*/ 0 w 8286750"/>
              <a:gd name="connsiteY3" fmla="*/ 0 h 3000375"/>
              <a:gd name="connsiteX4" fmla="*/ 0 w 8286750"/>
              <a:gd name="connsiteY4" fmla="*/ 3000375 h 300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750" h="3000375">
                <a:moveTo>
                  <a:pt x="0" y="3000375"/>
                </a:moveTo>
                <a:lnTo>
                  <a:pt x="8286750" y="3000375"/>
                </a:lnTo>
                <a:lnTo>
                  <a:pt x="8286750" y="0"/>
                </a:lnTo>
                <a:lnTo>
                  <a:pt x="0" y="0"/>
                </a:lnTo>
                <a:lnTo>
                  <a:pt x="0" y="30003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74837" y="2203451"/>
            <a:ext cx="8299450" cy="3013075"/>
          </a:xfrm>
          <a:custGeom>
            <a:avLst/>
            <a:gdLst>
              <a:gd name="connsiteX0" fmla="*/ 6350 w 8299450"/>
              <a:gd name="connsiteY0" fmla="*/ 3006725 h 3013075"/>
              <a:gd name="connsiteX1" fmla="*/ 8293100 w 8299450"/>
              <a:gd name="connsiteY1" fmla="*/ 3006725 h 3013075"/>
              <a:gd name="connsiteX2" fmla="*/ 8293100 w 8299450"/>
              <a:gd name="connsiteY2" fmla="*/ 6350 h 3013075"/>
              <a:gd name="connsiteX3" fmla="*/ 6350 w 8299450"/>
              <a:gd name="connsiteY3" fmla="*/ 6350 h 3013075"/>
              <a:gd name="connsiteX4" fmla="*/ 6350 w 8299450"/>
              <a:gd name="connsiteY4" fmla="*/ 3006725 h 3013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9450" h="3013075">
                <a:moveTo>
                  <a:pt x="6350" y="3006725"/>
                </a:moveTo>
                <a:lnTo>
                  <a:pt x="8293100" y="3006725"/>
                </a:lnTo>
                <a:lnTo>
                  <a:pt x="8293100" y="6350"/>
                </a:lnTo>
                <a:lnTo>
                  <a:pt x="6350" y="6350"/>
                </a:lnTo>
                <a:lnTo>
                  <a:pt x="6350" y="30067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84980" y="2773206"/>
            <a:ext cx="6039917" cy="1679287"/>
          </a:xfrm>
          <a:custGeom>
            <a:avLst/>
            <a:gdLst>
              <a:gd name="connsiteX0" fmla="*/ 6350 w 6039917"/>
              <a:gd name="connsiteY0" fmla="*/ 1672937 h 1679287"/>
              <a:gd name="connsiteX1" fmla="*/ 2381758 w 6039917"/>
              <a:gd name="connsiteY1" fmla="*/ 928082 h 1679287"/>
              <a:gd name="connsiteX2" fmla="*/ 3281045 w 6039917"/>
              <a:gd name="connsiteY2" fmla="*/ 69943 h 1679287"/>
              <a:gd name="connsiteX3" fmla="*/ 5845555 w 6039917"/>
              <a:gd name="connsiteY3" fmla="*/ 370806 h 1679287"/>
              <a:gd name="connsiteX4" fmla="*/ 4946396 w 6039917"/>
              <a:gd name="connsiteY4" fmla="*/ 1228945 h 1679287"/>
              <a:gd name="connsiteX5" fmla="*/ 2819780 w 6039917"/>
              <a:gd name="connsiteY5" fmla="*/ 1124805 h 1679287"/>
              <a:gd name="connsiteX6" fmla="*/ 6350 w 6039917"/>
              <a:gd name="connsiteY6" fmla="*/ 1672937 h 167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039917" h="1679287">
                <a:moveTo>
                  <a:pt x="6350" y="1672937"/>
                </a:moveTo>
                <a:lnTo>
                  <a:pt x="2381758" y="928082"/>
                </a:lnTo>
                <a:cubicBezTo>
                  <a:pt x="1921891" y="608042"/>
                  <a:pt x="2324480" y="223867"/>
                  <a:pt x="3281045" y="69943"/>
                </a:cubicBezTo>
                <a:cubicBezTo>
                  <a:pt x="4237482" y="-83853"/>
                  <a:pt x="5385688" y="50893"/>
                  <a:pt x="5845555" y="370806"/>
                </a:cubicBezTo>
                <a:cubicBezTo>
                  <a:pt x="6305423" y="690846"/>
                  <a:pt x="5902833" y="1075021"/>
                  <a:pt x="4946396" y="1228945"/>
                </a:cubicBezTo>
                <a:cubicBezTo>
                  <a:pt x="4240402" y="1342483"/>
                  <a:pt x="3399028" y="1301335"/>
                  <a:pt x="2819780" y="1124805"/>
                </a:cubicBezTo>
                <a:lnTo>
                  <a:pt x="6350" y="16729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900" y="2768600"/>
            <a:ext cx="6045200" cy="1689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0" y="736601"/>
            <a:ext cx="7851508" cy="23801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55600" algn="l"/>
                <a:tab pos="698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集合的并运算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分别找到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两个元素所在集合树的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根结点</a:t>
            </a:r>
          </a:p>
          <a:p>
            <a:pPr>
              <a:lnSpc>
                <a:spcPts val="24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如果它们不同根，则将其中</a:t>
            </a:r>
            <a:r>
              <a:rPr lang="en-US" altLang="zh-CN" sz="2004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一个根结点的父结点指针设置成</a:t>
            </a:r>
          </a:p>
          <a:p>
            <a:pPr>
              <a:lnSpc>
                <a:spcPts val="2100"/>
              </a:lnSpc>
              <a:tabLst>
                <a:tab pos="3556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另一个根结点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的数组下标。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55600" algn="l"/>
                <a:tab pos="698500" algn="l"/>
              </a:tabLst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Union(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556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14600" y="3200401"/>
            <a:ext cx="229870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68500" y="3644901"/>
            <a:ext cx="6668492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X1);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Find(S,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X2);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S[Root2].Parent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Root1;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13600" y="3060701"/>
            <a:ext cx="2333972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不属于同一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子集时，才需要合并</a:t>
            </a:r>
          </a:p>
        </p:txBody>
      </p:sp>
    </p:spTree>
    <p:extLst>
      <p:ext uri="{BB962C8B-B14F-4D97-AF65-F5344CB8AC3E}">
        <p14:creationId xmlns:p14="http://schemas.microsoft.com/office/powerpoint/2010/main" val="26822467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708518" y="1072389"/>
            <a:ext cx="389381" cy="329945"/>
          </a:xfrm>
          <a:custGeom>
            <a:avLst/>
            <a:gdLst>
              <a:gd name="connsiteX0" fmla="*/ 0 w 389381"/>
              <a:gd name="connsiteY0" fmla="*/ 164972 h 329945"/>
              <a:gd name="connsiteX1" fmla="*/ 194690 w 389381"/>
              <a:gd name="connsiteY1" fmla="*/ 0 h 329945"/>
              <a:gd name="connsiteX2" fmla="*/ 389381 w 389381"/>
              <a:gd name="connsiteY2" fmla="*/ 164972 h 329945"/>
              <a:gd name="connsiteX3" fmla="*/ 194690 w 389381"/>
              <a:gd name="connsiteY3" fmla="*/ 329945 h 329945"/>
              <a:gd name="connsiteX4" fmla="*/ 0 w 389381"/>
              <a:gd name="connsiteY4" fmla="*/ 164972 h 329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381" h="329945">
                <a:moveTo>
                  <a:pt x="0" y="164972"/>
                </a:moveTo>
                <a:cubicBezTo>
                  <a:pt x="0" y="73913"/>
                  <a:pt x="87248" y="0"/>
                  <a:pt x="194690" y="0"/>
                </a:cubicBezTo>
                <a:cubicBezTo>
                  <a:pt x="302132" y="0"/>
                  <a:pt x="389381" y="73913"/>
                  <a:pt x="389381" y="164972"/>
                </a:cubicBezTo>
                <a:cubicBezTo>
                  <a:pt x="389381" y="256031"/>
                  <a:pt x="302132" y="329945"/>
                  <a:pt x="194690" y="329945"/>
                </a:cubicBezTo>
                <a:cubicBezTo>
                  <a:pt x="87248" y="329945"/>
                  <a:pt x="0" y="256031"/>
                  <a:pt x="0" y="16497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02168" y="1066039"/>
            <a:ext cx="402081" cy="342645"/>
          </a:xfrm>
          <a:custGeom>
            <a:avLst/>
            <a:gdLst>
              <a:gd name="connsiteX0" fmla="*/ 6350 w 402081"/>
              <a:gd name="connsiteY0" fmla="*/ 171322 h 342645"/>
              <a:gd name="connsiteX1" fmla="*/ 201040 w 402081"/>
              <a:gd name="connsiteY1" fmla="*/ 6350 h 342645"/>
              <a:gd name="connsiteX2" fmla="*/ 395731 w 402081"/>
              <a:gd name="connsiteY2" fmla="*/ 171322 h 342645"/>
              <a:gd name="connsiteX3" fmla="*/ 201040 w 402081"/>
              <a:gd name="connsiteY3" fmla="*/ 336295 h 342645"/>
              <a:gd name="connsiteX4" fmla="*/ 6350 w 402081"/>
              <a:gd name="connsiteY4" fmla="*/ 171322 h 342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81" h="342645">
                <a:moveTo>
                  <a:pt x="6350" y="171322"/>
                </a:moveTo>
                <a:cubicBezTo>
                  <a:pt x="6350" y="80263"/>
                  <a:pt x="93598" y="6350"/>
                  <a:pt x="201040" y="6350"/>
                </a:cubicBezTo>
                <a:cubicBezTo>
                  <a:pt x="308482" y="6350"/>
                  <a:pt x="395731" y="80263"/>
                  <a:pt x="395731" y="171322"/>
                </a:cubicBezTo>
                <a:cubicBezTo>
                  <a:pt x="395731" y="262381"/>
                  <a:pt x="308482" y="336295"/>
                  <a:pt x="201040" y="336295"/>
                </a:cubicBezTo>
                <a:cubicBezTo>
                  <a:pt x="93598" y="336295"/>
                  <a:pt x="6350" y="262381"/>
                  <a:pt x="6350" y="17132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39126" y="1741804"/>
            <a:ext cx="389255" cy="329946"/>
          </a:xfrm>
          <a:custGeom>
            <a:avLst/>
            <a:gdLst>
              <a:gd name="connsiteX0" fmla="*/ 0 w 389255"/>
              <a:gd name="connsiteY0" fmla="*/ 164973 h 329946"/>
              <a:gd name="connsiteX1" fmla="*/ 194691 w 389255"/>
              <a:gd name="connsiteY1" fmla="*/ 0 h 329946"/>
              <a:gd name="connsiteX2" fmla="*/ 389255 w 389255"/>
              <a:gd name="connsiteY2" fmla="*/ 164973 h 329946"/>
              <a:gd name="connsiteX3" fmla="*/ 194691 w 389255"/>
              <a:gd name="connsiteY3" fmla="*/ 329946 h 329946"/>
              <a:gd name="connsiteX4" fmla="*/ 0 w 389255"/>
              <a:gd name="connsiteY4" fmla="*/ 164973 h 3299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255" h="329946">
                <a:moveTo>
                  <a:pt x="0" y="164973"/>
                </a:moveTo>
                <a:cubicBezTo>
                  <a:pt x="0" y="73914"/>
                  <a:pt x="87121" y="0"/>
                  <a:pt x="194691" y="0"/>
                </a:cubicBezTo>
                <a:cubicBezTo>
                  <a:pt x="302132" y="0"/>
                  <a:pt x="389255" y="73914"/>
                  <a:pt x="389255" y="164973"/>
                </a:cubicBezTo>
                <a:cubicBezTo>
                  <a:pt x="389255" y="256032"/>
                  <a:pt x="302132" y="329946"/>
                  <a:pt x="194691" y="329946"/>
                </a:cubicBezTo>
                <a:cubicBezTo>
                  <a:pt x="87121" y="329946"/>
                  <a:pt x="0" y="256032"/>
                  <a:pt x="0" y="16497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32776" y="1735454"/>
            <a:ext cx="401955" cy="342646"/>
          </a:xfrm>
          <a:custGeom>
            <a:avLst/>
            <a:gdLst>
              <a:gd name="connsiteX0" fmla="*/ 6350 w 401955"/>
              <a:gd name="connsiteY0" fmla="*/ 171323 h 342646"/>
              <a:gd name="connsiteX1" fmla="*/ 201041 w 401955"/>
              <a:gd name="connsiteY1" fmla="*/ 6350 h 342646"/>
              <a:gd name="connsiteX2" fmla="*/ 395605 w 401955"/>
              <a:gd name="connsiteY2" fmla="*/ 171323 h 342646"/>
              <a:gd name="connsiteX3" fmla="*/ 201041 w 401955"/>
              <a:gd name="connsiteY3" fmla="*/ 336296 h 342646"/>
              <a:gd name="connsiteX4" fmla="*/ 6350 w 401955"/>
              <a:gd name="connsiteY4" fmla="*/ 171323 h 342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955" h="342646">
                <a:moveTo>
                  <a:pt x="6350" y="171323"/>
                </a:moveTo>
                <a:cubicBezTo>
                  <a:pt x="6350" y="80264"/>
                  <a:pt x="93471" y="6350"/>
                  <a:pt x="201041" y="6350"/>
                </a:cubicBezTo>
                <a:cubicBezTo>
                  <a:pt x="308482" y="6350"/>
                  <a:pt x="395605" y="80264"/>
                  <a:pt x="395605" y="171323"/>
                </a:cubicBezTo>
                <a:cubicBezTo>
                  <a:pt x="395605" y="262382"/>
                  <a:pt x="308482" y="336296"/>
                  <a:pt x="201041" y="336296"/>
                </a:cubicBezTo>
                <a:cubicBezTo>
                  <a:pt x="93471" y="336296"/>
                  <a:pt x="6350" y="262382"/>
                  <a:pt x="6350" y="17132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207118" y="1718946"/>
            <a:ext cx="389382" cy="329819"/>
          </a:xfrm>
          <a:custGeom>
            <a:avLst/>
            <a:gdLst>
              <a:gd name="connsiteX0" fmla="*/ 0 w 389382"/>
              <a:gd name="connsiteY0" fmla="*/ 164845 h 329819"/>
              <a:gd name="connsiteX1" fmla="*/ 194691 w 389382"/>
              <a:gd name="connsiteY1" fmla="*/ 0 h 329819"/>
              <a:gd name="connsiteX2" fmla="*/ 389382 w 389382"/>
              <a:gd name="connsiteY2" fmla="*/ 164845 h 329819"/>
              <a:gd name="connsiteX3" fmla="*/ 194691 w 389382"/>
              <a:gd name="connsiteY3" fmla="*/ 329819 h 329819"/>
              <a:gd name="connsiteX4" fmla="*/ 0 w 389382"/>
              <a:gd name="connsiteY4" fmla="*/ 164845 h 329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382" h="329819">
                <a:moveTo>
                  <a:pt x="0" y="164845"/>
                </a:moveTo>
                <a:cubicBezTo>
                  <a:pt x="0" y="73786"/>
                  <a:pt x="87122" y="0"/>
                  <a:pt x="194691" y="0"/>
                </a:cubicBezTo>
                <a:cubicBezTo>
                  <a:pt x="302133" y="0"/>
                  <a:pt x="389382" y="73786"/>
                  <a:pt x="389382" y="164845"/>
                </a:cubicBezTo>
                <a:cubicBezTo>
                  <a:pt x="389382" y="256031"/>
                  <a:pt x="302133" y="329819"/>
                  <a:pt x="194691" y="329819"/>
                </a:cubicBezTo>
                <a:cubicBezTo>
                  <a:pt x="87122" y="329819"/>
                  <a:pt x="0" y="256031"/>
                  <a:pt x="0" y="16484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200768" y="1712596"/>
            <a:ext cx="402082" cy="342519"/>
          </a:xfrm>
          <a:custGeom>
            <a:avLst/>
            <a:gdLst>
              <a:gd name="connsiteX0" fmla="*/ 6350 w 402082"/>
              <a:gd name="connsiteY0" fmla="*/ 171195 h 342519"/>
              <a:gd name="connsiteX1" fmla="*/ 201041 w 402082"/>
              <a:gd name="connsiteY1" fmla="*/ 6350 h 342519"/>
              <a:gd name="connsiteX2" fmla="*/ 395732 w 402082"/>
              <a:gd name="connsiteY2" fmla="*/ 171195 h 342519"/>
              <a:gd name="connsiteX3" fmla="*/ 201041 w 402082"/>
              <a:gd name="connsiteY3" fmla="*/ 336169 h 342519"/>
              <a:gd name="connsiteX4" fmla="*/ 6350 w 402082"/>
              <a:gd name="connsiteY4" fmla="*/ 171195 h 342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082" h="342519">
                <a:moveTo>
                  <a:pt x="6350" y="171195"/>
                </a:moveTo>
                <a:cubicBezTo>
                  <a:pt x="6350" y="80136"/>
                  <a:pt x="93472" y="6350"/>
                  <a:pt x="201041" y="6350"/>
                </a:cubicBezTo>
                <a:cubicBezTo>
                  <a:pt x="308483" y="6350"/>
                  <a:pt x="395732" y="80136"/>
                  <a:pt x="395732" y="171195"/>
                </a:cubicBezTo>
                <a:cubicBezTo>
                  <a:pt x="395732" y="262381"/>
                  <a:pt x="308483" y="336169"/>
                  <a:pt x="201041" y="336169"/>
                </a:cubicBezTo>
                <a:cubicBezTo>
                  <a:pt x="93472" y="336169"/>
                  <a:pt x="6350" y="262381"/>
                  <a:pt x="6350" y="1711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87591" y="1072515"/>
            <a:ext cx="360298" cy="357759"/>
          </a:xfrm>
          <a:custGeom>
            <a:avLst/>
            <a:gdLst>
              <a:gd name="connsiteX0" fmla="*/ 0 w 360298"/>
              <a:gd name="connsiteY0" fmla="*/ 178943 h 357759"/>
              <a:gd name="connsiteX1" fmla="*/ 180213 w 360298"/>
              <a:gd name="connsiteY1" fmla="*/ 0 h 357759"/>
              <a:gd name="connsiteX2" fmla="*/ 360298 w 360298"/>
              <a:gd name="connsiteY2" fmla="*/ 178943 h 357759"/>
              <a:gd name="connsiteX3" fmla="*/ 180213 w 360298"/>
              <a:gd name="connsiteY3" fmla="*/ 357759 h 357759"/>
              <a:gd name="connsiteX4" fmla="*/ 0 w 360298"/>
              <a:gd name="connsiteY4" fmla="*/ 178943 h 357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9">
                <a:moveTo>
                  <a:pt x="0" y="178943"/>
                </a:moveTo>
                <a:cubicBezTo>
                  <a:pt x="0" y="80137"/>
                  <a:pt x="80645" y="0"/>
                  <a:pt x="180213" y="0"/>
                </a:cubicBezTo>
                <a:cubicBezTo>
                  <a:pt x="279654" y="0"/>
                  <a:pt x="360298" y="80137"/>
                  <a:pt x="360298" y="178943"/>
                </a:cubicBezTo>
                <a:cubicBezTo>
                  <a:pt x="360298" y="277622"/>
                  <a:pt x="279654" y="357759"/>
                  <a:pt x="180213" y="357759"/>
                </a:cubicBezTo>
                <a:cubicBezTo>
                  <a:pt x="80645" y="357759"/>
                  <a:pt x="0" y="277622"/>
                  <a:pt x="0" y="1789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381241" y="1066165"/>
            <a:ext cx="372998" cy="370459"/>
          </a:xfrm>
          <a:custGeom>
            <a:avLst/>
            <a:gdLst>
              <a:gd name="connsiteX0" fmla="*/ 6350 w 372998"/>
              <a:gd name="connsiteY0" fmla="*/ 185293 h 370459"/>
              <a:gd name="connsiteX1" fmla="*/ 186563 w 372998"/>
              <a:gd name="connsiteY1" fmla="*/ 6350 h 370459"/>
              <a:gd name="connsiteX2" fmla="*/ 366648 w 372998"/>
              <a:gd name="connsiteY2" fmla="*/ 185293 h 370459"/>
              <a:gd name="connsiteX3" fmla="*/ 186563 w 372998"/>
              <a:gd name="connsiteY3" fmla="*/ 364109 h 370459"/>
              <a:gd name="connsiteX4" fmla="*/ 6350 w 372998"/>
              <a:gd name="connsiteY4" fmla="*/ 18529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9">
                <a:moveTo>
                  <a:pt x="6350" y="185293"/>
                </a:moveTo>
                <a:cubicBezTo>
                  <a:pt x="6350" y="86487"/>
                  <a:pt x="86995" y="6350"/>
                  <a:pt x="186563" y="6350"/>
                </a:cubicBezTo>
                <a:cubicBezTo>
                  <a:pt x="286004" y="6350"/>
                  <a:pt x="366648" y="86487"/>
                  <a:pt x="366648" y="185293"/>
                </a:cubicBezTo>
                <a:cubicBezTo>
                  <a:pt x="366648" y="283972"/>
                  <a:pt x="286004" y="364109"/>
                  <a:pt x="186563" y="364109"/>
                </a:cubicBezTo>
                <a:cubicBezTo>
                  <a:pt x="86995" y="364109"/>
                  <a:pt x="6350" y="283972"/>
                  <a:pt x="6350" y="18529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53125" y="1798573"/>
            <a:ext cx="360298" cy="357758"/>
          </a:xfrm>
          <a:custGeom>
            <a:avLst/>
            <a:gdLst>
              <a:gd name="connsiteX0" fmla="*/ 0 w 360298"/>
              <a:gd name="connsiteY0" fmla="*/ 178816 h 357758"/>
              <a:gd name="connsiteX1" fmla="*/ 180213 w 360298"/>
              <a:gd name="connsiteY1" fmla="*/ 0 h 357758"/>
              <a:gd name="connsiteX2" fmla="*/ 360298 w 360298"/>
              <a:gd name="connsiteY2" fmla="*/ 178816 h 357758"/>
              <a:gd name="connsiteX3" fmla="*/ 180213 w 360298"/>
              <a:gd name="connsiteY3" fmla="*/ 357758 h 357758"/>
              <a:gd name="connsiteX4" fmla="*/ 0 w 360298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816"/>
                </a:moveTo>
                <a:cubicBezTo>
                  <a:pt x="0" y="80136"/>
                  <a:pt x="80645" y="0"/>
                  <a:pt x="180213" y="0"/>
                </a:cubicBezTo>
                <a:cubicBezTo>
                  <a:pt x="279653" y="0"/>
                  <a:pt x="360298" y="80136"/>
                  <a:pt x="360298" y="178816"/>
                </a:cubicBezTo>
                <a:cubicBezTo>
                  <a:pt x="360298" y="277622"/>
                  <a:pt x="279653" y="357758"/>
                  <a:pt x="180213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946775" y="1792223"/>
            <a:ext cx="372998" cy="370458"/>
          </a:xfrm>
          <a:custGeom>
            <a:avLst/>
            <a:gdLst>
              <a:gd name="connsiteX0" fmla="*/ 6350 w 372998"/>
              <a:gd name="connsiteY0" fmla="*/ 185166 h 370458"/>
              <a:gd name="connsiteX1" fmla="*/ 186563 w 372998"/>
              <a:gd name="connsiteY1" fmla="*/ 6350 h 370458"/>
              <a:gd name="connsiteX2" fmla="*/ 366648 w 372998"/>
              <a:gd name="connsiteY2" fmla="*/ 185166 h 370458"/>
              <a:gd name="connsiteX3" fmla="*/ 186563 w 372998"/>
              <a:gd name="connsiteY3" fmla="*/ 364108 h 370458"/>
              <a:gd name="connsiteX4" fmla="*/ 6350 w 372998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166"/>
                </a:moveTo>
                <a:cubicBezTo>
                  <a:pt x="6350" y="86486"/>
                  <a:pt x="86995" y="6350"/>
                  <a:pt x="186563" y="6350"/>
                </a:cubicBezTo>
                <a:cubicBezTo>
                  <a:pt x="286003" y="6350"/>
                  <a:pt x="366648" y="86486"/>
                  <a:pt x="366648" y="185166"/>
                </a:cubicBezTo>
                <a:cubicBezTo>
                  <a:pt x="366648" y="283972"/>
                  <a:pt x="286003" y="364108"/>
                  <a:pt x="186563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16548" y="1798573"/>
            <a:ext cx="360299" cy="357758"/>
          </a:xfrm>
          <a:custGeom>
            <a:avLst/>
            <a:gdLst>
              <a:gd name="connsiteX0" fmla="*/ 0 w 360299"/>
              <a:gd name="connsiteY0" fmla="*/ 178816 h 357758"/>
              <a:gd name="connsiteX1" fmla="*/ 180086 w 360299"/>
              <a:gd name="connsiteY1" fmla="*/ 0 h 357758"/>
              <a:gd name="connsiteX2" fmla="*/ 360298 w 360299"/>
              <a:gd name="connsiteY2" fmla="*/ 178816 h 357758"/>
              <a:gd name="connsiteX3" fmla="*/ 180086 w 360299"/>
              <a:gd name="connsiteY3" fmla="*/ 357758 h 357758"/>
              <a:gd name="connsiteX4" fmla="*/ 0 w 360299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9" h="357758">
                <a:moveTo>
                  <a:pt x="0" y="178816"/>
                </a:moveTo>
                <a:cubicBezTo>
                  <a:pt x="0" y="80136"/>
                  <a:pt x="80645" y="0"/>
                  <a:pt x="180086" y="0"/>
                </a:cubicBezTo>
                <a:cubicBezTo>
                  <a:pt x="279654" y="0"/>
                  <a:pt x="360298" y="80136"/>
                  <a:pt x="360298" y="178816"/>
                </a:cubicBezTo>
                <a:cubicBezTo>
                  <a:pt x="360298" y="277622"/>
                  <a:pt x="279654" y="357758"/>
                  <a:pt x="180086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410198" y="1792223"/>
            <a:ext cx="372999" cy="370458"/>
          </a:xfrm>
          <a:custGeom>
            <a:avLst/>
            <a:gdLst>
              <a:gd name="connsiteX0" fmla="*/ 6350 w 372999"/>
              <a:gd name="connsiteY0" fmla="*/ 185166 h 370458"/>
              <a:gd name="connsiteX1" fmla="*/ 186436 w 372999"/>
              <a:gd name="connsiteY1" fmla="*/ 6350 h 370458"/>
              <a:gd name="connsiteX2" fmla="*/ 366648 w 372999"/>
              <a:gd name="connsiteY2" fmla="*/ 185166 h 370458"/>
              <a:gd name="connsiteX3" fmla="*/ 186436 w 372999"/>
              <a:gd name="connsiteY3" fmla="*/ 364108 h 370458"/>
              <a:gd name="connsiteX4" fmla="*/ 6350 w 372999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9" h="370458">
                <a:moveTo>
                  <a:pt x="6350" y="185166"/>
                </a:moveTo>
                <a:cubicBezTo>
                  <a:pt x="6350" y="86486"/>
                  <a:pt x="86995" y="6350"/>
                  <a:pt x="186436" y="6350"/>
                </a:cubicBezTo>
                <a:cubicBezTo>
                  <a:pt x="286004" y="6350"/>
                  <a:pt x="366648" y="86486"/>
                  <a:pt x="366648" y="185166"/>
                </a:cubicBezTo>
                <a:cubicBezTo>
                  <a:pt x="366648" y="283972"/>
                  <a:pt x="286004" y="364108"/>
                  <a:pt x="186436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63588" y="1773682"/>
            <a:ext cx="360298" cy="357758"/>
          </a:xfrm>
          <a:custGeom>
            <a:avLst/>
            <a:gdLst>
              <a:gd name="connsiteX0" fmla="*/ 0 w 360298"/>
              <a:gd name="connsiteY0" fmla="*/ 178942 h 357758"/>
              <a:gd name="connsiteX1" fmla="*/ 180085 w 360298"/>
              <a:gd name="connsiteY1" fmla="*/ 0 h 357758"/>
              <a:gd name="connsiteX2" fmla="*/ 360298 w 360298"/>
              <a:gd name="connsiteY2" fmla="*/ 178942 h 357758"/>
              <a:gd name="connsiteX3" fmla="*/ 180085 w 360298"/>
              <a:gd name="connsiteY3" fmla="*/ 357758 h 357758"/>
              <a:gd name="connsiteX4" fmla="*/ 0 w 360298"/>
              <a:gd name="connsiteY4" fmla="*/ 178942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942"/>
                </a:moveTo>
                <a:cubicBezTo>
                  <a:pt x="0" y="80136"/>
                  <a:pt x="80645" y="0"/>
                  <a:pt x="180085" y="0"/>
                </a:cubicBezTo>
                <a:cubicBezTo>
                  <a:pt x="279653" y="0"/>
                  <a:pt x="360298" y="80136"/>
                  <a:pt x="360298" y="178942"/>
                </a:cubicBezTo>
                <a:cubicBezTo>
                  <a:pt x="360298" y="277748"/>
                  <a:pt x="279653" y="357758"/>
                  <a:pt x="180085" y="357758"/>
                </a:cubicBezTo>
                <a:cubicBezTo>
                  <a:pt x="80645" y="357758"/>
                  <a:pt x="0" y="277748"/>
                  <a:pt x="0" y="1789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57238" y="1767332"/>
            <a:ext cx="372998" cy="370458"/>
          </a:xfrm>
          <a:custGeom>
            <a:avLst/>
            <a:gdLst>
              <a:gd name="connsiteX0" fmla="*/ 6350 w 372998"/>
              <a:gd name="connsiteY0" fmla="*/ 185292 h 370458"/>
              <a:gd name="connsiteX1" fmla="*/ 186435 w 372998"/>
              <a:gd name="connsiteY1" fmla="*/ 6350 h 370458"/>
              <a:gd name="connsiteX2" fmla="*/ 366648 w 372998"/>
              <a:gd name="connsiteY2" fmla="*/ 185292 h 370458"/>
              <a:gd name="connsiteX3" fmla="*/ 186435 w 372998"/>
              <a:gd name="connsiteY3" fmla="*/ 364108 h 370458"/>
              <a:gd name="connsiteX4" fmla="*/ 6350 w 372998"/>
              <a:gd name="connsiteY4" fmla="*/ 185292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292"/>
                </a:moveTo>
                <a:cubicBezTo>
                  <a:pt x="6350" y="86486"/>
                  <a:pt x="86995" y="6350"/>
                  <a:pt x="186435" y="6350"/>
                </a:cubicBezTo>
                <a:cubicBezTo>
                  <a:pt x="286003" y="6350"/>
                  <a:pt x="366648" y="86486"/>
                  <a:pt x="366648" y="185292"/>
                </a:cubicBezTo>
                <a:cubicBezTo>
                  <a:pt x="366648" y="284098"/>
                  <a:pt x="286003" y="364108"/>
                  <a:pt x="186435" y="364108"/>
                </a:cubicBezTo>
                <a:cubicBezTo>
                  <a:pt x="86995" y="364108"/>
                  <a:pt x="6350" y="284098"/>
                  <a:pt x="6350" y="1852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488809" y="1773682"/>
            <a:ext cx="360298" cy="357758"/>
          </a:xfrm>
          <a:custGeom>
            <a:avLst/>
            <a:gdLst>
              <a:gd name="connsiteX0" fmla="*/ 0 w 360298"/>
              <a:gd name="connsiteY0" fmla="*/ 178942 h 357758"/>
              <a:gd name="connsiteX1" fmla="*/ 180085 w 360298"/>
              <a:gd name="connsiteY1" fmla="*/ 0 h 357758"/>
              <a:gd name="connsiteX2" fmla="*/ 360298 w 360298"/>
              <a:gd name="connsiteY2" fmla="*/ 178942 h 357758"/>
              <a:gd name="connsiteX3" fmla="*/ 180085 w 360298"/>
              <a:gd name="connsiteY3" fmla="*/ 357758 h 357758"/>
              <a:gd name="connsiteX4" fmla="*/ 0 w 360298"/>
              <a:gd name="connsiteY4" fmla="*/ 178942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8" h="357758">
                <a:moveTo>
                  <a:pt x="0" y="178942"/>
                </a:moveTo>
                <a:cubicBezTo>
                  <a:pt x="0" y="80136"/>
                  <a:pt x="80644" y="0"/>
                  <a:pt x="180085" y="0"/>
                </a:cubicBezTo>
                <a:cubicBezTo>
                  <a:pt x="279653" y="0"/>
                  <a:pt x="360298" y="80136"/>
                  <a:pt x="360298" y="178942"/>
                </a:cubicBezTo>
                <a:cubicBezTo>
                  <a:pt x="360298" y="277748"/>
                  <a:pt x="279653" y="357758"/>
                  <a:pt x="180085" y="357758"/>
                </a:cubicBezTo>
                <a:cubicBezTo>
                  <a:pt x="80644" y="357758"/>
                  <a:pt x="0" y="277748"/>
                  <a:pt x="0" y="1789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482459" y="1767332"/>
            <a:ext cx="372998" cy="370458"/>
          </a:xfrm>
          <a:custGeom>
            <a:avLst/>
            <a:gdLst>
              <a:gd name="connsiteX0" fmla="*/ 6350 w 372998"/>
              <a:gd name="connsiteY0" fmla="*/ 185292 h 370458"/>
              <a:gd name="connsiteX1" fmla="*/ 186435 w 372998"/>
              <a:gd name="connsiteY1" fmla="*/ 6350 h 370458"/>
              <a:gd name="connsiteX2" fmla="*/ 366648 w 372998"/>
              <a:gd name="connsiteY2" fmla="*/ 185292 h 370458"/>
              <a:gd name="connsiteX3" fmla="*/ 186435 w 372998"/>
              <a:gd name="connsiteY3" fmla="*/ 364108 h 370458"/>
              <a:gd name="connsiteX4" fmla="*/ 6350 w 372998"/>
              <a:gd name="connsiteY4" fmla="*/ 185292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8" h="370458">
                <a:moveTo>
                  <a:pt x="6350" y="185292"/>
                </a:moveTo>
                <a:cubicBezTo>
                  <a:pt x="6350" y="86486"/>
                  <a:pt x="86994" y="6350"/>
                  <a:pt x="186435" y="6350"/>
                </a:cubicBezTo>
                <a:cubicBezTo>
                  <a:pt x="286003" y="6350"/>
                  <a:pt x="366648" y="86486"/>
                  <a:pt x="366648" y="185292"/>
                </a:cubicBezTo>
                <a:cubicBezTo>
                  <a:pt x="366648" y="284098"/>
                  <a:pt x="286003" y="364108"/>
                  <a:pt x="186435" y="364108"/>
                </a:cubicBezTo>
                <a:cubicBezTo>
                  <a:pt x="86994" y="364108"/>
                  <a:pt x="6350" y="284098"/>
                  <a:pt x="6350" y="1852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054342" y="2499741"/>
            <a:ext cx="360299" cy="357758"/>
          </a:xfrm>
          <a:custGeom>
            <a:avLst/>
            <a:gdLst>
              <a:gd name="connsiteX0" fmla="*/ 0 w 360299"/>
              <a:gd name="connsiteY0" fmla="*/ 178816 h 357758"/>
              <a:gd name="connsiteX1" fmla="*/ 180086 w 360299"/>
              <a:gd name="connsiteY1" fmla="*/ 0 h 357758"/>
              <a:gd name="connsiteX2" fmla="*/ 360298 w 360299"/>
              <a:gd name="connsiteY2" fmla="*/ 178816 h 357758"/>
              <a:gd name="connsiteX3" fmla="*/ 180086 w 360299"/>
              <a:gd name="connsiteY3" fmla="*/ 357758 h 357758"/>
              <a:gd name="connsiteX4" fmla="*/ 0 w 360299"/>
              <a:gd name="connsiteY4" fmla="*/ 178816 h 357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299" h="357758">
                <a:moveTo>
                  <a:pt x="0" y="178816"/>
                </a:moveTo>
                <a:cubicBezTo>
                  <a:pt x="0" y="80136"/>
                  <a:pt x="80645" y="0"/>
                  <a:pt x="180086" y="0"/>
                </a:cubicBezTo>
                <a:cubicBezTo>
                  <a:pt x="279654" y="0"/>
                  <a:pt x="360298" y="80136"/>
                  <a:pt x="360298" y="178816"/>
                </a:cubicBezTo>
                <a:cubicBezTo>
                  <a:pt x="360298" y="277622"/>
                  <a:pt x="279654" y="357758"/>
                  <a:pt x="180086" y="357758"/>
                </a:cubicBezTo>
                <a:cubicBezTo>
                  <a:pt x="80645" y="357758"/>
                  <a:pt x="0" y="277622"/>
                  <a:pt x="0" y="1788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047992" y="2493391"/>
            <a:ext cx="372999" cy="370458"/>
          </a:xfrm>
          <a:custGeom>
            <a:avLst/>
            <a:gdLst>
              <a:gd name="connsiteX0" fmla="*/ 6350 w 372999"/>
              <a:gd name="connsiteY0" fmla="*/ 185166 h 370458"/>
              <a:gd name="connsiteX1" fmla="*/ 186436 w 372999"/>
              <a:gd name="connsiteY1" fmla="*/ 6350 h 370458"/>
              <a:gd name="connsiteX2" fmla="*/ 366648 w 372999"/>
              <a:gd name="connsiteY2" fmla="*/ 185166 h 370458"/>
              <a:gd name="connsiteX3" fmla="*/ 186436 w 372999"/>
              <a:gd name="connsiteY3" fmla="*/ 364108 h 370458"/>
              <a:gd name="connsiteX4" fmla="*/ 6350 w 372999"/>
              <a:gd name="connsiteY4" fmla="*/ 185166 h 370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999" h="370458">
                <a:moveTo>
                  <a:pt x="6350" y="185166"/>
                </a:moveTo>
                <a:cubicBezTo>
                  <a:pt x="6350" y="86486"/>
                  <a:pt x="86995" y="6350"/>
                  <a:pt x="186436" y="6350"/>
                </a:cubicBezTo>
                <a:cubicBezTo>
                  <a:pt x="286004" y="6350"/>
                  <a:pt x="366648" y="86486"/>
                  <a:pt x="366648" y="185166"/>
                </a:cubicBezTo>
                <a:cubicBezTo>
                  <a:pt x="366648" y="283972"/>
                  <a:pt x="286004" y="364108"/>
                  <a:pt x="186436" y="364108"/>
                </a:cubicBezTo>
                <a:cubicBezTo>
                  <a:pt x="86995" y="364108"/>
                  <a:pt x="6350" y="283972"/>
                  <a:pt x="6350" y="1851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950200" y="2474849"/>
            <a:ext cx="360426" cy="357759"/>
          </a:xfrm>
          <a:custGeom>
            <a:avLst/>
            <a:gdLst>
              <a:gd name="connsiteX0" fmla="*/ 0 w 360426"/>
              <a:gd name="connsiteY0" fmla="*/ 178943 h 357759"/>
              <a:gd name="connsiteX1" fmla="*/ 180213 w 360426"/>
              <a:gd name="connsiteY1" fmla="*/ 0 h 357759"/>
              <a:gd name="connsiteX2" fmla="*/ 360426 w 360426"/>
              <a:gd name="connsiteY2" fmla="*/ 178943 h 357759"/>
              <a:gd name="connsiteX3" fmla="*/ 180213 w 360426"/>
              <a:gd name="connsiteY3" fmla="*/ 357758 h 357759"/>
              <a:gd name="connsiteX4" fmla="*/ 0 w 360426"/>
              <a:gd name="connsiteY4" fmla="*/ 178943 h 357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0426" h="357759">
                <a:moveTo>
                  <a:pt x="0" y="178943"/>
                </a:moveTo>
                <a:cubicBezTo>
                  <a:pt x="0" y="80136"/>
                  <a:pt x="80771" y="0"/>
                  <a:pt x="180213" y="0"/>
                </a:cubicBezTo>
                <a:cubicBezTo>
                  <a:pt x="279654" y="0"/>
                  <a:pt x="360426" y="80136"/>
                  <a:pt x="360426" y="178943"/>
                </a:cubicBezTo>
                <a:cubicBezTo>
                  <a:pt x="360426" y="277749"/>
                  <a:pt x="279654" y="357758"/>
                  <a:pt x="180213" y="357758"/>
                </a:cubicBezTo>
                <a:cubicBezTo>
                  <a:pt x="80771" y="357758"/>
                  <a:pt x="0" y="277749"/>
                  <a:pt x="0" y="1789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943850" y="2468499"/>
            <a:ext cx="373126" cy="370459"/>
          </a:xfrm>
          <a:custGeom>
            <a:avLst/>
            <a:gdLst>
              <a:gd name="connsiteX0" fmla="*/ 6350 w 373126"/>
              <a:gd name="connsiteY0" fmla="*/ 185293 h 370459"/>
              <a:gd name="connsiteX1" fmla="*/ 186563 w 373126"/>
              <a:gd name="connsiteY1" fmla="*/ 6350 h 370459"/>
              <a:gd name="connsiteX2" fmla="*/ 366776 w 373126"/>
              <a:gd name="connsiteY2" fmla="*/ 185293 h 370459"/>
              <a:gd name="connsiteX3" fmla="*/ 186563 w 373126"/>
              <a:gd name="connsiteY3" fmla="*/ 364108 h 370459"/>
              <a:gd name="connsiteX4" fmla="*/ 6350 w 373126"/>
              <a:gd name="connsiteY4" fmla="*/ 18529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3126" h="370459">
                <a:moveTo>
                  <a:pt x="6350" y="185293"/>
                </a:moveTo>
                <a:cubicBezTo>
                  <a:pt x="6350" y="86486"/>
                  <a:pt x="87121" y="6350"/>
                  <a:pt x="186563" y="6350"/>
                </a:cubicBezTo>
                <a:cubicBezTo>
                  <a:pt x="286004" y="6350"/>
                  <a:pt x="366776" y="86486"/>
                  <a:pt x="366776" y="185293"/>
                </a:cubicBezTo>
                <a:cubicBezTo>
                  <a:pt x="366776" y="284099"/>
                  <a:pt x="286004" y="364108"/>
                  <a:pt x="186563" y="364108"/>
                </a:cubicBezTo>
                <a:cubicBezTo>
                  <a:pt x="87121" y="364108"/>
                  <a:pt x="6350" y="284099"/>
                  <a:pt x="6350" y="18529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58969" y="2886582"/>
            <a:ext cx="4610904" cy="2644446"/>
          </a:xfrm>
          <a:custGeom>
            <a:avLst/>
            <a:gdLst>
              <a:gd name="connsiteX0" fmla="*/ 6350 w 4610904"/>
              <a:gd name="connsiteY0" fmla="*/ 6350 h 2644446"/>
              <a:gd name="connsiteX1" fmla="*/ 1837944 w 4610904"/>
              <a:gd name="connsiteY1" fmla="*/ 972057 h 2644446"/>
              <a:gd name="connsiteX2" fmla="*/ 4486274 w 4610904"/>
              <a:gd name="connsiteY2" fmla="*/ 1495932 h 2644446"/>
              <a:gd name="connsiteX3" fmla="*/ 3217417 w 4610904"/>
              <a:gd name="connsiteY3" fmla="*/ 2589276 h 2644446"/>
              <a:gd name="connsiteX4" fmla="*/ 569086 w 4610904"/>
              <a:gd name="connsiteY4" fmla="*/ 2065401 h 2644446"/>
              <a:gd name="connsiteX5" fmla="*/ 1154557 w 4610904"/>
              <a:gd name="connsiteY5" fmla="*/ 1137666 h 2644446"/>
              <a:gd name="connsiteX6" fmla="*/ 6350 w 4610904"/>
              <a:gd name="connsiteY6" fmla="*/ 6350 h 26444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10904" h="2644446">
                <a:moveTo>
                  <a:pt x="6350" y="6350"/>
                </a:moveTo>
                <a:lnTo>
                  <a:pt x="1837944" y="972057"/>
                </a:lnTo>
                <a:cubicBezTo>
                  <a:pt x="2919729" y="814832"/>
                  <a:pt x="4105401" y="1049401"/>
                  <a:pt x="4486274" y="1495932"/>
                </a:cubicBezTo>
                <a:cubicBezTo>
                  <a:pt x="4867148" y="1942464"/>
                  <a:pt x="4299076" y="2432050"/>
                  <a:pt x="3217417" y="2589276"/>
                </a:cubicBezTo>
                <a:cubicBezTo>
                  <a:pt x="2135632" y="2746501"/>
                  <a:pt x="949959" y="2511932"/>
                  <a:pt x="569086" y="2065401"/>
                </a:cubicBezTo>
                <a:cubicBezTo>
                  <a:pt x="287909" y="1735836"/>
                  <a:pt x="519557" y="1368679"/>
                  <a:pt x="1154557" y="1137666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022341" y="2800096"/>
            <a:ext cx="3651558" cy="1063799"/>
          </a:xfrm>
          <a:custGeom>
            <a:avLst/>
            <a:gdLst>
              <a:gd name="connsiteX0" fmla="*/ 6350 w 3651558"/>
              <a:gd name="connsiteY0" fmla="*/ 6350 h 1063799"/>
              <a:gd name="connsiteX1" fmla="*/ 1560067 w 3651558"/>
              <a:gd name="connsiteY1" fmla="*/ 343916 h 1063799"/>
              <a:gd name="connsiteX2" fmla="*/ 3402329 w 3651558"/>
              <a:gd name="connsiteY2" fmla="*/ 437514 h 1063799"/>
              <a:gd name="connsiteX3" fmla="*/ 3087624 w 3651558"/>
              <a:gd name="connsiteY3" fmla="*/ 985266 h 1063799"/>
              <a:gd name="connsiteX4" fmla="*/ 1245235 w 3651558"/>
              <a:gd name="connsiteY4" fmla="*/ 891667 h 1063799"/>
              <a:gd name="connsiteX5" fmla="*/ 1211579 w 3651558"/>
              <a:gd name="connsiteY5" fmla="*/ 452374 h 1063799"/>
              <a:gd name="connsiteX6" fmla="*/ 6350 w 3651558"/>
              <a:gd name="connsiteY6" fmla="*/ 6350 h 1063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651558" h="1063799">
                <a:moveTo>
                  <a:pt x="6350" y="6350"/>
                </a:moveTo>
                <a:lnTo>
                  <a:pt x="1560067" y="343916"/>
                </a:lnTo>
                <a:cubicBezTo>
                  <a:pt x="2155698" y="218567"/>
                  <a:pt x="2980563" y="260477"/>
                  <a:pt x="3402329" y="437514"/>
                </a:cubicBezTo>
                <a:cubicBezTo>
                  <a:pt x="3824224" y="614680"/>
                  <a:pt x="3683253" y="859917"/>
                  <a:pt x="3087624" y="985266"/>
                </a:cubicBezTo>
                <a:cubicBezTo>
                  <a:pt x="2491994" y="1110614"/>
                  <a:pt x="1667129" y="1068832"/>
                  <a:pt x="1245235" y="891667"/>
                </a:cubicBezTo>
                <a:cubicBezTo>
                  <a:pt x="933958" y="760983"/>
                  <a:pt x="920623" y="587120"/>
                  <a:pt x="1211579" y="452374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33189" y="279405"/>
            <a:ext cx="3597601" cy="997961"/>
          </a:xfrm>
          <a:custGeom>
            <a:avLst/>
            <a:gdLst>
              <a:gd name="connsiteX0" fmla="*/ 6350 w 3597601"/>
              <a:gd name="connsiteY0" fmla="*/ 991611 h 997961"/>
              <a:gd name="connsiteX1" fmla="*/ 1129665 w 3597601"/>
              <a:gd name="connsiteY1" fmla="*/ 597784 h 997961"/>
              <a:gd name="connsiteX2" fmla="*/ 1602358 w 3597601"/>
              <a:gd name="connsiteY2" fmla="*/ 60193 h 997961"/>
              <a:gd name="connsiteX3" fmla="*/ 3410584 w 3597601"/>
              <a:gd name="connsiteY3" fmla="*/ 200655 h 997961"/>
              <a:gd name="connsiteX4" fmla="*/ 2937890 w 3597601"/>
              <a:gd name="connsiteY4" fmla="*/ 738373 h 997961"/>
              <a:gd name="connsiteX5" fmla="*/ 1462785 w 3597601"/>
              <a:gd name="connsiteY5" fmla="*/ 710306 h 997961"/>
              <a:gd name="connsiteX6" fmla="*/ 6350 w 3597601"/>
              <a:gd name="connsiteY6" fmla="*/ 991611 h 997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597601" h="997961">
                <a:moveTo>
                  <a:pt x="6350" y="991611"/>
                </a:moveTo>
                <a:lnTo>
                  <a:pt x="1129665" y="597784"/>
                </a:lnTo>
                <a:cubicBezTo>
                  <a:pt x="760857" y="410586"/>
                  <a:pt x="972439" y="169794"/>
                  <a:pt x="1602358" y="60193"/>
                </a:cubicBezTo>
                <a:cubicBezTo>
                  <a:pt x="2232152" y="-49407"/>
                  <a:pt x="3041777" y="13457"/>
                  <a:pt x="3410584" y="200655"/>
                </a:cubicBezTo>
                <a:cubicBezTo>
                  <a:pt x="3779393" y="387980"/>
                  <a:pt x="3567810" y="628645"/>
                  <a:pt x="2937890" y="738373"/>
                </a:cubicBezTo>
                <a:cubicBezTo>
                  <a:pt x="2472944" y="819272"/>
                  <a:pt x="1889378" y="808223"/>
                  <a:pt x="1462785" y="710306"/>
                </a:cubicBezTo>
                <a:lnTo>
                  <a:pt x="6350" y="9916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7600" y="279400"/>
            <a:ext cx="3606800" cy="10033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1384300"/>
            <a:ext cx="292100" cy="4318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7800" y="1384300"/>
            <a:ext cx="101600" cy="431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54800" y="1308100"/>
            <a:ext cx="901700" cy="520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96300" y="1358900"/>
            <a:ext cx="304800" cy="4064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04300" y="1371600"/>
            <a:ext cx="304800" cy="3937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9800" y="2082800"/>
            <a:ext cx="279400" cy="4318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59700" y="2095500"/>
            <a:ext cx="279400" cy="4318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53000" y="2794000"/>
            <a:ext cx="4622800" cy="27432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7" name="表格 4"/>
          <p:cNvGraphicFramePr>
            <a:graphicFrameLocks noGrp="1"/>
          </p:cNvGraphicFramePr>
          <p:nvPr/>
        </p:nvGraphicFramePr>
        <p:xfrm>
          <a:off x="3028950" y="1104901"/>
          <a:ext cx="2095500" cy="3969004"/>
        </p:xfrm>
        <a:graphic>
          <a:graphicData uri="http://schemas.openxmlformats.org/drawingml/2006/table">
            <a:tbl>
              <a:tblPr/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6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02001" y="863601"/>
            <a:ext cx="4841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229101" y="863601"/>
            <a:ext cx="7359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38401" y="838200"/>
            <a:ext cx="512961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5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819400" y="1473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8194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819400" y="2082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819400" y="2451101"/>
            <a:ext cx="12824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819400" y="3086101"/>
            <a:ext cx="128240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23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356600" y="17780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826500" y="1104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9258300" y="1752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57900" y="1854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515100" y="18542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959600" y="181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162800" y="2552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581900" y="181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051800" y="25146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210301" y="3327400"/>
            <a:ext cx="2539157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改成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。表示集</a:t>
            </a:r>
          </a:p>
          <a:p>
            <a:pPr>
              <a:lnSpc>
                <a:spcPts val="21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为了改善合并以后的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  <a:p>
            <a:pPr>
              <a:lnSpc>
                <a:spcPts val="21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性能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，可以采用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小的集合</a:t>
            </a:r>
          </a:p>
          <a:p>
            <a:pPr>
              <a:lnSpc>
                <a:spcPts val="20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合并到相对大的集合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中。</a:t>
            </a:r>
          </a:p>
          <a:p>
            <a:pPr>
              <a:lnSpc>
                <a:spcPts val="2200"/>
              </a:lnSpc>
              <a:tabLst>
                <a:tab pos="254000" algn="l"/>
                <a:tab pos="342900" algn="l"/>
                <a:tab pos="495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（修改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Union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函数）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400801" y="482601"/>
            <a:ext cx="15773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改成</a:t>
            </a:r>
            <a:r>
              <a:rPr lang="en-US" altLang="zh-CN" sz="180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-7</a:t>
            </a:r>
            <a:r>
              <a:rPr lang="en-US" altLang="zh-CN" sz="180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。表示集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489700" y="762000"/>
            <a:ext cx="1333698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合有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99887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2164141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299921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6.1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什么是图</a:t>
            </a:r>
          </a:p>
        </p:txBody>
      </p:sp>
    </p:spTree>
    <p:extLst>
      <p:ext uri="{BB962C8B-B14F-4D97-AF65-F5344CB8AC3E}">
        <p14:creationId xmlns:p14="http://schemas.microsoft.com/office/powerpoint/2010/main" val="22874781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05522" y="518455"/>
            <a:ext cx="397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六度空间理论</a:t>
            </a:r>
            <a:r>
              <a:rPr lang="en-US" altLang="zh-CN" sz="1633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Degrees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en-US" altLang="zh-CN" sz="1633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825713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6819" y="622146"/>
            <a:ext cx="116217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115214" algn="l"/>
              </a:tabLst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全球互联网</a:t>
            </a:r>
          </a:p>
          <a:p>
            <a:pPr>
              <a:lnSpc>
                <a:spcPts val="2087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用户数量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35946" y="1451673"/>
            <a:ext cx="2324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81583" y="1371025"/>
            <a:ext cx="3270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30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30910" y="1451673"/>
            <a:ext cx="2324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FFFFFF"/>
                </a:solidFill>
                <a:latin typeface="隶书" pitchFamily="18" charset="0"/>
                <a:cs typeface="隶书" pitchFamily="18" charset="0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17015114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95449" y="5230630"/>
            <a:ext cx="3951403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从陈家庄到张家村，怎么走最快呢？</a:t>
            </a:r>
          </a:p>
          <a:p>
            <a:pPr>
              <a:lnSpc>
                <a:spcPts val="2268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怎么修公路使得村村通的花费最少呢？</a:t>
            </a:r>
          </a:p>
        </p:txBody>
      </p:sp>
    </p:spTree>
    <p:extLst>
      <p:ext uri="{BB962C8B-B14F-4D97-AF65-F5344CB8AC3E}">
        <p14:creationId xmlns:p14="http://schemas.microsoft.com/office/powerpoint/2010/main" val="36712829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68429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7609714" y="1000675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7955350" y="120805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08368" y="1000675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061386" y="120805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8300986" y="148456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8992259" y="1899329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8162732" y="203758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886223" y="1691947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333205" y="196845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264078" y="1484566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945969" y="5079183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706381" y="5079183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222479" y="5217437"/>
            <a:ext cx="498292" cy="28803"/>
          </a:xfrm>
          <a:custGeom>
            <a:avLst/>
            <a:gdLst>
              <a:gd name="connsiteX0" fmla="*/ 7937 w 549275"/>
              <a:gd name="connsiteY0" fmla="*/ 7937 h 31750"/>
              <a:gd name="connsiteX1" fmla="*/ 541337 w 5492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9275" h="31750">
                <a:moveTo>
                  <a:pt x="7937" y="7937"/>
                </a:moveTo>
                <a:lnTo>
                  <a:pt x="5413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153351" y="5355692"/>
            <a:ext cx="636547" cy="28803"/>
          </a:xfrm>
          <a:custGeom>
            <a:avLst/>
            <a:gdLst>
              <a:gd name="connsiteX0" fmla="*/ 7937 w 701675"/>
              <a:gd name="connsiteY0" fmla="*/ 7937 h 31750"/>
              <a:gd name="connsiteX1" fmla="*/ 693737 w 7016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1675" h="31750">
                <a:moveTo>
                  <a:pt x="7937" y="7937"/>
                </a:moveTo>
                <a:lnTo>
                  <a:pt x="6937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153351" y="5079183"/>
            <a:ext cx="636547" cy="28803"/>
          </a:xfrm>
          <a:custGeom>
            <a:avLst/>
            <a:gdLst>
              <a:gd name="connsiteX0" fmla="*/ 7937 w 701675"/>
              <a:gd name="connsiteY0" fmla="*/ 7937 h 31750"/>
              <a:gd name="connsiteX1" fmla="*/ 693737 w 7016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1675" h="31750">
                <a:moveTo>
                  <a:pt x="7937" y="7937"/>
                </a:moveTo>
                <a:lnTo>
                  <a:pt x="6937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8508368" y="3627511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9268768" y="3627511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8784878" y="3765765"/>
            <a:ext cx="498292" cy="28803"/>
          </a:xfrm>
          <a:custGeom>
            <a:avLst/>
            <a:gdLst>
              <a:gd name="connsiteX0" fmla="*/ 7937 w 549275"/>
              <a:gd name="connsiteY0" fmla="*/ 7937 h 31750"/>
              <a:gd name="connsiteX1" fmla="*/ 541337 w 5492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9275" h="31750">
                <a:moveTo>
                  <a:pt x="7937" y="7937"/>
                </a:moveTo>
                <a:lnTo>
                  <a:pt x="5413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8508368" y="404227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9268768" y="4042274"/>
            <a:ext cx="290911" cy="290911"/>
          </a:xfrm>
          <a:custGeom>
            <a:avLst/>
            <a:gdLst>
              <a:gd name="connsiteX0" fmla="*/ 160337 w 320675"/>
              <a:gd name="connsiteY0" fmla="*/ 7937 h 320675"/>
              <a:gd name="connsiteX1" fmla="*/ 7937 w 320675"/>
              <a:gd name="connsiteY1" fmla="*/ 160337 h 320675"/>
              <a:gd name="connsiteX2" fmla="*/ 160337 w 320675"/>
              <a:gd name="connsiteY2" fmla="*/ 312737 h 320675"/>
              <a:gd name="connsiteX3" fmla="*/ 312737 w 320675"/>
              <a:gd name="connsiteY3" fmla="*/ 160337 h 320675"/>
              <a:gd name="connsiteX4" fmla="*/ 160337 w 320675"/>
              <a:gd name="connsiteY4" fmla="*/ 79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675" h="320675">
                <a:moveTo>
                  <a:pt x="160337" y="7937"/>
                </a:moveTo>
                <a:cubicBezTo>
                  <a:pt x="76517" y="7937"/>
                  <a:pt x="7937" y="76517"/>
                  <a:pt x="7937" y="160337"/>
                </a:cubicBezTo>
                <a:cubicBezTo>
                  <a:pt x="7937" y="244157"/>
                  <a:pt x="76517" y="312737"/>
                  <a:pt x="160337" y="312737"/>
                </a:cubicBezTo>
                <a:cubicBezTo>
                  <a:pt x="244157" y="312737"/>
                  <a:pt x="312737" y="244157"/>
                  <a:pt x="312737" y="160337"/>
                </a:cubicBezTo>
                <a:cubicBezTo>
                  <a:pt x="312737" y="76517"/>
                  <a:pt x="244157" y="7937"/>
                  <a:pt x="16033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56710"/>
            <a:ext cx="471763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Graph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43777" y="1958606"/>
            <a:ext cx="173124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54849" y="1877957"/>
            <a:ext cx="3145092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多对多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的关系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包含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754849" y="2937909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054401" y="2845739"/>
            <a:ext cx="5710987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一组顶点：通常用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(Vertex)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表示顶点集合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一组边：通常用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(Edge)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表示边的集合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054401" y="3755915"/>
            <a:ext cx="12182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365474" y="3652224"/>
            <a:ext cx="443775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边是顶点对：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054401" y="4124594"/>
            <a:ext cx="12182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596102" y="369830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333460" y="3698309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365474" y="4078509"/>
            <a:ext cx="5227713" cy="1341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668244" algn="l"/>
                <a:tab pos="140561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有向边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w&gt;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表示从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的边（单行线）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2812"/>
              </a:lnSpc>
              <a:tabLst>
                <a:tab pos="668244" algn="l"/>
                <a:tab pos="140561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不考虑重边和自回路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668244" algn="l"/>
                <a:tab pos="140561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0"/>
              </a:lnSpc>
              <a:tabLst>
                <a:tab pos="668244" algn="l"/>
                <a:tab pos="1405616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333460" y="41130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2148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82881" y="1128849"/>
            <a:ext cx="1624491" cy="69127"/>
          </a:xfrm>
          <a:custGeom>
            <a:avLst/>
            <a:gdLst>
              <a:gd name="connsiteX0" fmla="*/ 19050 w 1790700"/>
              <a:gd name="connsiteY0" fmla="*/ 19050 h 76200"/>
              <a:gd name="connsiteX1" fmla="*/ 1771649 w 1790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90700" h="76200">
                <a:moveTo>
                  <a:pt x="19050" y="19050"/>
                </a:moveTo>
                <a:lnTo>
                  <a:pt x="177164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84227" y="1128849"/>
            <a:ext cx="794963" cy="69127"/>
          </a:xfrm>
          <a:custGeom>
            <a:avLst/>
            <a:gdLst>
              <a:gd name="connsiteX0" fmla="*/ 19050 w 876300"/>
              <a:gd name="connsiteY0" fmla="*/ 19050 h 76200"/>
              <a:gd name="connsiteX1" fmla="*/ 857250 w 8763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6300" h="76200">
                <a:moveTo>
                  <a:pt x="19050" y="19050"/>
                </a:moveTo>
                <a:lnTo>
                  <a:pt x="8572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45189"/>
            <a:ext cx="717876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抽象数据类型（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Abstract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Data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Type</a:t>
            </a: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1612970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50" y="1532322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数据类型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2108382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2027733"/>
            <a:ext cx="3315010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数据对象集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数据集合相关联的操作集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7" y="3145291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50" y="3053121"/>
            <a:ext cx="698909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抽象：描述数据类型的方法不依赖于具体实现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49" y="3652224"/>
            <a:ext cx="16671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54401" y="3571576"/>
            <a:ext cx="4821833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与存放数据的机器无关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与数据存储的物理结构无关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与实现操作的算法和编程语言均无关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58989" y="5046290"/>
            <a:ext cx="693138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只描述数据对象集和相关操作集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是什么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，并不涉及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如何做到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21690242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抽象数据类型定义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543843"/>
            <a:ext cx="10419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2684442"/>
            <a:ext cx="113814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62231" y="1601449"/>
            <a:ext cx="6733254" cy="39446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G(V,E)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由一个非空的有限顶点集合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和一个有限边集合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  <a:p>
            <a:pPr>
              <a:lnSpc>
                <a:spcPts val="2812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对于任意图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，以及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：建立并返回空图；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InsertVertex(Graph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InsertEdge(Graph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Edge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出发深度优先遍历图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出发宽度优先遍历图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ShortestPath(Graph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Dist[])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：计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中顶点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到任意其他顶点的最短距离；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MST(Graph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：计算图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的最小生成树；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806690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常见术语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490067" y="3859606"/>
            <a:ext cx="97622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有向图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554503" y="4562400"/>
            <a:ext cx="32541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网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234255" y="4562400"/>
            <a:ext cx="32541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络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12904" y="3963297"/>
            <a:ext cx="2309928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  <a:tabLst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无向图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967801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还有好多，用到再说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64333" y="2419455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720490" y="2972473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65230" y="1843394"/>
            <a:ext cx="39914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858745" y="2154467"/>
            <a:ext cx="12503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7</a:t>
            </a:r>
          </a:p>
          <a:p>
            <a:pPr>
              <a:lnSpc>
                <a:spcPts val="2631"/>
              </a:lnSpc>
              <a:tabLst>
                <a:tab pos="230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374854" y="1589928"/>
            <a:ext cx="1234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37497" y="1866437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6200" y="2695964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94655" y="2165988"/>
            <a:ext cx="27347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69129" algn="l"/>
                <a:tab pos="10369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12</a:t>
            </a:r>
          </a:p>
          <a:p>
            <a:pPr>
              <a:lnSpc>
                <a:spcPts val="263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2334" y="2488582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918491" y="3041600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863230" y="1912521"/>
            <a:ext cx="39914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6086" algn="l"/>
                <a:tab pos="115214" algn="l"/>
                <a:tab pos="1843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056746" y="2223594"/>
            <a:ext cx="12503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7</a:t>
            </a:r>
          </a:p>
          <a:p>
            <a:pPr>
              <a:lnSpc>
                <a:spcPts val="2631"/>
              </a:lnSpc>
              <a:tabLst>
                <a:tab pos="2304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72855" y="1659055"/>
            <a:ext cx="1234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35498" y="1935564"/>
            <a:ext cx="21320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674201" y="2765091"/>
            <a:ext cx="1250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92656" y="2235115"/>
            <a:ext cx="27347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69129" algn="l"/>
                <a:tab pos="103693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12</a:t>
            </a:r>
          </a:p>
          <a:p>
            <a:pPr>
              <a:lnSpc>
                <a:spcPts val="263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9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264128" y="1705140"/>
            <a:ext cx="515847" cy="14824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2172" algn="l"/>
                <a:tab pos="299557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5</a:t>
            </a:r>
          </a:p>
          <a:p>
            <a:pPr>
              <a:lnSpc>
                <a:spcPts val="2631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066127" y="1566886"/>
            <a:ext cx="515847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2172" algn="l"/>
                <a:tab pos="299557" algn="l"/>
              </a:tabLst>
            </a:pP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92172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Impact" pitchFamily="18" charset="0"/>
                <a:cs typeface="Impact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634098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425551" y="2517154"/>
            <a:ext cx="230424" cy="506933"/>
          </a:xfrm>
          <a:custGeom>
            <a:avLst/>
            <a:gdLst>
              <a:gd name="connsiteX0" fmla="*/ 241300 w 254000"/>
              <a:gd name="connsiteY0" fmla="*/ 12700 h 558800"/>
              <a:gd name="connsiteX1" fmla="*/ 127000 w 254000"/>
              <a:gd name="connsiteY1" fmla="*/ 56896 h 558800"/>
              <a:gd name="connsiteX2" fmla="*/ 127000 w 254000"/>
              <a:gd name="connsiteY2" fmla="*/ 235204 h 558800"/>
              <a:gd name="connsiteX3" fmla="*/ 12700 w 254000"/>
              <a:gd name="connsiteY3" fmla="*/ 279400 h 558800"/>
              <a:gd name="connsiteX4" fmla="*/ 127000 w 254000"/>
              <a:gd name="connsiteY4" fmla="*/ 323596 h 558800"/>
              <a:gd name="connsiteX5" fmla="*/ 127000 w 254000"/>
              <a:gd name="connsiteY5" fmla="*/ 501904 h 558800"/>
              <a:gd name="connsiteX6" fmla="*/ 241300 w 254000"/>
              <a:gd name="connsiteY6" fmla="*/ 546100 h 558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54000" h="558800">
                <a:moveTo>
                  <a:pt x="241300" y="12700"/>
                </a:moveTo>
                <a:cubicBezTo>
                  <a:pt x="178054" y="12700"/>
                  <a:pt x="127000" y="32511"/>
                  <a:pt x="127000" y="56896"/>
                </a:cubicBezTo>
                <a:lnTo>
                  <a:pt x="127000" y="235204"/>
                </a:lnTo>
                <a:cubicBezTo>
                  <a:pt x="127000" y="259588"/>
                  <a:pt x="75946" y="279400"/>
                  <a:pt x="12700" y="279400"/>
                </a:cubicBezTo>
                <a:cubicBezTo>
                  <a:pt x="75946" y="279400"/>
                  <a:pt x="127000" y="299211"/>
                  <a:pt x="127000" y="323596"/>
                </a:cubicBezTo>
                <a:lnTo>
                  <a:pt x="127000" y="501904"/>
                </a:lnTo>
                <a:cubicBezTo>
                  <a:pt x="127000" y="526288"/>
                  <a:pt x="178054" y="546100"/>
                  <a:pt x="241300" y="5461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64151" y="3411142"/>
            <a:ext cx="450594" cy="468567"/>
          </a:xfrm>
          <a:custGeom>
            <a:avLst/>
            <a:gdLst>
              <a:gd name="connsiteX0" fmla="*/ 247967 w 496696"/>
              <a:gd name="connsiteY0" fmla="*/ 7937 h 516508"/>
              <a:gd name="connsiteX1" fmla="*/ 7937 w 496696"/>
              <a:gd name="connsiteY1" fmla="*/ 258635 h 516508"/>
              <a:gd name="connsiteX2" fmla="*/ 247967 w 496696"/>
              <a:gd name="connsiteY2" fmla="*/ 508571 h 516508"/>
              <a:gd name="connsiteX3" fmla="*/ 488759 w 496696"/>
              <a:gd name="connsiteY3" fmla="*/ 258635 h 516508"/>
              <a:gd name="connsiteX4" fmla="*/ 247967 w 496696"/>
              <a:gd name="connsiteY4" fmla="*/ 7937 h 516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8">
                <a:moveTo>
                  <a:pt x="247967" y="7937"/>
                </a:moveTo>
                <a:cubicBezTo>
                  <a:pt x="115379" y="7937"/>
                  <a:pt x="7937" y="119951"/>
                  <a:pt x="7937" y="258635"/>
                </a:cubicBezTo>
                <a:cubicBezTo>
                  <a:pt x="7937" y="396557"/>
                  <a:pt x="115379" y="508571"/>
                  <a:pt x="247967" y="508571"/>
                </a:cubicBezTo>
                <a:cubicBezTo>
                  <a:pt x="381317" y="508571"/>
                  <a:pt x="488759" y="396557"/>
                  <a:pt x="488759" y="258635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793209" y="3751248"/>
            <a:ext cx="450594" cy="466493"/>
          </a:xfrm>
          <a:custGeom>
            <a:avLst/>
            <a:gdLst>
              <a:gd name="connsiteX0" fmla="*/ 248729 w 496696"/>
              <a:gd name="connsiteY0" fmla="*/ 7937 h 514222"/>
              <a:gd name="connsiteX1" fmla="*/ 7937 w 496696"/>
              <a:gd name="connsiteY1" fmla="*/ 257111 h 514222"/>
              <a:gd name="connsiteX2" fmla="*/ 248729 w 496696"/>
              <a:gd name="connsiteY2" fmla="*/ 506285 h 514222"/>
              <a:gd name="connsiteX3" fmla="*/ 488759 w 496696"/>
              <a:gd name="connsiteY3" fmla="*/ 257111 h 514222"/>
              <a:gd name="connsiteX4" fmla="*/ 248729 w 496696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4222">
                <a:moveTo>
                  <a:pt x="248729" y="7937"/>
                </a:moveTo>
                <a:cubicBezTo>
                  <a:pt x="115379" y="7937"/>
                  <a:pt x="7937" y="119951"/>
                  <a:pt x="7937" y="257111"/>
                </a:cubicBezTo>
                <a:cubicBezTo>
                  <a:pt x="7937" y="395033"/>
                  <a:pt x="115379" y="506285"/>
                  <a:pt x="248729" y="506285"/>
                </a:cubicBezTo>
                <a:cubicBezTo>
                  <a:pt x="381317" y="506285"/>
                  <a:pt x="488759" y="395033"/>
                  <a:pt x="488759" y="257111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666287" y="3411142"/>
            <a:ext cx="451976" cy="468567"/>
          </a:xfrm>
          <a:custGeom>
            <a:avLst/>
            <a:gdLst>
              <a:gd name="connsiteX0" fmla="*/ 248729 w 498220"/>
              <a:gd name="connsiteY0" fmla="*/ 7937 h 516508"/>
              <a:gd name="connsiteX1" fmla="*/ 7937 w 498220"/>
              <a:gd name="connsiteY1" fmla="*/ 258635 h 516508"/>
              <a:gd name="connsiteX2" fmla="*/ 248729 w 498220"/>
              <a:gd name="connsiteY2" fmla="*/ 508571 h 516508"/>
              <a:gd name="connsiteX3" fmla="*/ 490283 w 498220"/>
              <a:gd name="connsiteY3" fmla="*/ 258635 h 516508"/>
              <a:gd name="connsiteX4" fmla="*/ 248729 w 498220"/>
              <a:gd name="connsiteY4" fmla="*/ 7937 h 516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8220" h="516508">
                <a:moveTo>
                  <a:pt x="248729" y="7937"/>
                </a:moveTo>
                <a:cubicBezTo>
                  <a:pt x="115379" y="7937"/>
                  <a:pt x="7937" y="119951"/>
                  <a:pt x="7937" y="258635"/>
                </a:cubicBezTo>
                <a:cubicBezTo>
                  <a:pt x="7937" y="396557"/>
                  <a:pt x="115379" y="508571"/>
                  <a:pt x="248729" y="508571"/>
                </a:cubicBezTo>
                <a:cubicBezTo>
                  <a:pt x="382079" y="508571"/>
                  <a:pt x="490283" y="396557"/>
                  <a:pt x="490283" y="258635"/>
                </a:cubicBezTo>
                <a:cubicBezTo>
                  <a:pt x="490283" y="119951"/>
                  <a:pt x="382079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540055" y="3751248"/>
            <a:ext cx="450594" cy="466493"/>
          </a:xfrm>
          <a:custGeom>
            <a:avLst/>
            <a:gdLst>
              <a:gd name="connsiteX0" fmla="*/ 248729 w 496696"/>
              <a:gd name="connsiteY0" fmla="*/ 7937 h 514222"/>
              <a:gd name="connsiteX1" fmla="*/ 7937 w 496696"/>
              <a:gd name="connsiteY1" fmla="*/ 257111 h 514222"/>
              <a:gd name="connsiteX2" fmla="*/ 248729 w 496696"/>
              <a:gd name="connsiteY2" fmla="*/ 506285 h 514222"/>
              <a:gd name="connsiteX3" fmla="*/ 488759 w 496696"/>
              <a:gd name="connsiteY3" fmla="*/ 257111 h 514222"/>
              <a:gd name="connsiteX4" fmla="*/ 248729 w 496696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4222">
                <a:moveTo>
                  <a:pt x="248729" y="7937"/>
                </a:moveTo>
                <a:cubicBezTo>
                  <a:pt x="116141" y="7937"/>
                  <a:pt x="7937" y="119951"/>
                  <a:pt x="7937" y="257111"/>
                </a:cubicBezTo>
                <a:cubicBezTo>
                  <a:pt x="7937" y="395033"/>
                  <a:pt x="116141" y="506285"/>
                  <a:pt x="248729" y="506285"/>
                </a:cubicBezTo>
                <a:cubicBezTo>
                  <a:pt x="381317" y="506285"/>
                  <a:pt x="488759" y="395033"/>
                  <a:pt x="488759" y="257111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339315" y="4203341"/>
            <a:ext cx="450594" cy="468568"/>
          </a:xfrm>
          <a:custGeom>
            <a:avLst/>
            <a:gdLst>
              <a:gd name="connsiteX0" fmla="*/ 247967 w 496696"/>
              <a:gd name="connsiteY0" fmla="*/ 7937 h 516509"/>
              <a:gd name="connsiteX1" fmla="*/ 7937 w 496696"/>
              <a:gd name="connsiteY1" fmla="*/ 257873 h 516509"/>
              <a:gd name="connsiteX2" fmla="*/ 247967 w 496696"/>
              <a:gd name="connsiteY2" fmla="*/ 508571 h 516509"/>
              <a:gd name="connsiteX3" fmla="*/ 488759 w 496696"/>
              <a:gd name="connsiteY3" fmla="*/ 257873 h 516509"/>
              <a:gd name="connsiteX4" fmla="*/ 247967 w 496696"/>
              <a:gd name="connsiteY4" fmla="*/ 7937 h 516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9">
                <a:moveTo>
                  <a:pt x="247967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6557"/>
                  <a:pt x="115379" y="508571"/>
                  <a:pt x="247967" y="508571"/>
                </a:cubicBezTo>
                <a:cubicBezTo>
                  <a:pt x="381317" y="508571"/>
                  <a:pt x="488759" y="396557"/>
                  <a:pt x="488759" y="257873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430835" y="4883553"/>
            <a:ext cx="450595" cy="467875"/>
          </a:xfrm>
          <a:custGeom>
            <a:avLst/>
            <a:gdLst>
              <a:gd name="connsiteX0" fmla="*/ 248729 w 496697"/>
              <a:gd name="connsiteY0" fmla="*/ 7937 h 515746"/>
              <a:gd name="connsiteX1" fmla="*/ 7937 w 496697"/>
              <a:gd name="connsiteY1" fmla="*/ 257873 h 515746"/>
              <a:gd name="connsiteX2" fmla="*/ 248729 w 496697"/>
              <a:gd name="connsiteY2" fmla="*/ 507809 h 515746"/>
              <a:gd name="connsiteX3" fmla="*/ 488759 w 496697"/>
              <a:gd name="connsiteY3" fmla="*/ 257873 h 515746"/>
              <a:gd name="connsiteX4" fmla="*/ 248729 w 496697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7" h="515746">
                <a:moveTo>
                  <a:pt x="248729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5795"/>
                  <a:pt x="115379" y="507809"/>
                  <a:pt x="248729" y="507809"/>
                </a:cubicBezTo>
                <a:cubicBezTo>
                  <a:pt x="381317" y="507809"/>
                  <a:pt x="488759" y="395795"/>
                  <a:pt x="488759" y="257873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120182" y="5178726"/>
            <a:ext cx="451976" cy="467875"/>
          </a:xfrm>
          <a:custGeom>
            <a:avLst/>
            <a:gdLst>
              <a:gd name="connsiteX0" fmla="*/ 249491 w 498220"/>
              <a:gd name="connsiteY0" fmla="*/ 7937 h 515746"/>
              <a:gd name="connsiteX1" fmla="*/ 7937 w 498220"/>
              <a:gd name="connsiteY1" fmla="*/ 257873 h 515746"/>
              <a:gd name="connsiteX2" fmla="*/ 249491 w 498220"/>
              <a:gd name="connsiteY2" fmla="*/ 507809 h 515746"/>
              <a:gd name="connsiteX3" fmla="*/ 490283 w 498220"/>
              <a:gd name="connsiteY3" fmla="*/ 257873 h 515746"/>
              <a:gd name="connsiteX4" fmla="*/ 249491 w 498220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8220" h="515746">
                <a:moveTo>
                  <a:pt x="249491" y="7937"/>
                </a:moveTo>
                <a:cubicBezTo>
                  <a:pt x="116141" y="7937"/>
                  <a:pt x="7937" y="119951"/>
                  <a:pt x="7937" y="257873"/>
                </a:cubicBezTo>
                <a:cubicBezTo>
                  <a:pt x="7937" y="395795"/>
                  <a:pt x="116141" y="507809"/>
                  <a:pt x="249491" y="507809"/>
                </a:cubicBezTo>
                <a:cubicBezTo>
                  <a:pt x="382841" y="507809"/>
                  <a:pt x="490283" y="395795"/>
                  <a:pt x="490283" y="257873"/>
                </a:cubicBezTo>
                <a:cubicBezTo>
                  <a:pt x="490283" y="119951"/>
                  <a:pt x="382841" y="7937"/>
                  <a:pt x="249491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683989" y="4543447"/>
            <a:ext cx="450595" cy="467875"/>
          </a:xfrm>
          <a:custGeom>
            <a:avLst/>
            <a:gdLst>
              <a:gd name="connsiteX0" fmla="*/ 247967 w 496697"/>
              <a:gd name="connsiteY0" fmla="*/ 7937 h 515746"/>
              <a:gd name="connsiteX1" fmla="*/ 7937 w 496697"/>
              <a:gd name="connsiteY1" fmla="*/ 257873 h 515746"/>
              <a:gd name="connsiteX2" fmla="*/ 247967 w 496697"/>
              <a:gd name="connsiteY2" fmla="*/ 507809 h 515746"/>
              <a:gd name="connsiteX3" fmla="*/ 488759 w 496697"/>
              <a:gd name="connsiteY3" fmla="*/ 257873 h 515746"/>
              <a:gd name="connsiteX4" fmla="*/ 247967 w 496697"/>
              <a:gd name="connsiteY4" fmla="*/ 7937 h 515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7" h="515746">
                <a:moveTo>
                  <a:pt x="247967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5795"/>
                  <a:pt x="115379" y="507809"/>
                  <a:pt x="247967" y="507809"/>
                </a:cubicBezTo>
                <a:cubicBezTo>
                  <a:pt x="381317" y="507809"/>
                  <a:pt x="488759" y="395795"/>
                  <a:pt x="488759" y="257873"/>
                </a:cubicBezTo>
                <a:cubicBezTo>
                  <a:pt x="488759" y="119951"/>
                  <a:pt x="381317" y="7937"/>
                  <a:pt x="247967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2810912" y="4996921"/>
            <a:ext cx="451286" cy="466493"/>
          </a:xfrm>
          <a:custGeom>
            <a:avLst/>
            <a:gdLst>
              <a:gd name="connsiteX0" fmla="*/ 248729 w 497459"/>
              <a:gd name="connsiteY0" fmla="*/ 7937 h 514222"/>
              <a:gd name="connsiteX1" fmla="*/ 7937 w 497459"/>
              <a:gd name="connsiteY1" fmla="*/ 257111 h 514222"/>
              <a:gd name="connsiteX2" fmla="*/ 248729 w 497459"/>
              <a:gd name="connsiteY2" fmla="*/ 506285 h 514222"/>
              <a:gd name="connsiteX3" fmla="*/ 489521 w 497459"/>
              <a:gd name="connsiteY3" fmla="*/ 257111 h 514222"/>
              <a:gd name="connsiteX4" fmla="*/ 248729 w 497459"/>
              <a:gd name="connsiteY4" fmla="*/ 7937 h 514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7459" h="514222">
                <a:moveTo>
                  <a:pt x="248729" y="7937"/>
                </a:moveTo>
                <a:cubicBezTo>
                  <a:pt x="116141" y="7937"/>
                  <a:pt x="7937" y="119951"/>
                  <a:pt x="7937" y="257111"/>
                </a:cubicBezTo>
                <a:cubicBezTo>
                  <a:pt x="7937" y="395033"/>
                  <a:pt x="116141" y="506285"/>
                  <a:pt x="248729" y="506285"/>
                </a:cubicBezTo>
                <a:cubicBezTo>
                  <a:pt x="381317" y="506285"/>
                  <a:pt x="489521" y="395033"/>
                  <a:pt x="489521" y="257111"/>
                </a:cubicBezTo>
                <a:cubicBezTo>
                  <a:pt x="489521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701690" y="4203341"/>
            <a:ext cx="450594" cy="468568"/>
          </a:xfrm>
          <a:custGeom>
            <a:avLst/>
            <a:gdLst>
              <a:gd name="connsiteX0" fmla="*/ 248729 w 496696"/>
              <a:gd name="connsiteY0" fmla="*/ 7937 h 516509"/>
              <a:gd name="connsiteX1" fmla="*/ 7937 w 496696"/>
              <a:gd name="connsiteY1" fmla="*/ 257873 h 516509"/>
              <a:gd name="connsiteX2" fmla="*/ 248729 w 496696"/>
              <a:gd name="connsiteY2" fmla="*/ 508571 h 516509"/>
              <a:gd name="connsiteX3" fmla="*/ 488759 w 496696"/>
              <a:gd name="connsiteY3" fmla="*/ 257873 h 516509"/>
              <a:gd name="connsiteX4" fmla="*/ 248729 w 496696"/>
              <a:gd name="connsiteY4" fmla="*/ 7937 h 516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696" h="516509">
                <a:moveTo>
                  <a:pt x="248729" y="7937"/>
                </a:moveTo>
                <a:cubicBezTo>
                  <a:pt x="115379" y="7937"/>
                  <a:pt x="7937" y="119951"/>
                  <a:pt x="7937" y="257873"/>
                </a:cubicBezTo>
                <a:cubicBezTo>
                  <a:pt x="7937" y="396557"/>
                  <a:pt x="115379" y="508571"/>
                  <a:pt x="248729" y="508571"/>
                </a:cubicBezTo>
                <a:cubicBezTo>
                  <a:pt x="381317" y="508571"/>
                  <a:pt x="488759" y="396557"/>
                  <a:pt x="488759" y="257873"/>
                </a:cubicBezTo>
                <a:cubicBezTo>
                  <a:pt x="488759" y="119951"/>
                  <a:pt x="381317" y="7937"/>
                  <a:pt x="248729" y="79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643384" y="3283315"/>
            <a:ext cx="95165" cy="2569230"/>
          </a:xfrm>
          <a:custGeom>
            <a:avLst/>
            <a:gdLst>
              <a:gd name="connsiteX0" fmla="*/ 98552 w 104902"/>
              <a:gd name="connsiteY0" fmla="*/ 6350 h 2832100"/>
              <a:gd name="connsiteX1" fmla="*/ 6350 w 104902"/>
              <a:gd name="connsiteY1" fmla="*/ 98551 h 2832100"/>
              <a:gd name="connsiteX2" fmla="*/ 6350 w 104902"/>
              <a:gd name="connsiteY2" fmla="*/ 2733547 h 2832100"/>
              <a:gd name="connsiteX3" fmla="*/ 98552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98552" y="6350"/>
                </a:moveTo>
                <a:cubicBezTo>
                  <a:pt x="47498" y="6350"/>
                  <a:pt x="6350" y="47497"/>
                  <a:pt x="6350" y="98551"/>
                </a:cubicBezTo>
                <a:lnTo>
                  <a:pt x="6350" y="2733547"/>
                </a:lnTo>
                <a:cubicBezTo>
                  <a:pt x="6350" y="2784601"/>
                  <a:pt x="47498" y="2825750"/>
                  <a:pt x="98552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9670466" y="3283315"/>
            <a:ext cx="95165" cy="2569230"/>
          </a:xfrm>
          <a:custGeom>
            <a:avLst/>
            <a:gdLst>
              <a:gd name="connsiteX0" fmla="*/ 6350 w 104902"/>
              <a:gd name="connsiteY0" fmla="*/ 6350 h 2832100"/>
              <a:gd name="connsiteX1" fmla="*/ 98552 w 104902"/>
              <a:gd name="connsiteY1" fmla="*/ 98551 h 2832100"/>
              <a:gd name="connsiteX2" fmla="*/ 98552 w 104902"/>
              <a:gd name="connsiteY2" fmla="*/ 2733547 h 2832100"/>
              <a:gd name="connsiteX3" fmla="*/ 6350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6350" y="6350"/>
                </a:moveTo>
                <a:cubicBezTo>
                  <a:pt x="57404" y="6350"/>
                  <a:pt x="98552" y="47497"/>
                  <a:pt x="98552" y="98551"/>
                </a:cubicBezTo>
                <a:lnTo>
                  <a:pt x="98552" y="2733547"/>
                </a:lnTo>
                <a:cubicBezTo>
                  <a:pt x="98552" y="2784601"/>
                  <a:pt x="57404" y="2825750"/>
                  <a:pt x="6350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673569" y="3277554"/>
            <a:ext cx="2995514" cy="2511624"/>
          </a:xfrm>
          <a:custGeom>
            <a:avLst/>
            <a:gdLst>
              <a:gd name="connsiteX0" fmla="*/ 12700 w 3302000"/>
              <a:gd name="connsiteY0" fmla="*/ 12700 h 2768600"/>
              <a:gd name="connsiteX1" fmla="*/ 3289299 w 3302000"/>
              <a:gd name="connsiteY1" fmla="*/ 275590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0" h="2768600">
                <a:moveTo>
                  <a:pt x="12700" y="12700"/>
                </a:moveTo>
                <a:lnTo>
                  <a:pt x="3289299" y="2755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50" y="1820352"/>
            <a:ext cx="585096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G[N][N]——N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个顶点从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789413" y="2638358"/>
            <a:ext cx="148758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24976" y="2442497"/>
            <a:ext cx="168316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30910" y="3571576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953055" y="391721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828667" y="3571576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704279" y="391721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06073" y="43665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589067" y="50462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287170" y="534584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849364" y="4700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973752" y="516150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858540" y="43665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540841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9229769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918696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607623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296551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973957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662884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351812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040739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741188" y="5668436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540841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229769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918696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607623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296551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973957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662884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351812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040739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741188" y="4654569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540841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229769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918696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607623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296551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973957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7662884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7351812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7040739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741188" y="3617660"/>
            <a:ext cx="8816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540841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229769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918696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8607623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296551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7985478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662884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351812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040739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741188" y="3329631"/>
            <a:ext cx="881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395551" y="5668436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395551" y="4654569"/>
            <a:ext cx="12824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395551" y="3617660"/>
            <a:ext cx="12824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395551" y="3329630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9506278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9195205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8884133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8573060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8261987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950915" y="3064642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220388" y="2384891"/>
            <a:ext cx="2663230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148626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,v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中的边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148626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否则</a:t>
            </a:r>
          </a:p>
          <a:p>
            <a:pPr>
              <a:lnSpc>
                <a:spcPts val="907"/>
              </a:lnSpc>
              <a:tabLst>
                <a:tab pos="1486266" algn="l"/>
              </a:tabLst>
            </a:pPr>
            <a:r>
              <a:rPr lang="en-US" altLang="zh-CN" sz="1633" dirty="0"/>
              <a:t>	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6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1683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564875" y="3006806"/>
            <a:ext cx="95165" cy="2569230"/>
          </a:xfrm>
          <a:custGeom>
            <a:avLst/>
            <a:gdLst>
              <a:gd name="connsiteX0" fmla="*/ 98552 w 104902"/>
              <a:gd name="connsiteY0" fmla="*/ 6350 h 2832100"/>
              <a:gd name="connsiteX1" fmla="*/ 6350 w 104902"/>
              <a:gd name="connsiteY1" fmla="*/ 98551 h 2832100"/>
              <a:gd name="connsiteX2" fmla="*/ 6350 w 104902"/>
              <a:gd name="connsiteY2" fmla="*/ 2733547 h 2832100"/>
              <a:gd name="connsiteX3" fmla="*/ 98552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98552" y="6350"/>
                </a:moveTo>
                <a:cubicBezTo>
                  <a:pt x="47497" y="6350"/>
                  <a:pt x="6350" y="47497"/>
                  <a:pt x="6350" y="98551"/>
                </a:cubicBezTo>
                <a:lnTo>
                  <a:pt x="6350" y="2733547"/>
                </a:lnTo>
                <a:cubicBezTo>
                  <a:pt x="6350" y="2784601"/>
                  <a:pt x="47497" y="2825750"/>
                  <a:pt x="98552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591958" y="3006806"/>
            <a:ext cx="95165" cy="2569230"/>
          </a:xfrm>
          <a:custGeom>
            <a:avLst/>
            <a:gdLst>
              <a:gd name="connsiteX0" fmla="*/ 6350 w 104902"/>
              <a:gd name="connsiteY0" fmla="*/ 6350 h 2832100"/>
              <a:gd name="connsiteX1" fmla="*/ 98551 w 104902"/>
              <a:gd name="connsiteY1" fmla="*/ 98551 h 2832100"/>
              <a:gd name="connsiteX2" fmla="*/ 98551 w 104902"/>
              <a:gd name="connsiteY2" fmla="*/ 2733547 h 2832100"/>
              <a:gd name="connsiteX3" fmla="*/ 6350 w 104902"/>
              <a:gd name="connsiteY3" fmla="*/ 2825750 h 283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902" h="2832100">
                <a:moveTo>
                  <a:pt x="6350" y="6350"/>
                </a:moveTo>
                <a:cubicBezTo>
                  <a:pt x="57403" y="6350"/>
                  <a:pt x="98551" y="47497"/>
                  <a:pt x="98551" y="98551"/>
                </a:cubicBezTo>
                <a:lnTo>
                  <a:pt x="98551" y="2733547"/>
                </a:lnTo>
                <a:cubicBezTo>
                  <a:pt x="98551" y="2784601"/>
                  <a:pt x="57403" y="2825750"/>
                  <a:pt x="6350" y="2825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534270" y="4569312"/>
            <a:ext cx="174200" cy="207382"/>
          </a:xfrm>
          <a:custGeom>
            <a:avLst/>
            <a:gdLst>
              <a:gd name="connsiteX0" fmla="*/ 96011 w 192023"/>
              <a:gd name="connsiteY0" fmla="*/ 0 h 228600"/>
              <a:gd name="connsiteX1" fmla="*/ 0 w 192023"/>
              <a:gd name="connsiteY1" fmla="*/ 114300 h 228600"/>
              <a:gd name="connsiteX2" fmla="*/ 96011 w 192023"/>
              <a:gd name="connsiteY2" fmla="*/ 228600 h 228600"/>
              <a:gd name="connsiteX3" fmla="*/ 192023 w 192023"/>
              <a:gd name="connsiteY3" fmla="*/ 114300 h 228600"/>
              <a:gd name="connsiteX4" fmla="*/ 96011 w 192023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023" h="228600">
                <a:moveTo>
                  <a:pt x="96011" y="0"/>
                </a:moveTo>
                <a:cubicBezTo>
                  <a:pt x="42672" y="0"/>
                  <a:pt x="0" y="51053"/>
                  <a:pt x="0" y="114300"/>
                </a:cubicBezTo>
                <a:cubicBezTo>
                  <a:pt x="0" y="177545"/>
                  <a:pt x="42672" y="228600"/>
                  <a:pt x="96011" y="228600"/>
                </a:cubicBezTo>
                <a:cubicBezTo>
                  <a:pt x="148589" y="228600"/>
                  <a:pt x="192023" y="177545"/>
                  <a:pt x="192023" y="114300"/>
                </a:cubicBezTo>
                <a:cubicBezTo>
                  <a:pt x="192023" y="51053"/>
                  <a:pt x="148589" y="0"/>
                  <a:pt x="96011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622482" y="2926156"/>
            <a:ext cx="1831871" cy="1624491"/>
          </a:xfrm>
          <a:custGeom>
            <a:avLst/>
            <a:gdLst>
              <a:gd name="connsiteX0" fmla="*/ 19050 w 2019299"/>
              <a:gd name="connsiteY0" fmla="*/ 19050 h 1790700"/>
              <a:gd name="connsiteX1" fmla="*/ 19050 w 2019299"/>
              <a:gd name="connsiteY1" fmla="*/ 1771650 h 1790700"/>
              <a:gd name="connsiteX2" fmla="*/ 2000249 w 2019299"/>
              <a:gd name="connsiteY2" fmla="*/ 1771650 h 1790700"/>
              <a:gd name="connsiteX3" fmla="*/ 19050 w 2019299"/>
              <a:gd name="connsiteY3" fmla="*/ 19050 h 179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019299" h="1790700">
                <a:moveTo>
                  <a:pt x="19050" y="19050"/>
                </a:moveTo>
                <a:lnTo>
                  <a:pt x="19050" y="1771650"/>
                </a:lnTo>
                <a:lnTo>
                  <a:pt x="2000249" y="1771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622481" y="4516084"/>
            <a:ext cx="1140600" cy="311073"/>
          </a:xfrm>
          <a:custGeom>
            <a:avLst/>
            <a:gdLst>
              <a:gd name="connsiteX0" fmla="*/ 19050 w 1257300"/>
              <a:gd name="connsiteY0" fmla="*/ 19050 h 342900"/>
              <a:gd name="connsiteX1" fmla="*/ 19050 w 1257300"/>
              <a:gd name="connsiteY1" fmla="*/ 323850 h 342900"/>
              <a:gd name="connsiteX2" fmla="*/ 1238250 w 1257300"/>
              <a:gd name="connsiteY2" fmla="*/ 323850 h 342900"/>
              <a:gd name="connsiteX3" fmla="*/ 1238250 w 1257300"/>
              <a:gd name="connsiteY3" fmla="*/ 19050 h 342900"/>
              <a:gd name="connsiteX4" fmla="*/ 19050 w 1257300"/>
              <a:gd name="connsiteY4" fmla="*/ 190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7300" h="342900">
                <a:moveTo>
                  <a:pt x="19050" y="19050"/>
                </a:moveTo>
                <a:lnTo>
                  <a:pt x="19050" y="323850"/>
                </a:lnTo>
                <a:lnTo>
                  <a:pt x="1238250" y="323850"/>
                </a:lnTo>
                <a:lnTo>
                  <a:pt x="1238250" y="190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6" y="1947085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1866437"/>
            <a:ext cx="120545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49" y="2350328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54401" y="2281200"/>
            <a:ext cx="564257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问题：对于无向图的存储，怎样可以省一半空间？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6233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151261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840188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29115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21804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895449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584376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273303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962231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62679" y="3882648"/>
            <a:ext cx="8816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2334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151261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840188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29116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218043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895449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84377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273304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962231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62680" y="3064642"/>
            <a:ext cx="8816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317043" y="3882648"/>
            <a:ext cx="128240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17043" y="3064642"/>
            <a:ext cx="128240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996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427770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116697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805625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494552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183479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872407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549813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238740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939189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628116" y="2788133"/>
            <a:ext cx="12824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36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900140" y="2845740"/>
            <a:ext cx="37702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用一个长度为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N(N+1)/2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维数组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010867" y="3168333"/>
            <a:ext cx="58509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900139" y="3225939"/>
            <a:ext cx="306494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,……,G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,…,G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中对应的下标是：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900140" y="3986339"/>
            <a:ext cx="3815147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518465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(i+1)/2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5184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</a:t>
            </a: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，只要把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的值定义为边</a:t>
            </a:r>
          </a:p>
          <a:p>
            <a:pPr>
              <a:lnSpc>
                <a:spcPts val="2903"/>
              </a:lnSpc>
              <a:tabLst>
                <a:tab pos="518465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的权重即可。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5184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之间若没有边该怎么表示？</a:t>
            </a:r>
          </a:p>
        </p:txBody>
      </p:sp>
    </p:spTree>
    <p:extLst>
      <p:ext uri="{BB962C8B-B14F-4D97-AF65-F5344CB8AC3E}">
        <p14:creationId xmlns:p14="http://schemas.microsoft.com/office/powerpoint/2010/main" val="32917841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35564"/>
            <a:ext cx="6711453" cy="36368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99557" algn="l"/>
                <a:tab pos="61063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有什么好处？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直观、简单、好理解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方便检查任意一对顶点间是否存在边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方便找任一顶点的所有“邻接点”（有边直接相连的顶点）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方便计算任一顶点的“度”（从该点发出的边数为“出</a:t>
            </a:r>
          </a:p>
          <a:p>
            <a:pPr>
              <a:lnSpc>
                <a:spcPts val="217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度”，指向该点的边数为“入度”）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无向图：对应行（或列）非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元素的个数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有向图：对应行非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元素的个数是“出度”；对应列非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</a:t>
            </a:r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个数是“入度”</a:t>
            </a:r>
          </a:p>
        </p:txBody>
      </p:sp>
    </p:spTree>
    <p:extLst>
      <p:ext uri="{BB962C8B-B14F-4D97-AF65-F5344CB8AC3E}">
        <p14:creationId xmlns:p14="http://schemas.microsoft.com/office/powerpoint/2010/main" val="14748328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0100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77958"/>
            <a:ext cx="7141379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99557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有什么不好？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浪费空间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存稀疏图（点很多而边很少）有大量无效元素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对稠密图（特别是完全图）还是很合算的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299557" algn="l"/>
              </a:tabLst>
            </a:pPr>
            <a:r>
              <a:rPr lang="en-US" altLang="zh-CN" sz="1998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浪费时间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统计稀疏图中一共有多少条边</a:t>
            </a:r>
          </a:p>
        </p:txBody>
      </p:sp>
    </p:spTree>
    <p:extLst>
      <p:ext uri="{BB962C8B-B14F-4D97-AF65-F5344CB8AC3E}">
        <p14:creationId xmlns:p14="http://schemas.microsoft.com/office/powerpoint/2010/main" val="20222729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624491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042879" y="28457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30461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448467" y="284574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54952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137394" y="358309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62782" y="420524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0012" y="4481752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26770" y="389417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20285" y="430893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16595" y="358309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69267" y="2684443"/>
            <a:ext cx="39113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G[0]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267" y="2903346"/>
            <a:ext cx="3911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G[1]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G[2]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G[3]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969267" y="3513970"/>
            <a:ext cx="39113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G[4]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G[5]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969267" y="3928733"/>
            <a:ext cx="391133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G[6]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69267" y="4147636"/>
            <a:ext cx="3911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G[7]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G[8]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G[9]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25976" y="268444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040739" y="268444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625975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040739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455503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870266" y="2903345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25976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040739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455503" y="3513970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870266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85030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699793" y="3721352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625976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040739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55503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870266" y="3928733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625975" y="4147636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040739" y="4147636"/>
            <a:ext cx="9778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455503" y="4343497"/>
            <a:ext cx="9778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633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54850" y="1566885"/>
            <a:ext cx="705321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  <a:tabLst>
                <a:tab pos="2730581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邻接表：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G[N]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为指针数组，对应矩阵每行一个链表，</a:t>
            </a:r>
          </a:p>
          <a:p>
            <a:pPr>
              <a:lnSpc>
                <a:spcPts val="2812"/>
              </a:lnSpc>
              <a:tabLst>
                <a:tab pos="2730581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只存非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</a:t>
            </a:r>
          </a:p>
          <a:p>
            <a:pPr>
              <a:lnSpc>
                <a:spcPts val="1996"/>
              </a:lnSpc>
              <a:tabLst>
                <a:tab pos="2730581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</a:t>
            </a: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，结构中要增加权重的域。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512904" y="5288236"/>
            <a:ext cx="264495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一定要够稀疏才合算啊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~~~~~</a:t>
            </a:r>
          </a:p>
        </p:txBody>
      </p:sp>
    </p:spTree>
    <p:extLst>
      <p:ext uri="{BB962C8B-B14F-4D97-AF65-F5344CB8AC3E}">
        <p14:creationId xmlns:p14="http://schemas.microsoft.com/office/powerpoint/2010/main" val="9807860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怎么在程序中表示一个图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01000"/>
            <a:ext cx="12182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958606"/>
            <a:ext cx="6450164" cy="38933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299557" algn="l"/>
                <a:tab pos="610636" algn="l"/>
              </a:tabLst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邻接表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方便找任一顶点的所有“邻接点”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节约稀疏图的空间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个头指针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个结点（每个结点至少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个域）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方便计算任一顶点的“度”？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对无向图：是的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对有向图：只能计算“出度”；需要构造“逆邻接表”（存指向自己</a:t>
            </a:r>
          </a:p>
          <a:p>
            <a:pPr>
              <a:lnSpc>
                <a:spcPts val="1633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的边）来方便计算“入度”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299557" algn="l"/>
                <a:tab pos="610636" algn="l"/>
              </a:tabLst>
            </a:pPr>
            <a:r>
              <a:rPr lang="en-US" altLang="zh-CN" sz="1812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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方便检查任意一对顶点间是否存在边？</a:t>
            </a:r>
          </a:p>
          <a:p>
            <a:pPr>
              <a:lnSpc>
                <a:spcPts val="3175"/>
              </a:lnSpc>
              <a:tabLst>
                <a:tab pos="299557" algn="l"/>
                <a:tab pos="610636" algn="l"/>
              </a:tabLst>
            </a:pPr>
            <a:r>
              <a:rPr lang="en-US" altLang="zh-CN" sz="1633" dirty="0"/>
              <a:t>	</a:t>
            </a:r>
            <a:r>
              <a:rPr lang="en-US" altLang="zh-CN" sz="2449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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08973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018102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4188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图的遍历</a:t>
            </a:r>
          </a:p>
        </p:txBody>
      </p:sp>
    </p:spTree>
    <p:extLst>
      <p:ext uri="{BB962C8B-B14F-4D97-AF65-F5344CB8AC3E}">
        <p14:creationId xmlns:p14="http://schemas.microsoft.com/office/powerpoint/2010/main" val="190988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185951" y="2309772"/>
            <a:ext cx="1612969" cy="46085"/>
          </a:xfrm>
          <a:custGeom>
            <a:avLst/>
            <a:gdLst>
              <a:gd name="connsiteX0" fmla="*/ 12700 w 1778000"/>
              <a:gd name="connsiteY0" fmla="*/ 12700 h 50800"/>
              <a:gd name="connsiteX1" fmla="*/ 1765300 w 17780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0" h="50800">
                <a:moveTo>
                  <a:pt x="12700" y="12700"/>
                </a:moveTo>
                <a:lnTo>
                  <a:pt x="17653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81260" y="4037954"/>
            <a:ext cx="1405588" cy="46085"/>
          </a:xfrm>
          <a:custGeom>
            <a:avLst/>
            <a:gdLst>
              <a:gd name="connsiteX0" fmla="*/ 12700 w 1549400"/>
              <a:gd name="connsiteY0" fmla="*/ 12700 h 50800"/>
              <a:gd name="connsiteX1" fmla="*/ 1536699 w 1549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9400" h="50800">
                <a:moveTo>
                  <a:pt x="12700" y="12700"/>
                </a:moveTo>
                <a:lnTo>
                  <a:pt x="1536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914783" y="1382315"/>
            <a:ext cx="325358" cy="505781"/>
          </a:xfrm>
          <a:custGeom>
            <a:avLst/>
            <a:gdLst>
              <a:gd name="connsiteX0" fmla="*/ 6350 w 358647"/>
              <a:gd name="connsiteY0" fmla="*/ 551180 h 557530"/>
              <a:gd name="connsiteX1" fmla="*/ 352297 w 358647"/>
              <a:gd name="connsiteY1" fmla="*/ 6350 h 557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8647" h="557530">
                <a:moveTo>
                  <a:pt x="6350" y="551180"/>
                </a:moveTo>
                <a:lnTo>
                  <a:pt x="352297" y="63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297747" y="1278624"/>
            <a:ext cx="3398757" cy="391721"/>
          </a:xfrm>
          <a:custGeom>
            <a:avLst/>
            <a:gdLst>
              <a:gd name="connsiteX0" fmla="*/ 6350 w 3746500"/>
              <a:gd name="connsiteY0" fmla="*/ 425449 h 431800"/>
              <a:gd name="connsiteX1" fmla="*/ 6350 w 3746500"/>
              <a:gd name="connsiteY1" fmla="*/ 6350 h 431800"/>
              <a:gd name="connsiteX2" fmla="*/ 3740150 w 3746500"/>
              <a:gd name="connsiteY2" fmla="*/ 6350 h 431800"/>
              <a:gd name="connsiteX3" fmla="*/ 3740150 w 3746500"/>
              <a:gd name="connsiteY3" fmla="*/ 425449 h 431800"/>
              <a:gd name="connsiteX4" fmla="*/ 6350 w 3746500"/>
              <a:gd name="connsiteY4" fmla="*/ 42544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431800">
                <a:moveTo>
                  <a:pt x="6350" y="425449"/>
                </a:moveTo>
                <a:lnTo>
                  <a:pt x="6350" y="6350"/>
                </a:lnTo>
                <a:lnTo>
                  <a:pt x="3740150" y="6350"/>
                </a:lnTo>
                <a:lnTo>
                  <a:pt x="3740150" y="425449"/>
                </a:lnTo>
                <a:lnTo>
                  <a:pt x="6350" y="4254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085256" y="4866330"/>
            <a:ext cx="1154885" cy="744269"/>
          </a:xfrm>
          <a:custGeom>
            <a:avLst/>
            <a:gdLst>
              <a:gd name="connsiteX0" fmla="*/ 6350 w 1273047"/>
              <a:gd name="connsiteY0" fmla="*/ 6350 h 820419"/>
              <a:gd name="connsiteX1" fmla="*/ 1266697 w 1273047"/>
              <a:gd name="connsiteY1" fmla="*/ 814070 h 820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3047" h="820419">
                <a:moveTo>
                  <a:pt x="6350" y="6350"/>
                </a:moveTo>
                <a:lnTo>
                  <a:pt x="1266697" y="81407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297747" y="5495387"/>
            <a:ext cx="3398757" cy="391721"/>
          </a:xfrm>
          <a:custGeom>
            <a:avLst/>
            <a:gdLst>
              <a:gd name="connsiteX0" fmla="*/ 6350 w 3746500"/>
              <a:gd name="connsiteY0" fmla="*/ 425450 h 431800"/>
              <a:gd name="connsiteX1" fmla="*/ 6350 w 3746500"/>
              <a:gd name="connsiteY1" fmla="*/ 6350 h 431800"/>
              <a:gd name="connsiteX2" fmla="*/ 3740150 w 3746500"/>
              <a:gd name="connsiteY2" fmla="*/ 6350 h 431800"/>
              <a:gd name="connsiteX3" fmla="*/ 3740150 w 3746500"/>
              <a:gd name="connsiteY3" fmla="*/ 425450 h 431800"/>
              <a:gd name="connsiteX4" fmla="*/ 6350 w 37465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6500" h="431800">
                <a:moveTo>
                  <a:pt x="6350" y="425450"/>
                </a:moveTo>
                <a:lnTo>
                  <a:pt x="6350" y="6350"/>
                </a:lnTo>
                <a:lnTo>
                  <a:pt x="3740150" y="6350"/>
                </a:lnTo>
                <a:lnTo>
                  <a:pt x="37401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7072449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的抽象数据类型定义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6" y="1520801"/>
            <a:ext cx="10419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62231" y="1474716"/>
            <a:ext cx="26401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6" y="1889479"/>
            <a:ext cx="104196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3087685"/>
            <a:ext cx="113814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62231" y="1866437"/>
            <a:ext cx="6807954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181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18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181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89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个三</a:t>
            </a:r>
          </a:p>
          <a:p>
            <a:pPr>
              <a:lnSpc>
                <a:spcPts val="1633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元组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构成，其中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是矩阵元素的值，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是元素所在的行号，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是元素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所在的列号。</a:t>
            </a:r>
          </a:p>
          <a:p>
            <a:pPr>
              <a:lnSpc>
                <a:spcPts val="2631"/>
              </a:lnSpc>
              <a:tabLst>
                <a:tab pos="241950" algn="l"/>
              </a:tabLst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对于任意矩阵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，以及整数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：返回一个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</a:t>
            </a: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的空矩阵；</a:t>
            </a:r>
          </a:p>
          <a:p>
            <a:pPr>
              <a:lnSpc>
                <a:spcPts val="2177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GetMaxRow(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的总行数；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GetMaxCol(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的总列数；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GetEntry(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：返回矩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的第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行、第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列的元素；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的行、列数一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致，则返回矩阵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C=A+B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，否则返回错误标志；</a:t>
            </a:r>
          </a:p>
          <a:p>
            <a:pPr>
              <a:lnSpc>
                <a:spcPts val="2268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Multiply(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的列数等于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的行数，则返回矩阵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C=AB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，否则返回错误标志；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4849" y="5553224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95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204176" y="5541703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430116" y="1371025"/>
            <a:ext cx="314990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二维数组？一维数组？十字链表？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30116" y="5587788"/>
            <a:ext cx="314990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先按行加？先按列加？什么语言？</a:t>
            </a:r>
          </a:p>
        </p:txBody>
      </p:sp>
    </p:spTree>
    <p:extLst>
      <p:ext uri="{BB962C8B-B14F-4D97-AF65-F5344CB8AC3E}">
        <p14:creationId xmlns:p14="http://schemas.microsoft.com/office/powerpoint/2010/main" val="314309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85400" y="1906529"/>
            <a:ext cx="1313417" cy="276509"/>
          </a:xfrm>
          <a:custGeom>
            <a:avLst/>
            <a:gdLst>
              <a:gd name="connsiteX0" fmla="*/ 152400 w 1447799"/>
              <a:gd name="connsiteY0" fmla="*/ 0 h 304800"/>
              <a:gd name="connsiteX1" fmla="*/ 0 w 1447799"/>
              <a:gd name="connsiteY1" fmla="*/ 152400 h 304800"/>
              <a:gd name="connsiteX2" fmla="*/ 152400 w 1447799"/>
              <a:gd name="connsiteY2" fmla="*/ 304800 h 304800"/>
              <a:gd name="connsiteX3" fmla="*/ 1295400 w 1447799"/>
              <a:gd name="connsiteY3" fmla="*/ 304800 h 304800"/>
              <a:gd name="connsiteX4" fmla="*/ 1447799 w 1447799"/>
              <a:gd name="connsiteY4" fmla="*/ 152400 h 304800"/>
              <a:gd name="connsiteX5" fmla="*/ 1295400 w 1447799"/>
              <a:gd name="connsiteY5" fmla="*/ 0 h 304800"/>
              <a:gd name="connsiteX6" fmla="*/ 152400 w 14477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47799" h="304800">
                <a:moveTo>
                  <a:pt x="152400" y="0"/>
                </a:moveTo>
                <a:cubicBezTo>
                  <a:pt x="68579" y="0"/>
                  <a:pt x="0" y="68580"/>
                  <a:pt x="0" y="152400"/>
                </a:cubicBezTo>
                <a:cubicBezTo>
                  <a:pt x="0" y="236220"/>
                  <a:pt x="68579" y="304800"/>
                  <a:pt x="152400" y="304800"/>
                </a:cubicBezTo>
                <a:lnTo>
                  <a:pt x="1295400" y="304800"/>
                </a:lnTo>
                <a:cubicBezTo>
                  <a:pt x="1379219" y="304800"/>
                  <a:pt x="1447799" y="236220"/>
                  <a:pt x="1447799" y="152400"/>
                </a:cubicBezTo>
                <a:cubicBezTo>
                  <a:pt x="1447799" y="68580"/>
                  <a:pt x="1379219" y="0"/>
                  <a:pt x="1295400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79639" y="1900769"/>
            <a:ext cx="1324938" cy="288030"/>
          </a:xfrm>
          <a:custGeom>
            <a:avLst/>
            <a:gdLst>
              <a:gd name="connsiteX0" fmla="*/ 158750 w 1460499"/>
              <a:gd name="connsiteY0" fmla="*/ 6350 h 317500"/>
              <a:gd name="connsiteX1" fmla="*/ 6350 w 1460499"/>
              <a:gd name="connsiteY1" fmla="*/ 158750 h 317500"/>
              <a:gd name="connsiteX2" fmla="*/ 158750 w 1460499"/>
              <a:gd name="connsiteY2" fmla="*/ 311150 h 317500"/>
              <a:gd name="connsiteX3" fmla="*/ 1301750 w 1460499"/>
              <a:gd name="connsiteY3" fmla="*/ 311150 h 317500"/>
              <a:gd name="connsiteX4" fmla="*/ 1454149 w 1460499"/>
              <a:gd name="connsiteY4" fmla="*/ 158750 h 317500"/>
              <a:gd name="connsiteX5" fmla="*/ 1301750 w 1460499"/>
              <a:gd name="connsiteY5" fmla="*/ 6350 h 317500"/>
              <a:gd name="connsiteX6" fmla="*/ 158750 w 14604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60499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lnTo>
                  <a:pt x="1301750" y="311150"/>
                </a:lnTo>
                <a:cubicBezTo>
                  <a:pt x="1385569" y="311150"/>
                  <a:pt x="1454149" y="242570"/>
                  <a:pt x="1454149" y="158750"/>
                </a:cubicBezTo>
                <a:cubicBezTo>
                  <a:pt x="1454149" y="74930"/>
                  <a:pt x="1385569" y="6350"/>
                  <a:pt x="1301750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076573" y="1905752"/>
            <a:ext cx="1135761" cy="969337"/>
          </a:xfrm>
          <a:custGeom>
            <a:avLst/>
            <a:gdLst>
              <a:gd name="connsiteX0" fmla="*/ 247269 w 1251966"/>
              <a:gd name="connsiteY0" fmla="*/ 32861 h 1068514"/>
              <a:gd name="connsiteX1" fmla="*/ 33147 w 1251966"/>
              <a:gd name="connsiteY1" fmla="*/ 55721 h 1068514"/>
              <a:gd name="connsiteX2" fmla="*/ 56007 w 1251966"/>
              <a:gd name="connsiteY2" fmla="*/ 269843 h 1068514"/>
              <a:gd name="connsiteX3" fmla="*/ 1004697 w 1251966"/>
              <a:gd name="connsiteY3" fmla="*/ 1035653 h 1068514"/>
              <a:gd name="connsiteX4" fmla="*/ 1218819 w 1251966"/>
              <a:gd name="connsiteY4" fmla="*/ 1012793 h 1068514"/>
              <a:gd name="connsiteX5" fmla="*/ 1195958 w 1251966"/>
              <a:gd name="connsiteY5" fmla="*/ 798671 h 1068514"/>
              <a:gd name="connsiteX6" fmla="*/ 247269 w 1251966"/>
              <a:gd name="connsiteY6" fmla="*/ 32861 h 1068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51966" h="1068514">
                <a:moveTo>
                  <a:pt x="247269" y="32861"/>
                </a:moveTo>
                <a:cubicBezTo>
                  <a:pt x="181737" y="-19716"/>
                  <a:pt x="85725" y="-9810"/>
                  <a:pt x="33147" y="55721"/>
                </a:cubicBezTo>
                <a:cubicBezTo>
                  <a:pt x="-20192" y="121253"/>
                  <a:pt x="-9525" y="217265"/>
                  <a:pt x="56007" y="269843"/>
                </a:cubicBezTo>
                <a:lnTo>
                  <a:pt x="1004697" y="1035653"/>
                </a:lnTo>
                <a:cubicBezTo>
                  <a:pt x="1070229" y="1088231"/>
                  <a:pt x="1166241" y="1078325"/>
                  <a:pt x="1218819" y="1012793"/>
                </a:cubicBezTo>
                <a:cubicBezTo>
                  <a:pt x="1272158" y="947261"/>
                  <a:pt x="1261491" y="851249"/>
                  <a:pt x="1195958" y="798671"/>
                </a:cubicBezTo>
                <a:lnTo>
                  <a:pt x="247269" y="3286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070813" y="1899991"/>
            <a:ext cx="1147282" cy="980858"/>
          </a:xfrm>
          <a:custGeom>
            <a:avLst/>
            <a:gdLst>
              <a:gd name="connsiteX0" fmla="*/ 253619 w 1264666"/>
              <a:gd name="connsiteY0" fmla="*/ 39211 h 1081214"/>
              <a:gd name="connsiteX1" fmla="*/ 39497 w 1264666"/>
              <a:gd name="connsiteY1" fmla="*/ 62071 h 1081214"/>
              <a:gd name="connsiteX2" fmla="*/ 62357 w 1264666"/>
              <a:gd name="connsiteY2" fmla="*/ 276193 h 1081214"/>
              <a:gd name="connsiteX3" fmla="*/ 1011047 w 1264666"/>
              <a:gd name="connsiteY3" fmla="*/ 1042003 h 1081214"/>
              <a:gd name="connsiteX4" fmla="*/ 1225169 w 1264666"/>
              <a:gd name="connsiteY4" fmla="*/ 1019143 h 1081214"/>
              <a:gd name="connsiteX5" fmla="*/ 1202308 w 1264666"/>
              <a:gd name="connsiteY5" fmla="*/ 805021 h 1081214"/>
              <a:gd name="connsiteX6" fmla="*/ 253619 w 1264666"/>
              <a:gd name="connsiteY6" fmla="*/ 39211 h 1081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666" h="1081214">
                <a:moveTo>
                  <a:pt x="253619" y="39211"/>
                </a:moveTo>
                <a:cubicBezTo>
                  <a:pt x="188087" y="-13366"/>
                  <a:pt x="92075" y="-3460"/>
                  <a:pt x="39497" y="62071"/>
                </a:cubicBezTo>
                <a:cubicBezTo>
                  <a:pt x="-13842" y="127603"/>
                  <a:pt x="-3175" y="223615"/>
                  <a:pt x="62357" y="276193"/>
                </a:cubicBezTo>
                <a:lnTo>
                  <a:pt x="1011047" y="1042003"/>
                </a:lnTo>
                <a:cubicBezTo>
                  <a:pt x="1076579" y="1094581"/>
                  <a:pt x="1172591" y="1084675"/>
                  <a:pt x="1225169" y="1019143"/>
                </a:cubicBezTo>
                <a:cubicBezTo>
                  <a:pt x="1278508" y="953611"/>
                  <a:pt x="1267841" y="857599"/>
                  <a:pt x="1202308" y="805021"/>
                </a:cubicBezTo>
                <a:lnTo>
                  <a:pt x="253619" y="392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331036" y="2736056"/>
            <a:ext cx="1036908" cy="276509"/>
          </a:xfrm>
          <a:custGeom>
            <a:avLst/>
            <a:gdLst>
              <a:gd name="connsiteX0" fmla="*/ 152400 w 1142999"/>
              <a:gd name="connsiteY0" fmla="*/ 0 h 304800"/>
              <a:gd name="connsiteX1" fmla="*/ 0 w 1142999"/>
              <a:gd name="connsiteY1" fmla="*/ 152400 h 304800"/>
              <a:gd name="connsiteX2" fmla="*/ 152400 w 1142999"/>
              <a:gd name="connsiteY2" fmla="*/ 304800 h 304800"/>
              <a:gd name="connsiteX3" fmla="*/ 990599 w 1142999"/>
              <a:gd name="connsiteY3" fmla="*/ 304800 h 304800"/>
              <a:gd name="connsiteX4" fmla="*/ 1142999 w 1142999"/>
              <a:gd name="connsiteY4" fmla="*/ 152400 h 304800"/>
              <a:gd name="connsiteX5" fmla="*/ 990599 w 1142999"/>
              <a:gd name="connsiteY5" fmla="*/ 0 h 304800"/>
              <a:gd name="connsiteX6" fmla="*/ 152400 w 11429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42999" h="304800">
                <a:moveTo>
                  <a:pt x="152400" y="0"/>
                </a:moveTo>
                <a:cubicBezTo>
                  <a:pt x="68579" y="0"/>
                  <a:pt x="0" y="68580"/>
                  <a:pt x="0" y="152400"/>
                </a:cubicBezTo>
                <a:cubicBezTo>
                  <a:pt x="0" y="236219"/>
                  <a:pt x="68579" y="304800"/>
                  <a:pt x="152400" y="304800"/>
                </a:cubicBezTo>
                <a:lnTo>
                  <a:pt x="990599" y="304800"/>
                </a:lnTo>
                <a:cubicBezTo>
                  <a:pt x="1074419" y="304800"/>
                  <a:pt x="1142999" y="236219"/>
                  <a:pt x="1142999" y="152400"/>
                </a:cubicBezTo>
                <a:cubicBezTo>
                  <a:pt x="1142999" y="68580"/>
                  <a:pt x="1074419" y="0"/>
                  <a:pt x="990599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325276" y="2730296"/>
            <a:ext cx="1048429" cy="288030"/>
          </a:xfrm>
          <a:custGeom>
            <a:avLst/>
            <a:gdLst>
              <a:gd name="connsiteX0" fmla="*/ 158750 w 1155699"/>
              <a:gd name="connsiteY0" fmla="*/ 6350 h 317500"/>
              <a:gd name="connsiteX1" fmla="*/ 6350 w 1155699"/>
              <a:gd name="connsiteY1" fmla="*/ 158750 h 317500"/>
              <a:gd name="connsiteX2" fmla="*/ 158750 w 1155699"/>
              <a:gd name="connsiteY2" fmla="*/ 311150 h 317500"/>
              <a:gd name="connsiteX3" fmla="*/ 996949 w 1155699"/>
              <a:gd name="connsiteY3" fmla="*/ 311150 h 317500"/>
              <a:gd name="connsiteX4" fmla="*/ 1149349 w 1155699"/>
              <a:gd name="connsiteY4" fmla="*/ 158750 h 317500"/>
              <a:gd name="connsiteX5" fmla="*/ 996949 w 1155699"/>
              <a:gd name="connsiteY5" fmla="*/ 6350 h 317500"/>
              <a:gd name="connsiteX6" fmla="*/ 158750 w 11556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55699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lnTo>
                  <a:pt x="996949" y="311150"/>
                </a:lnTo>
                <a:cubicBezTo>
                  <a:pt x="1080769" y="311150"/>
                  <a:pt x="1149349" y="242569"/>
                  <a:pt x="1149349" y="158750"/>
                </a:cubicBezTo>
                <a:cubicBezTo>
                  <a:pt x="1149349" y="74930"/>
                  <a:pt x="1080769" y="6350"/>
                  <a:pt x="996949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916272" y="1906529"/>
            <a:ext cx="276509" cy="2073818"/>
          </a:xfrm>
          <a:custGeom>
            <a:avLst/>
            <a:gdLst>
              <a:gd name="connsiteX0" fmla="*/ 0 w 304800"/>
              <a:gd name="connsiteY0" fmla="*/ 2133600 h 2286000"/>
              <a:gd name="connsiteX1" fmla="*/ 152400 w 304800"/>
              <a:gd name="connsiteY1" fmla="*/ 2286000 h 2286000"/>
              <a:gd name="connsiteX2" fmla="*/ 304800 w 304800"/>
              <a:gd name="connsiteY2" fmla="*/ 2133600 h 2286000"/>
              <a:gd name="connsiteX3" fmla="*/ 304800 w 304800"/>
              <a:gd name="connsiteY3" fmla="*/ 152400 h 2286000"/>
              <a:gd name="connsiteX4" fmla="*/ 152400 w 304800"/>
              <a:gd name="connsiteY4" fmla="*/ 0 h 2286000"/>
              <a:gd name="connsiteX5" fmla="*/ 0 w 304800"/>
              <a:gd name="connsiteY5" fmla="*/ 152400 h 2286000"/>
              <a:gd name="connsiteX6" fmla="*/ 0 w 304800"/>
              <a:gd name="connsiteY6" fmla="*/ 2133600 h 228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2286000">
                <a:moveTo>
                  <a:pt x="0" y="2133600"/>
                </a:moveTo>
                <a:cubicBezTo>
                  <a:pt x="0" y="2217419"/>
                  <a:pt x="68579" y="2286000"/>
                  <a:pt x="152400" y="2286000"/>
                </a:cubicBezTo>
                <a:cubicBezTo>
                  <a:pt x="236219" y="2286000"/>
                  <a:pt x="304800" y="2217419"/>
                  <a:pt x="304800" y="2133600"/>
                </a:cubicBezTo>
                <a:lnTo>
                  <a:pt x="304800" y="152400"/>
                </a:lnTo>
                <a:cubicBezTo>
                  <a:pt x="304800" y="68580"/>
                  <a:pt x="236219" y="0"/>
                  <a:pt x="152400" y="0"/>
                </a:cubicBezTo>
                <a:cubicBezTo>
                  <a:pt x="68579" y="0"/>
                  <a:pt x="0" y="68580"/>
                  <a:pt x="0" y="152400"/>
                </a:cubicBezTo>
                <a:lnTo>
                  <a:pt x="0" y="21336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2910512" y="1900769"/>
            <a:ext cx="288030" cy="2085339"/>
          </a:xfrm>
          <a:custGeom>
            <a:avLst/>
            <a:gdLst>
              <a:gd name="connsiteX0" fmla="*/ 6350 w 317500"/>
              <a:gd name="connsiteY0" fmla="*/ 2139950 h 2298700"/>
              <a:gd name="connsiteX1" fmla="*/ 158750 w 317500"/>
              <a:gd name="connsiteY1" fmla="*/ 2292350 h 2298700"/>
              <a:gd name="connsiteX2" fmla="*/ 311150 w 317500"/>
              <a:gd name="connsiteY2" fmla="*/ 2139950 h 2298700"/>
              <a:gd name="connsiteX3" fmla="*/ 311150 w 317500"/>
              <a:gd name="connsiteY3" fmla="*/ 158750 h 2298700"/>
              <a:gd name="connsiteX4" fmla="*/ 158750 w 317500"/>
              <a:gd name="connsiteY4" fmla="*/ 6350 h 2298700"/>
              <a:gd name="connsiteX5" fmla="*/ 6350 w 317500"/>
              <a:gd name="connsiteY5" fmla="*/ 158750 h 2298700"/>
              <a:gd name="connsiteX6" fmla="*/ 6350 w 317500"/>
              <a:gd name="connsiteY6" fmla="*/ 213995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7500" h="2298700">
                <a:moveTo>
                  <a:pt x="6350" y="2139950"/>
                </a:moveTo>
                <a:cubicBezTo>
                  <a:pt x="6350" y="2223769"/>
                  <a:pt x="74929" y="2292350"/>
                  <a:pt x="158750" y="2292350"/>
                </a:cubicBezTo>
                <a:cubicBezTo>
                  <a:pt x="242569" y="2292350"/>
                  <a:pt x="311150" y="2223769"/>
                  <a:pt x="311150" y="2139950"/>
                </a:cubicBezTo>
                <a:lnTo>
                  <a:pt x="311150" y="158750"/>
                </a:lnTo>
                <a:cubicBezTo>
                  <a:pt x="311150" y="74930"/>
                  <a:pt x="242569" y="6350"/>
                  <a:pt x="158750" y="6350"/>
                </a:cubicBezTo>
                <a:cubicBezTo>
                  <a:pt x="74929" y="6350"/>
                  <a:pt x="6350" y="74930"/>
                  <a:pt x="6350" y="158750"/>
                </a:cubicBezTo>
                <a:lnTo>
                  <a:pt x="6350" y="213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091436" y="2736056"/>
            <a:ext cx="276508" cy="1313418"/>
          </a:xfrm>
          <a:custGeom>
            <a:avLst/>
            <a:gdLst>
              <a:gd name="connsiteX0" fmla="*/ 0 w 304799"/>
              <a:gd name="connsiteY0" fmla="*/ 1295400 h 1447800"/>
              <a:gd name="connsiteX1" fmla="*/ 152399 w 304799"/>
              <a:gd name="connsiteY1" fmla="*/ 1447800 h 1447800"/>
              <a:gd name="connsiteX2" fmla="*/ 304799 w 304799"/>
              <a:gd name="connsiteY2" fmla="*/ 1295400 h 1447800"/>
              <a:gd name="connsiteX3" fmla="*/ 304799 w 304799"/>
              <a:gd name="connsiteY3" fmla="*/ 152400 h 1447800"/>
              <a:gd name="connsiteX4" fmla="*/ 152399 w 304799"/>
              <a:gd name="connsiteY4" fmla="*/ 0 h 1447800"/>
              <a:gd name="connsiteX5" fmla="*/ 0 w 304799"/>
              <a:gd name="connsiteY5" fmla="*/ 152400 h 1447800"/>
              <a:gd name="connsiteX6" fmla="*/ 0 w 304799"/>
              <a:gd name="connsiteY6" fmla="*/ 1295400 h 144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799" h="1447800">
                <a:moveTo>
                  <a:pt x="0" y="1295400"/>
                </a:moveTo>
                <a:cubicBezTo>
                  <a:pt x="0" y="1379219"/>
                  <a:pt x="68579" y="1447800"/>
                  <a:pt x="152399" y="1447800"/>
                </a:cubicBezTo>
                <a:cubicBezTo>
                  <a:pt x="236219" y="1447800"/>
                  <a:pt x="304799" y="1379219"/>
                  <a:pt x="304799" y="1295400"/>
                </a:cubicBezTo>
                <a:lnTo>
                  <a:pt x="304799" y="152400"/>
                </a:lnTo>
                <a:cubicBezTo>
                  <a:pt x="304799" y="68580"/>
                  <a:pt x="236219" y="0"/>
                  <a:pt x="152399" y="0"/>
                </a:cubicBezTo>
                <a:cubicBezTo>
                  <a:pt x="68579" y="0"/>
                  <a:pt x="0" y="68580"/>
                  <a:pt x="0" y="152400"/>
                </a:cubicBezTo>
                <a:lnTo>
                  <a:pt x="0" y="12954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085676" y="2730296"/>
            <a:ext cx="288029" cy="1324939"/>
          </a:xfrm>
          <a:custGeom>
            <a:avLst/>
            <a:gdLst>
              <a:gd name="connsiteX0" fmla="*/ 6350 w 317499"/>
              <a:gd name="connsiteY0" fmla="*/ 1301750 h 1460500"/>
              <a:gd name="connsiteX1" fmla="*/ 158749 w 317499"/>
              <a:gd name="connsiteY1" fmla="*/ 1454150 h 1460500"/>
              <a:gd name="connsiteX2" fmla="*/ 311149 w 317499"/>
              <a:gd name="connsiteY2" fmla="*/ 1301750 h 1460500"/>
              <a:gd name="connsiteX3" fmla="*/ 311149 w 317499"/>
              <a:gd name="connsiteY3" fmla="*/ 158750 h 1460500"/>
              <a:gd name="connsiteX4" fmla="*/ 158749 w 317499"/>
              <a:gd name="connsiteY4" fmla="*/ 6350 h 1460500"/>
              <a:gd name="connsiteX5" fmla="*/ 6350 w 317499"/>
              <a:gd name="connsiteY5" fmla="*/ 158750 h 1460500"/>
              <a:gd name="connsiteX6" fmla="*/ 6350 w 317499"/>
              <a:gd name="connsiteY6" fmla="*/ 1301750 h 146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7499" h="1460500">
                <a:moveTo>
                  <a:pt x="6350" y="1301750"/>
                </a:moveTo>
                <a:cubicBezTo>
                  <a:pt x="6350" y="1385569"/>
                  <a:pt x="74929" y="1454150"/>
                  <a:pt x="158749" y="1454150"/>
                </a:cubicBezTo>
                <a:cubicBezTo>
                  <a:pt x="242569" y="1454150"/>
                  <a:pt x="311149" y="1385569"/>
                  <a:pt x="311149" y="1301750"/>
                </a:cubicBezTo>
                <a:lnTo>
                  <a:pt x="311149" y="158750"/>
                </a:lnTo>
                <a:cubicBezTo>
                  <a:pt x="311149" y="74930"/>
                  <a:pt x="242569" y="6350"/>
                  <a:pt x="158749" y="6350"/>
                </a:cubicBezTo>
                <a:cubicBezTo>
                  <a:pt x="74929" y="6350"/>
                  <a:pt x="6350" y="74930"/>
                  <a:pt x="6350" y="158750"/>
                </a:cubicBezTo>
                <a:lnTo>
                  <a:pt x="6350" y="1301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916273" y="3772966"/>
            <a:ext cx="1589926" cy="276509"/>
          </a:xfrm>
          <a:custGeom>
            <a:avLst/>
            <a:gdLst>
              <a:gd name="connsiteX0" fmla="*/ 152400 w 1752599"/>
              <a:gd name="connsiteY0" fmla="*/ 0 h 304800"/>
              <a:gd name="connsiteX1" fmla="*/ 0 w 1752599"/>
              <a:gd name="connsiteY1" fmla="*/ 152400 h 304800"/>
              <a:gd name="connsiteX2" fmla="*/ 152400 w 1752599"/>
              <a:gd name="connsiteY2" fmla="*/ 304800 h 304800"/>
              <a:gd name="connsiteX3" fmla="*/ 1600199 w 1752599"/>
              <a:gd name="connsiteY3" fmla="*/ 304800 h 304800"/>
              <a:gd name="connsiteX4" fmla="*/ 1752599 w 1752599"/>
              <a:gd name="connsiteY4" fmla="*/ 152400 h 304800"/>
              <a:gd name="connsiteX5" fmla="*/ 1600199 w 1752599"/>
              <a:gd name="connsiteY5" fmla="*/ 0 h 304800"/>
              <a:gd name="connsiteX6" fmla="*/ 152400 w 1752599"/>
              <a:gd name="connsiteY6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52599" h="304800">
                <a:moveTo>
                  <a:pt x="152400" y="0"/>
                </a:moveTo>
                <a:cubicBezTo>
                  <a:pt x="68579" y="0"/>
                  <a:pt x="0" y="68579"/>
                  <a:pt x="0" y="152400"/>
                </a:cubicBezTo>
                <a:cubicBezTo>
                  <a:pt x="0" y="236219"/>
                  <a:pt x="68579" y="304800"/>
                  <a:pt x="152400" y="304800"/>
                </a:cubicBezTo>
                <a:lnTo>
                  <a:pt x="1600199" y="304800"/>
                </a:lnTo>
                <a:cubicBezTo>
                  <a:pt x="1684019" y="304800"/>
                  <a:pt x="1752599" y="236219"/>
                  <a:pt x="1752599" y="152400"/>
                </a:cubicBezTo>
                <a:cubicBezTo>
                  <a:pt x="1752599" y="68579"/>
                  <a:pt x="1684019" y="0"/>
                  <a:pt x="1600199" y="0"/>
                </a:cubicBezTo>
                <a:lnTo>
                  <a:pt x="152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910512" y="3767206"/>
            <a:ext cx="1601447" cy="288030"/>
          </a:xfrm>
          <a:custGeom>
            <a:avLst/>
            <a:gdLst>
              <a:gd name="connsiteX0" fmla="*/ 158750 w 1765299"/>
              <a:gd name="connsiteY0" fmla="*/ 6350 h 317500"/>
              <a:gd name="connsiteX1" fmla="*/ 6350 w 1765299"/>
              <a:gd name="connsiteY1" fmla="*/ 158750 h 317500"/>
              <a:gd name="connsiteX2" fmla="*/ 158750 w 1765299"/>
              <a:gd name="connsiteY2" fmla="*/ 311150 h 317500"/>
              <a:gd name="connsiteX3" fmla="*/ 1606549 w 1765299"/>
              <a:gd name="connsiteY3" fmla="*/ 311150 h 317500"/>
              <a:gd name="connsiteX4" fmla="*/ 1758949 w 1765299"/>
              <a:gd name="connsiteY4" fmla="*/ 158750 h 317500"/>
              <a:gd name="connsiteX5" fmla="*/ 1606549 w 1765299"/>
              <a:gd name="connsiteY5" fmla="*/ 6350 h 317500"/>
              <a:gd name="connsiteX6" fmla="*/ 158750 w 1765299"/>
              <a:gd name="connsiteY6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65299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lnTo>
                  <a:pt x="1606549" y="311150"/>
                </a:lnTo>
                <a:cubicBezTo>
                  <a:pt x="1690369" y="311150"/>
                  <a:pt x="1758949" y="242569"/>
                  <a:pt x="1758949" y="158750"/>
                </a:cubicBezTo>
                <a:cubicBezTo>
                  <a:pt x="1758949" y="74929"/>
                  <a:pt x="1690369" y="6350"/>
                  <a:pt x="1606549" y="6350"/>
                </a:cubicBez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276157" y="2630141"/>
            <a:ext cx="961257" cy="1411579"/>
          </a:xfrm>
          <a:custGeom>
            <a:avLst/>
            <a:gdLst>
              <a:gd name="connsiteX0" fmla="*/ 20407 w 1059608"/>
              <a:gd name="connsiteY0" fmla="*/ 1326046 h 1556004"/>
              <a:gd name="connsiteX1" fmla="*/ 72223 w 1059608"/>
              <a:gd name="connsiteY1" fmla="*/ 1535596 h 1556004"/>
              <a:gd name="connsiteX2" fmla="*/ 281011 w 1059608"/>
              <a:gd name="connsiteY2" fmla="*/ 1483780 h 1556004"/>
              <a:gd name="connsiteX3" fmla="*/ 1039201 w 1059608"/>
              <a:gd name="connsiteY3" fmla="*/ 229528 h 1556004"/>
              <a:gd name="connsiteX4" fmla="*/ 987385 w 1059608"/>
              <a:gd name="connsiteY4" fmla="*/ 20740 h 1556004"/>
              <a:gd name="connsiteX5" fmla="*/ 778597 w 1059608"/>
              <a:gd name="connsiteY5" fmla="*/ 71794 h 1556004"/>
              <a:gd name="connsiteX6" fmla="*/ 20407 w 1059608"/>
              <a:gd name="connsiteY6" fmla="*/ 1326046 h 1556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59608" h="1556004">
                <a:moveTo>
                  <a:pt x="20407" y="1326046"/>
                </a:moveTo>
                <a:cubicBezTo>
                  <a:pt x="-23026" y="1398436"/>
                  <a:pt x="-166" y="1492162"/>
                  <a:pt x="72223" y="1535596"/>
                </a:cubicBezTo>
                <a:cubicBezTo>
                  <a:pt x="143851" y="1579030"/>
                  <a:pt x="237577" y="1556170"/>
                  <a:pt x="281011" y="1483780"/>
                </a:cubicBezTo>
                <a:lnTo>
                  <a:pt x="1039201" y="229528"/>
                </a:lnTo>
                <a:cubicBezTo>
                  <a:pt x="1082635" y="157900"/>
                  <a:pt x="1059775" y="64174"/>
                  <a:pt x="987385" y="20740"/>
                </a:cubicBezTo>
                <a:cubicBezTo>
                  <a:pt x="915757" y="-23455"/>
                  <a:pt x="822031" y="166"/>
                  <a:pt x="778597" y="71794"/>
                </a:cubicBezTo>
                <a:lnTo>
                  <a:pt x="20407" y="132604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270396" y="2624380"/>
            <a:ext cx="972778" cy="1423100"/>
          </a:xfrm>
          <a:custGeom>
            <a:avLst/>
            <a:gdLst>
              <a:gd name="connsiteX0" fmla="*/ 26757 w 1072308"/>
              <a:gd name="connsiteY0" fmla="*/ 1332396 h 1568704"/>
              <a:gd name="connsiteX1" fmla="*/ 78573 w 1072308"/>
              <a:gd name="connsiteY1" fmla="*/ 1541946 h 1568704"/>
              <a:gd name="connsiteX2" fmla="*/ 287361 w 1072308"/>
              <a:gd name="connsiteY2" fmla="*/ 1490130 h 1568704"/>
              <a:gd name="connsiteX3" fmla="*/ 1045551 w 1072308"/>
              <a:gd name="connsiteY3" fmla="*/ 235878 h 1568704"/>
              <a:gd name="connsiteX4" fmla="*/ 993735 w 1072308"/>
              <a:gd name="connsiteY4" fmla="*/ 27090 h 1568704"/>
              <a:gd name="connsiteX5" fmla="*/ 784947 w 1072308"/>
              <a:gd name="connsiteY5" fmla="*/ 78144 h 1568704"/>
              <a:gd name="connsiteX6" fmla="*/ 26757 w 1072308"/>
              <a:gd name="connsiteY6" fmla="*/ 1332396 h 1568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72308" h="1568704">
                <a:moveTo>
                  <a:pt x="26757" y="1332396"/>
                </a:moveTo>
                <a:cubicBezTo>
                  <a:pt x="-16676" y="1404786"/>
                  <a:pt x="6183" y="1498512"/>
                  <a:pt x="78573" y="1541946"/>
                </a:cubicBezTo>
                <a:cubicBezTo>
                  <a:pt x="150201" y="1585380"/>
                  <a:pt x="243927" y="1562520"/>
                  <a:pt x="287361" y="1490130"/>
                </a:cubicBezTo>
                <a:lnTo>
                  <a:pt x="1045551" y="235878"/>
                </a:lnTo>
                <a:cubicBezTo>
                  <a:pt x="1088985" y="164250"/>
                  <a:pt x="1066125" y="70524"/>
                  <a:pt x="993735" y="27090"/>
                </a:cubicBezTo>
                <a:cubicBezTo>
                  <a:pt x="922107" y="-17105"/>
                  <a:pt x="828381" y="6516"/>
                  <a:pt x="784947" y="78144"/>
                </a:cubicBezTo>
                <a:lnTo>
                  <a:pt x="26757" y="1332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068353" y="3284927"/>
            <a:ext cx="732748" cy="699222"/>
          </a:xfrm>
          <a:custGeom>
            <a:avLst/>
            <a:gdLst>
              <a:gd name="connsiteX0" fmla="*/ 48767 w 807719"/>
              <a:gd name="connsiteY0" fmla="*/ 506729 h 770763"/>
              <a:gd name="connsiteX1" fmla="*/ 40386 w 807719"/>
              <a:gd name="connsiteY1" fmla="*/ 722376 h 770763"/>
              <a:gd name="connsiteX2" fmla="*/ 256032 w 807719"/>
              <a:gd name="connsiteY2" fmla="*/ 729996 h 770763"/>
              <a:gd name="connsiteX3" fmla="*/ 758951 w 807719"/>
              <a:gd name="connsiteY3" fmla="*/ 264414 h 770763"/>
              <a:gd name="connsiteX4" fmla="*/ 767333 w 807719"/>
              <a:gd name="connsiteY4" fmla="*/ 48767 h 770763"/>
              <a:gd name="connsiteX5" fmla="*/ 551688 w 807719"/>
              <a:gd name="connsiteY5" fmla="*/ 40385 h 770763"/>
              <a:gd name="connsiteX6" fmla="*/ 48767 w 807719"/>
              <a:gd name="connsiteY6" fmla="*/ 506729 h 7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7719" h="770763">
                <a:moveTo>
                  <a:pt x="48767" y="506729"/>
                </a:moveTo>
                <a:cubicBezTo>
                  <a:pt x="-12954" y="563879"/>
                  <a:pt x="-16763" y="660654"/>
                  <a:pt x="40386" y="722376"/>
                </a:cubicBezTo>
                <a:cubicBezTo>
                  <a:pt x="97536" y="784097"/>
                  <a:pt x="194310" y="787146"/>
                  <a:pt x="256032" y="729996"/>
                </a:cubicBezTo>
                <a:lnTo>
                  <a:pt x="758951" y="264414"/>
                </a:lnTo>
                <a:cubicBezTo>
                  <a:pt x="820673" y="207264"/>
                  <a:pt x="824483" y="110490"/>
                  <a:pt x="767333" y="48767"/>
                </a:cubicBezTo>
                <a:cubicBezTo>
                  <a:pt x="710183" y="-12953"/>
                  <a:pt x="613410" y="-16764"/>
                  <a:pt x="551688" y="40385"/>
                </a:cubicBezTo>
                <a:lnTo>
                  <a:pt x="48767" y="5067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062592" y="3279167"/>
            <a:ext cx="744269" cy="710743"/>
          </a:xfrm>
          <a:custGeom>
            <a:avLst/>
            <a:gdLst>
              <a:gd name="connsiteX0" fmla="*/ 55117 w 820419"/>
              <a:gd name="connsiteY0" fmla="*/ 513079 h 783463"/>
              <a:gd name="connsiteX1" fmla="*/ 46736 w 820419"/>
              <a:gd name="connsiteY1" fmla="*/ 728726 h 783463"/>
              <a:gd name="connsiteX2" fmla="*/ 262382 w 820419"/>
              <a:gd name="connsiteY2" fmla="*/ 736346 h 783463"/>
              <a:gd name="connsiteX3" fmla="*/ 765301 w 820419"/>
              <a:gd name="connsiteY3" fmla="*/ 270764 h 783463"/>
              <a:gd name="connsiteX4" fmla="*/ 773683 w 820419"/>
              <a:gd name="connsiteY4" fmla="*/ 55117 h 783463"/>
              <a:gd name="connsiteX5" fmla="*/ 558038 w 820419"/>
              <a:gd name="connsiteY5" fmla="*/ 46735 h 783463"/>
              <a:gd name="connsiteX6" fmla="*/ 55117 w 820419"/>
              <a:gd name="connsiteY6" fmla="*/ 513079 h 7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0419" h="783463">
                <a:moveTo>
                  <a:pt x="55117" y="513079"/>
                </a:moveTo>
                <a:cubicBezTo>
                  <a:pt x="-6604" y="570229"/>
                  <a:pt x="-10413" y="667004"/>
                  <a:pt x="46736" y="728726"/>
                </a:cubicBezTo>
                <a:cubicBezTo>
                  <a:pt x="103886" y="790447"/>
                  <a:pt x="200660" y="793496"/>
                  <a:pt x="262382" y="736346"/>
                </a:cubicBezTo>
                <a:lnTo>
                  <a:pt x="765301" y="270764"/>
                </a:lnTo>
                <a:cubicBezTo>
                  <a:pt x="827023" y="213614"/>
                  <a:pt x="830833" y="116840"/>
                  <a:pt x="773683" y="55117"/>
                </a:cubicBezTo>
                <a:cubicBezTo>
                  <a:pt x="716533" y="-6603"/>
                  <a:pt x="619760" y="-10414"/>
                  <a:pt x="558038" y="46735"/>
                </a:cubicBezTo>
                <a:lnTo>
                  <a:pt x="55117" y="513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552243" y="3284927"/>
            <a:ext cx="732749" cy="699222"/>
          </a:xfrm>
          <a:custGeom>
            <a:avLst/>
            <a:gdLst>
              <a:gd name="connsiteX0" fmla="*/ 758952 w 807720"/>
              <a:gd name="connsiteY0" fmla="*/ 506729 h 770763"/>
              <a:gd name="connsiteX1" fmla="*/ 767334 w 807720"/>
              <a:gd name="connsiteY1" fmla="*/ 722376 h 770763"/>
              <a:gd name="connsiteX2" fmla="*/ 551688 w 807720"/>
              <a:gd name="connsiteY2" fmla="*/ 729996 h 770763"/>
              <a:gd name="connsiteX3" fmla="*/ 48767 w 807720"/>
              <a:gd name="connsiteY3" fmla="*/ 264414 h 770763"/>
              <a:gd name="connsiteX4" fmla="*/ 40386 w 807720"/>
              <a:gd name="connsiteY4" fmla="*/ 48767 h 770763"/>
              <a:gd name="connsiteX5" fmla="*/ 256032 w 807720"/>
              <a:gd name="connsiteY5" fmla="*/ 40385 h 770763"/>
              <a:gd name="connsiteX6" fmla="*/ 758952 w 807720"/>
              <a:gd name="connsiteY6" fmla="*/ 506729 h 770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07720" h="770763">
                <a:moveTo>
                  <a:pt x="758952" y="506729"/>
                </a:moveTo>
                <a:cubicBezTo>
                  <a:pt x="820673" y="563879"/>
                  <a:pt x="824484" y="660654"/>
                  <a:pt x="767334" y="722376"/>
                </a:cubicBezTo>
                <a:cubicBezTo>
                  <a:pt x="710184" y="784097"/>
                  <a:pt x="613410" y="787146"/>
                  <a:pt x="551688" y="729996"/>
                </a:cubicBezTo>
                <a:lnTo>
                  <a:pt x="48767" y="264414"/>
                </a:lnTo>
                <a:cubicBezTo>
                  <a:pt x="-12954" y="207264"/>
                  <a:pt x="-16763" y="110490"/>
                  <a:pt x="40386" y="48767"/>
                </a:cubicBezTo>
                <a:cubicBezTo>
                  <a:pt x="97536" y="-12953"/>
                  <a:pt x="194310" y="-16764"/>
                  <a:pt x="256032" y="40385"/>
                </a:cubicBezTo>
                <a:lnTo>
                  <a:pt x="758952" y="50672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3546482" y="3279167"/>
            <a:ext cx="744270" cy="710743"/>
          </a:xfrm>
          <a:custGeom>
            <a:avLst/>
            <a:gdLst>
              <a:gd name="connsiteX0" fmla="*/ 765302 w 820420"/>
              <a:gd name="connsiteY0" fmla="*/ 513079 h 783463"/>
              <a:gd name="connsiteX1" fmla="*/ 773684 w 820420"/>
              <a:gd name="connsiteY1" fmla="*/ 728726 h 783463"/>
              <a:gd name="connsiteX2" fmla="*/ 558038 w 820420"/>
              <a:gd name="connsiteY2" fmla="*/ 736346 h 783463"/>
              <a:gd name="connsiteX3" fmla="*/ 55117 w 820420"/>
              <a:gd name="connsiteY3" fmla="*/ 270764 h 783463"/>
              <a:gd name="connsiteX4" fmla="*/ 46736 w 820420"/>
              <a:gd name="connsiteY4" fmla="*/ 55117 h 783463"/>
              <a:gd name="connsiteX5" fmla="*/ 262382 w 820420"/>
              <a:gd name="connsiteY5" fmla="*/ 46735 h 783463"/>
              <a:gd name="connsiteX6" fmla="*/ 765302 w 820420"/>
              <a:gd name="connsiteY6" fmla="*/ 513079 h 78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0420" h="783463">
                <a:moveTo>
                  <a:pt x="765302" y="513079"/>
                </a:moveTo>
                <a:cubicBezTo>
                  <a:pt x="827023" y="570229"/>
                  <a:pt x="830834" y="667004"/>
                  <a:pt x="773684" y="728726"/>
                </a:cubicBezTo>
                <a:cubicBezTo>
                  <a:pt x="716534" y="790447"/>
                  <a:pt x="619760" y="793496"/>
                  <a:pt x="558038" y="736346"/>
                </a:cubicBezTo>
                <a:lnTo>
                  <a:pt x="55117" y="270764"/>
                </a:lnTo>
                <a:cubicBezTo>
                  <a:pt x="-6604" y="213614"/>
                  <a:pt x="-10413" y="116840"/>
                  <a:pt x="46736" y="55117"/>
                </a:cubicBezTo>
                <a:cubicBezTo>
                  <a:pt x="103886" y="-6603"/>
                  <a:pt x="200660" y="-10414"/>
                  <a:pt x="262382" y="46735"/>
                </a:cubicBezTo>
                <a:lnTo>
                  <a:pt x="765302" y="51307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177919" y="1974879"/>
            <a:ext cx="1135761" cy="969337"/>
          </a:xfrm>
          <a:custGeom>
            <a:avLst/>
            <a:gdLst>
              <a:gd name="connsiteX0" fmla="*/ 247269 w 1251966"/>
              <a:gd name="connsiteY0" fmla="*/ 32861 h 1068514"/>
              <a:gd name="connsiteX1" fmla="*/ 33147 w 1251966"/>
              <a:gd name="connsiteY1" fmla="*/ 55721 h 1068514"/>
              <a:gd name="connsiteX2" fmla="*/ 56007 w 1251966"/>
              <a:gd name="connsiteY2" fmla="*/ 269843 h 1068514"/>
              <a:gd name="connsiteX3" fmla="*/ 1004697 w 1251966"/>
              <a:gd name="connsiteY3" fmla="*/ 1035653 h 1068514"/>
              <a:gd name="connsiteX4" fmla="*/ 1218819 w 1251966"/>
              <a:gd name="connsiteY4" fmla="*/ 1012793 h 1068514"/>
              <a:gd name="connsiteX5" fmla="*/ 1195958 w 1251966"/>
              <a:gd name="connsiteY5" fmla="*/ 798671 h 1068514"/>
              <a:gd name="connsiteX6" fmla="*/ 247269 w 1251966"/>
              <a:gd name="connsiteY6" fmla="*/ 32861 h 1068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51966" h="1068514">
                <a:moveTo>
                  <a:pt x="247269" y="32861"/>
                </a:moveTo>
                <a:cubicBezTo>
                  <a:pt x="181737" y="-19716"/>
                  <a:pt x="85725" y="-9810"/>
                  <a:pt x="33147" y="55721"/>
                </a:cubicBezTo>
                <a:cubicBezTo>
                  <a:pt x="-20192" y="121253"/>
                  <a:pt x="-9525" y="217265"/>
                  <a:pt x="56007" y="269843"/>
                </a:cubicBezTo>
                <a:lnTo>
                  <a:pt x="1004697" y="1035653"/>
                </a:lnTo>
                <a:cubicBezTo>
                  <a:pt x="1070229" y="1088231"/>
                  <a:pt x="1166241" y="1078325"/>
                  <a:pt x="1218819" y="1012793"/>
                </a:cubicBezTo>
                <a:cubicBezTo>
                  <a:pt x="1272158" y="947261"/>
                  <a:pt x="1261491" y="851249"/>
                  <a:pt x="1195958" y="798671"/>
                </a:cubicBezTo>
                <a:lnTo>
                  <a:pt x="247269" y="3286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172158" y="1969118"/>
            <a:ext cx="1147282" cy="980858"/>
          </a:xfrm>
          <a:custGeom>
            <a:avLst/>
            <a:gdLst>
              <a:gd name="connsiteX0" fmla="*/ 253619 w 1264666"/>
              <a:gd name="connsiteY0" fmla="*/ 39211 h 1081214"/>
              <a:gd name="connsiteX1" fmla="*/ 39497 w 1264666"/>
              <a:gd name="connsiteY1" fmla="*/ 62071 h 1081214"/>
              <a:gd name="connsiteX2" fmla="*/ 62357 w 1264666"/>
              <a:gd name="connsiteY2" fmla="*/ 276193 h 1081214"/>
              <a:gd name="connsiteX3" fmla="*/ 1011047 w 1264666"/>
              <a:gd name="connsiteY3" fmla="*/ 1042003 h 1081214"/>
              <a:gd name="connsiteX4" fmla="*/ 1225169 w 1264666"/>
              <a:gd name="connsiteY4" fmla="*/ 1019143 h 1081214"/>
              <a:gd name="connsiteX5" fmla="*/ 1202308 w 1264666"/>
              <a:gd name="connsiteY5" fmla="*/ 805021 h 1081214"/>
              <a:gd name="connsiteX6" fmla="*/ 253619 w 1264666"/>
              <a:gd name="connsiteY6" fmla="*/ 39211 h 1081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666" h="1081214">
                <a:moveTo>
                  <a:pt x="253619" y="39211"/>
                </a:moveTo>
                <a:cubicBezTo>
                  <a:pt x="188087" y="-13366"/>
                  <a:pt x="92075" y="-3460"/>
                  <a:pt x="39497" y="62071"/>
                </a:cubicBezTo>
                <a:cubicBezTo>
                  <a:pt x="-13842" y="127603"/>
                  <a:pt x="-3175" y="223615"/>
                  <a:pt x="62357" y="276193"/>
                </a:cubicBezTo>
                <a:lnTo>
                  <a:pt x="1011047" y="1042003"/>
                </a:lnTo>
                <a:cubicBezTo>
                  <a:pt x="1076579" y="1094581"/>
                  <a:pt x="1172591" y="1084675"/>
                  <a:pt x="1225169" y="1019143"/>
                </a:cubicBezTo>
                <a:cubicBezTo>
                  <a:pt x="1278508" y="953611"/>
                  <a:pt x="1267841" y="857599"/>
                  <a:pt x="1202308" y="805021"/>
                </a:cubicBezTo>
                <a:lnTo>
                  <a:pt x="253619" y="392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9431506" y="3489545"/>
            <a:ext cx="328354" cy="145167"/>
          </a:xfrm>
          <a:custGeom>
            <a:avLst/>
            <a:gdLst>
              <a:gd name="connsiteX0" fmla="*/ 0 w 361950"/>
              <a:gd name="connsiteY0" fmla="*/ 160020 h 160020"/>
              <a:gd name="connsiteX1" fmla="*/ 93726 w 361950"/>
              <a:gd name="connsiteY1" fmla="*/ 5333 h 160020"/>
              <a:gd name="connsiteX2" fmla="*/ 361950 w 361950"/>
              <a:gd name="connsiteY2" fmla="*/ 0 h 160020"/>
              <a:gd name="connsiteX3" fmla="*/ 0 w 361950"/>
              <a:gd name="connsiteY3" fmla="*/ 160020 h 160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61950" h="160020">
                <a:moveTo>
                  <a:pt x="0" y="160020"/>
                </a:moveTo>
                <a:lnTo>
                  <a:pt x="93726" y="5333"/>
                </a:lnTo>
                <a:cubicBezTo>
                  <a:pt x="130302" y="29717"/>
                  <a:pt x="226314" y="29717"/>
                  <a:pt x="361950" y="0"/>
                </a:cubicBezTo>
                <a:lnTo>
                  <a:pt x="0" y="16002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537347" y="1762514"/>
            <a:ext cx="4228284" cy="1877957"/>
          </a:xfrm>
          <a:custGeom>
            <a:avLst/>
            <a:gdLst>
              <a:gd name="connsiteX0" fmla="*/ 6350 w 4660900"/>
              <a:gd name="connsiteY0" fmla="*/ 6350 h 2070100"/>
              <a:gd name="connsiteX1" fmla="*/ 6350 w 4660900"/>
              <a:gd name="connsiteY1" fmla="*/ 2063750 h 2070100"/>
              <a:gd name="connsiteX2" fmla="*/ 4292600 w 4660900"/>
              <a:gd name="connsiteY2" fmla="*/ 2063750 h 2070100"/>
              <a:gd name="connsiteX3" fmla="*/ 4654550 w 4660900"/>
              <a:gd name="connsiteY3" fmla="*/ 1903730 h 2070100"/>
              <a:gd name="connsiteX4" fmla="*/ 4654550 w 4660900"/>
              <a:gd name="connsiteY4" fmla="*/ 6350 h 2070100"/>
              <a:gd name="connsiteX5" fmla="*/ 6350 w 4660900"/>
              <a:gd name="connsiteY5" fmla="*/ 6350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60900" h="2070100">
                <a:moveTo>
                  <a:pt x="6350" y="6350"/>
                </a:moveTo>
                <a:lnTo>
                  <a:pt x="6350" y="2063750"/>
                </a:lnTo>
                <a:lnTo>
                  <a:pt x="4292600" y="2063750"/>
                </a:lnTo>
                <a:lnTo>
                  <a:pt x="4654550" y="1903730"/>
                </a:lnTo>
                <a:lnTo>
                  <a:pt x="4654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9425756" y="3483784"/>
            <a:ext cx="339876" cy="156688"/>
          </a:xfrm>
          <a:custGeom>
            <a:avLst/>
            <a:gdLst>
              <a:gd name="connsiteX0" fmla="*/ 6350 w 374650"/>
              <a:gd name="connsiteY0" fmla="*/ 166370 h 172719"/>
              <a:gd name="connsiteX1" fmla="*/ 100076 w 374650"/>
              <a:gd name="connsiteY1" fmla="*/ 11683 h 172719"/>
              <a:gd name="connsiteX2" fmla="*/ 368300 w 374650"/>
              <a:gd name="connsiteY2" fmla="*/ 6350 h 172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650" h="172719">
                <a:moveTo>
                  <a:pt x="6350" y="166370"/>
                </a:moveTo>
                <a:lnTo>
                  <a:pt x="100076" y="11683"/>
                </a:lnTo>
                <a:cubicBezTo>
                  <a:pt x="136652" y="36067"/>
                  <a:pt x="232664" y="36067"/>
                  <a:pt x="36830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4"/>
            <a:ext cx="6552243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深度优先搜索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(Depth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First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Search,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658194" y="1924043"/>
            <a:ext cx="3236463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34703" y="2407934"/>
            <a:ext cx="323646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49467" y="2742049"/>
            <a:ext cx="295754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764230" y="3018558"/>
            <a:ext cx="132247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658194" y="3295067"/>
            <a:ext cx="13946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582031" y="4389582"/>
            <a:ext cx="33999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条边，时间复杂度是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720286" y="4815866"/>
            <a:ext cx="299921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用邻接表存储图，有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O(N+E)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用邻接矩阵存储图，有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222734" y="1440152"/>
            <a:ext cx="209191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类似于树的</a:t>
            </a:r>
            <a:r>
              <a:rPr lang="en-US" altLang="zh-CN" sz="181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先序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遍历</a:t>
            </a:r>
          </a:p>
        </p:txBody>
      </p:sp>
    </p:spTree>
    <p:extLst>
      <p:ext uri="{BB962C8B-B14F-4D97-AF65-F5344CB8AC3E}">
        <p14:creationId xmlns:p14="http://schemas.microsoft.com/office/powerpoint/2010/main" val="32716496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4"/>
            <a:ext cx="675582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1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广度优先搜索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(Breadth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First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Search,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BFS)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964576" y="14862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11558" y="19010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86721" y="19010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35049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88067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10212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63230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0066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13557" y="19701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766575" y="2799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66575" y="19701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13557" y="279965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43084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37048" y="23848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06175" y="15553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490066" y="14171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904830" y="15553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250467" y="1970128"/>
            <a:ext cx="19684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526975" y="238489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50466" y="27996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973957" y="3214419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420939" y="3283546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867921" y="3214419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591412" y="27996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314903" y="238489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91412" y="19701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547467" y="2891824"/>
            <a:ext cx="249267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47467" y="3583097"/>
            <a:ext cx="232595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766371" y="4066987"/>
            <a:ext cx="2807179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49336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47467" y="578364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453158" y="4009382"/>
            <a:ext cx="3399970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691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个顶点、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条边，时间复杂度是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用邻接表存储图，有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O(N+E)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用邻接矩阵存储图，有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49528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768275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89413" y="3283546"/>
            <a:ext cx="62196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</a:t>
            </a:r>
          </a:p>
        </p:txBody>
      </p:sp>
    </p:spTree>
    <p:extLst>
      <p:ext uri="{BB962C8B-B14F-4D97-AF65-F5344CB8AC3E}">
        <p14:creationId xmlns:p14="http://schemas.microsoft.com/office/powerpoint/2010/main" val="31392956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768275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89413" y="3283546"/>
            <a:ext cx="588303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11053259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3676672" y="1560893"/>
          <a:ext cx="4424144" cy="3594617"/>
        </p:xfrm>
        <a:graphic>
          <a:graphicData uri="http://schemas.openxmlformats.org/drawingml/2006/table">
            <a:tbl>
              <a:tblPr/>
              <a:tblGrid>
                <a:gridCol w="368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4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2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61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为什么需要两种遍历？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26322" y="5357363"/>
            <a:ext cx="412933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把出口换到哪里就该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BFS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不爽了？</a:t>
            </a:r>
          </a:p>
        </p:txBody>
      </p:sp>
    </p:spTree>
    <p:extLst>
      <p:ext uri="{BB962C8B-B14F-4D97-AF65-F5344CB8AC3E}">
        <p14:creationId xmlns:p14="http://schemas.microsoft.com/office/powerpoint/2010/main" val="193159788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2027734"/>
            <a:ext cx="157094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47085"/>
            <a:ext cx="7138173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：如果从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存在一条（无向）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，则称</a:t>
            </a:r>
          </a:p>
          <a:p>
            <a:pPr>
              <a:lnSpc>
                <a:spcPts val="2994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是连通的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的路径是一系列顶点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{V,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…,</a:t>
            </a:r>
          </a:p>
          <a:p>
            <a:pPr>
              <a:lnSpc>
                <a:spcPts val="2994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72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W}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的集合，其中任一对相邻的顶点间都有图</a:t>
            </a:r>
          </a:p>
          <a:p>
            <a:pPr>
              <a:lnSpc>
                <a:spcPts val="2812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中的边。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路径的长度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是路径中的边数（如果带</a:t>
            </a:r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权，则是所有边的权重和）。如果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之间的所</a:t>
            </a:r>
          </a:p>
          <a:p>
            <a:pPr>
              <a:lnSpc>
                <a:spcPts val="3357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有顶点都不同，则称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简单路径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回路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：起点等于终点的路径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连通图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：图中任意两顶点均连通</a:t>
            </a:r>
          </a:p>
        </p:txBody>
      </p:sp>
    </p:spTree>
    <p:extLst>
      <p:ext uri="{BB962C8B-B14F-4D97-AF65-F5344CB8AC3E}">
        <p14:creationId xmlns:p14="http://schemas.microsoft.com/office/powerpoint/2010/main" val="6767912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882984" y="33524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053457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399093" y="3628951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712511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7747" y="3628951"/>
            <a:ext cx="495412" cy="357157"/>
          </a:xfrm>
          <a:custGeom>
            <a:avLst/>
            <a:gdLst>
              <a:gd name="connsiteX0" fmla="*/ 539750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399093" y="4251097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297747" y="4251097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882984" y="4389351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06475" y="5080623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159493" y="5080623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21238" y="5288006"/>
            <a:ext cx="149776" cy="20162"/>
          </a:xfrm>
          <a:custGeom>
            <a:avLst/>
            <a:gdLst>
              <a:gd name="connsiteX0" fmla="*/ 6350 w 165100"/>
              <a:gd name="connsiteY0" fmla="*/ 6350 h 22225"/>
              <a:gd name="connsiteX1" fmla="*/ 158750 w 165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100" h="22225">
                <a:moveTo>
                  <a:pt x="6350" y="6350"/>
                </a:moveTo>
                <a:lnTo>
                  <a:pt x="15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8371565" y="33524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7542027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887663" y="3628951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9201081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8786318" y="3628951"/>
            <a:ext cx="495412" cy="357157"/>
          </a:xfrm>
          <a:custGeom>
            <a:avLst/>
            <a:gdLst>
              <a:gd name="connsiteX0" fmla="*/ 539750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8786318" y="4251097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8371554" y="4389351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7542027" y="48732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9201081" y="487324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7887663" y="5218878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8786318" y="5218878"/>
            <a:ext cx="495412" cy="357157"/>
          </a:xfrm>
          <a:custGeom>
            <a:avLst/>
            <a:gdLst>
              <a:gd name="connsiteX0" fmla="*/ 539750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50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371554" y="5357132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3463530" y="3490696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2634002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2979639" y="3767206"/>
            <a:ext cx="495412" cy="357157"/>
          </a:xfrm>
          <a:custGeom>
            <a:avLst/>
            <a:gdLst>
              <a:gd name="connsiteX0" fmla="*/ 6350 w 546100"/>
              <a:gd name="connsiteY0" fmla="*/ 387350 h 393700"/>
              <a:gd name="connsiteX1" fmla="*/ 5397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387350"/>
                </a:moveTo>
                <a:lnTo>
                  <a:pt x="539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4293057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3878293" y="3767206"/>
            <a:ext cx="495412" cy="357157"/>
          </a:xfrm>
          <a:custGeom>
            <a:avLst/>
            <a:gdLst>
              <a:gd name="connsiteX0" fmla="*/ 539749 w 546100"/>
              <a:gd name="connsiteY0" fmla="*/ 387350 h 393700"/>
              <a:gd name="connsiteX1" fmla="*/ 6350 w 546100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49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2979639" y="4389351"/>
            <a:ext cx="495412" cy="357157"/>
          </a:xfrm>
          <a:custGeom>
            <a:avLst/>
            <a:gdLst>
              <a:gd name="connsiteX0" fmla="*/ 6350 w 546100"/>
              <a:gd name="connsiteY0" fmla="*/ 6350 h 393700"/>
              <a:gd name="connsiteX1" fmla="*/ 5397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6350" y="6350"/>
                </a:moveTo>
                <a:lnTo>
                  <a:pt x="5397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878293" y="4389351"/>
            <a:ext cx="495412" cy="357157"/>
          </a:xfrm>
          <a:custGeom>
            <a:avLst/>
            <a:gdLst>
              <a:gd name="connsiteX0" fmla="*/ 539749 w 546100"/>
              <a:gd name="connsiteY0" fmla="*/ 6350 h 393700"/>
              <a:gd name="connsiteX1" fmla="*/ 6350 w 546100"/>
              <a:gd name="connsiteY1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0" h="393700">
                <a:moveTo>
                  <a:pt x="539749" y="6350"/>
                </a:moveTo>
                <a:lnTo>
                  <a:pt x="6350" y="387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3463530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187021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3740039" y="4043714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601784" y="4251097"/>
            <a:ext cx="149776" cy="20162"/>
          </a:xfrm>
          <a:custGeom>
            <a:avLst/>
            <a:gdLst>
              <a:gd name="connsiteX0" fmla="*/ 6350 w 165100"/>
              <a:gd name="connsiteY0" fmla="*/ 6350 h 22225"/>
              <a:gd name="connsiteX1" fmla="*/ 158750 w 165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100" h="22225">
                <a:moveTo>
                  <a:pt x="6350" y="6350"/>
                </a:moveTo>
                <a:lnTo>
                  <a:pt x="1587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754849" y="1877958"/>
            <a:ext cx="524182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连通分量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：无向图的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极大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连通子图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54849" y="2442497"/>
            <a:ext cx="166712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054401" y="2350327"/>
            <a:ext cx="6027291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极大顶点数：再加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个顶点就不连通了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极大边数：包含子图中所有顶点相连的所有边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15352" y="3490928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185825" y="4043946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844879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015352" y="452783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750364" y="5219109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303382" y="5219109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503933" y="3490928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674406" y="4043946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9333460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503933" y="452783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674406" y="5011727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333460" y="5011727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595898" y="3629182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766371" y="4182200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425425" y="4182200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595898" y="4666091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30910" y="4182200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883928" y="4182200"/>
            <a:ext cx="1282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515249" y="5149982"/>
            <a:ext cx="23724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G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969267" y="3859606"/>
            <a:ext cx="32861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900140" y="5484097"/>
            <a:ext cx="32861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8411763" y="3859606"/>
            <a:ext cx="266098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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480891" y="4965642"/>
            <a:ext cx="266098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  <a:tabLst>
                <a:tab pos="23043" algn="l"/>
              </a:tabLst>
            </a:pPr>
            <a:r>
              <a:rPr lang="en-US" altLang="zh-CN" sz="3266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</a:t>
            </a:r>
          </a:p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24388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3530" y="3905460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2" y="4458478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293057" y="4458478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63530" y="4942369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366874" y="3974587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537347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680281" y="4527605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7" y="6350"/>
                  <a:pt x="6350" y="108457"/>
                  <a:pt x="6350" y="234950"/>
                </a:cubicBezTo>
                <a:cubicBezTo>
                  <a:pt x="6350" y="361441"/>
                  <a:pt x="108457" y="463550"/>
                  <a:pt x="234950" y="463550"/>
                </a:cubicBezTo>
                <a:cubicBezTo>
                  <a:pt x="361441" y="463550"/>
                  <a:pt x="463550" y="361441"/>
                  <a:pt x="463550" y="234950"/>
                </a:cubicBezTo>
                <a:cubicBezTo>
                  <a:pt x="463550" y="108457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366874" y="5011496"/>
            <a:ext cx="426285" cy="426285"/>
          </a:xfrm>
          <a:custGeom>
            <a:avLst/>
            <a:gdLst>
              <a:gd name="connsiteX0" fmla="*/ 234950 w 469900"/>
              <a:gd name="connsiteY0" fmla="*/ 6350 h 469900"/>
              <a:gd name="connsiteX1" fmla="*/ 6350 w 469900"/>
              <a:gd name="connsiteY1" fmla="*/ 234950 h 469900"/>
              <a:gd name="connsiteX2" fmla="*/ 234950 w 469900"/>
              <a:gd name="connsiteY2" fmla="*/ 463550 h 469900"/>
              <a:gd name="connsiteX3" fmla="*/ 463550 w 469900"/>
              <a:gd name="connsiteY3" fmla="*/ 234950 h 469900"/>
              <a:gd name="connsiteX4" fmla="*/ 234950 w 4699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9900">
                <a:moveTo>
                  <a:pt x="234950" y="6350"/>
                </a:moveTo>
                <a:cubicBezTo>
                  <a:pt x="108458" y="6350"/>
                  <a:pt x="6350" y="108457"/>
                  <a:pt x="6350" y="234950"/>
                </a:cubicBezTo>
                <a:cubicBezTo>
                  <a:pt x="6350" y="361441"/>
                  <a:pt x="108458" y="463550"/>
                  <a:pt x="234950" y="463550"/>
                </a:cubicBezTo>
                <a:cubicBezTo>
                  <a:pt x="361442" y="463550"/>
                  <a:pt x="463550" y="361441"/>
                  <a:pt x="463550" y="234950"/>
                </a:cubicBezTo>
                <a:cubicBezTo>
                  <a:pt x="463550" y="108457"/>
                  <a:pt x="361442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1958606"/>
            <a:ext cx="173124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1877958"/>
            <a:ext cx="6710170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：有向图中顶点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之间存在双向路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径，则称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是强连通的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强连通图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：有向图中任意两顶点均强连通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强连通分量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：有向图的极大强连通子图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95898" y="4043946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66371" y="4596964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25425" y="4596964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95898" y="5080855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15249" y="5495618"/>
            <a:ext cx="23724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G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99242" y="41130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69715" y="4666091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12660" y="4666091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99242" y="5149982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01334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134838" y="3213036"/>
            <a:ext cx="306924" cy="145167"/>
          </a:xfrm>
          <a:custGeom>
            <a:avLst/>
            <a:gdLst>
              <a:gd name="connsiteX0" fmla="*/ 0 w 338327"/>
              <a:gd name="connsiteY0" fmla="*/ 160020 h 160020"/>
              <a:gd name="connsiteX1" fmla="*/ 87629 w 338327"/>
              <a:gd name="connsiteY1" fmla="*/ 5333 h 160020"/>
              <a:gd name="connsiteX2" fmla="*/ 338327 w 338327"/>
              <a:gd name="connsiteY2" fmla="*/ 0 h 160020"/>
              <a:gd name="connsiteX3" fmla="*/ 0 w 338327"/>
              <a:gd name="connsiteY3" fmla="*/ 160020 h 160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8327" h="160020">
                <a:moveTo>
                  <a:pt x="0" y="160020"/>
                </a:moveTo>
                <a:lnTo>
                  <a:pt x="87629" y="5333"/>
                </a:lnTo>
                <a:cubicBezTo>
                  <a:pt x="121158" y="29717"/>
                  <a:pt x="211073" y="29717"/>
                  <a:pt x="338327" y="0"/>
                </a:cubicBezTo>
                <a:lnTo>
                  <a:pt x="0" y="16002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486005"/>
            <a:ext cx="3951775" cy="1877957"/>
          </a:xfrm>
          <a:custGeom>
            <a:avLst/>
            <a:gdLst>
              <a:gd name="connsiteX0" fmla="*/ 6350 w 4356100"/>
              <a:gd name="connsiteY0" fmla="*/ 6350 h 2070100"/>
              <a:gd name="connsiteX1" fmla="*/ 6350 w 4356100"/>
              <a:gd name="connsiteY1" fmla="*/ 2063750 h 2070100"/>
              <a:gd name="connsiteX2" fmla="*/ 4011422 w 4356100"/>
              <a:gd name="connsiteY2" fmla="*/ 2063750 h 2070100"/>
              <a:gd name="connsiteX3" fmla="*/ 4349749 w 4356100"/>
              <a:gd name="connsiteY3" fmla="*/ 1903730 h 2070100"/>
              <a:gd name="connsiteX4" fmla="*/ 4349749 w 4356100"/>
              <a:gd name="connsiteY4" fmla="*/ 6350 h 2070100"/>
              <a:gd name="connsiteX5" fmla="*/ 6350 w 4356100"/>
              <a:gd name="connsiteY5" fmla="*/ 6350 h 207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56100" h="2070100">
                <a:moveTo>
                  <a:pt x="6350" y="6350"/>
                </a:moveTo>
                <a:lnTo>
                  <a:pt x="6350" y="2063750"/>
                </a:lnTo>
                <a:lnTo>
                  <a:pt x="4011422" y="2063750"/>
                </a:lnTo>
                <a:lnTo>
                  <a:pt x="4349749" y="1903730"/>
                </a:lnTo>
                <a:lnTo>
                  <a:pt x="4349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129077" y="3207275"/>
            <a:ext cx="318445" cy="156688"/>
          </a:xfrm>
          <a:custGeom>
            <a:avLst/>
            <a:gdLst>
              <a:gd name="connsiteX0" fmla="*/ 6350 w 351027"/>
              <a:gd name="connsiteY0" fmla="*/ 166370 h 172719"/>
              <a:gd name="connsiteX1" fmla="*/ 93979 w 351027"/>
              <a:gd name="connsiteY1" fmla="*/ 11683 h 172719"/>
              <a:gd name="connsiteX2" fmla="*/ 344677 w 351027"/>
              <a:gd name="connsiteY2" fmla="*/ 6350 h 172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1027" h="172719">
                <a:moveTo>
                  <a:pt x="6350" y="166370"/>
                </a:moveTo>
                <a:lnTo>
                  <a:pt x="93979" y="11683"/>
                </a:lnTo>
                <a:cubicBezTo>
                  <a:pt x="127508" y="36067"/>
                  <a:pt x="217423" y="36067"/>
                  <a:pt x="34467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954876" y="1624260"/>
            <a:ext cx="1183919" cy="646800"/>
          </a:xfrm>
          <a:custGeom>
            <a:avLst/>
            <a:gdLst>
              <a:gd name="connsiteX0" fmla="*/ 6350 w 1305052"/>
              <a:gd name="connsiteY0" fmla="*/ 706627 h 712977"/>
              <a:gd name="connsiteX1" fmla="*/ 1298701 w 1305052"/>
              <a:gd name="connsiteY1" fmla="*/ 6350 h 712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5052" h="712977">
                <a:moveTo>
                  <a:pt x="6350" y="706627"/>
                </a:moveTo>
                <a:lnTo>
                  <a:pt x="12987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196402" y="1520569"/>
            <a:ext cx="2500102" cy="1013866"/>
          </a:xfrm>
          <a:custGeom>
            <a:avLst/>
            <a:gdLst>
              <a:gd name="connsiteX0" fmla="*/ 6350 w 2755900"/>
              <a:gd name="connsiteY0" fmla="*/ 1111250 h 1117600"/>
              <a:gd name="connsiteX1" fmla="*/ 6350 w 2755900"/>
              <a:gd name="connsiteY1" fmla="*/ 6350 h 1117600"/>
              <a:gd name="connsiteX2" fmla="*/ 2749550 w 2755900"/>
              <a:gd name="connsiteY2" fmla="*/ 6350 h 1117600"/>
              <a:gd name="connsiteX3" fmla="*/ 2749550 w 2755900"/>
              <a:gd name="connsiteY3" fmla="*/ 1111250 h 1117600"/>
              <a:gd name="connsiteX4" fmla="*/ 6350 w 2755900"/>
              <a:gd name="connsiteY4" fmla="*/ 1111250 h 111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5900" h="1117600">
                <a:moveTo>
                  <a:pt x="6350" y="1111250"/>
                </a:moveTo>
                <a:lnTo>
                  <a:pt x="6350" y="6350"/>
                </a:lnTo>
                <a:lnTo>
                  <a:pt x="2749550" y="6350"/>
                </a:lnTo>
                <a:lnTo>
                  <a:pt x="2749550" y="1111250"/>
                </a:lnTo>
                <a:lnTo>
                  <a:pt x="6350" y="1111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193596" y="5158967"/>
            <a:ext cx="317294" cy="134798"/>
          </a:xfrm>
          <a:custGeom>
            <a:avLst/>
            <a:gdLst>
              <a:gd name="connsiteX0" fmla="*/ 0 w 349758"/>
              <a:gd name="connsiteY0" fmla="*/ 148590 h 148590"/>
              <a:gd name="connsiteX1" fmla="*/ 89915 w 349758"/>
              <a:gd name="connsiteY1" fmla="*/ 5334 h 148590"/>
              <a:gd name="connsiteX2" fmla="*/ 349757 w 349758"/>
              <a:gd name="connsiteY2" fmla="*/ 0 h 148590"/>
              <a:gd name="connsiteX3" fmla="*/ 0 w 349758"/>
              <a:gd name="connsiteY3" fmla="*/ 14859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148590">
                <a:moveTo>
                  <a:pt x="0" y="148590"/>
                </a:moveTo>
                <a:lnTo>
                  <a:pt x="89915" y="5334"/>
                </a:lnTo>
                <a:cubicBezTo>
                  <a:pt x="125729" y="28194"/>
                  <a:pt x="218694" y="28194"/>
                  <a:pt x="349757" y="0"/>
                </a:cubicBezTo>
                <a:lnTo>
                  <a:pt x="0" y="14859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426621" y="3559824"/>
            <a:ext cx="4090029" cy="1739703"/>
          </a:xfrm>
          <a:custGeom>
            <a:avLst/>
            <a:gdLst>
              <a:gd name="connsiteX0" fmla="*/ 6350 w 4508500"/>
              <a:gd name="connsiteY0" fmla="*/ 6350 h 1917700"/>
              <a:gd name="connsiteX1" fmla="*/ 6350 w 4508500"/>
              <a:gd name="connsiteY1" fmla="*/ 1911350 h 1917700"/>
              <a:gd name="connsiteX2" fmla="*/ 4152392 w 4508500"/>
              <a:gd name="connsiteY2" fmla="*/ 1911350 h 1917700"/>
              <a:gd name="connsiteX3" fmla="*/ 4502149 w 4508500"/>
              <a:gd name="connsiteY3" fmla="*/ 1762759 h 1917700"/>
              <a:gd name="connsiteX4" fmla="*/ 4502149 w 4508500"/>
              <a:gd name="connsiteY4" fmla="*/ 6350 h 1917700"/>
              <a:gd name="connsiteX5" fmla="*/ 6350 w 4508500"/>
              <a:gd name="connsiteY5" fmla="*/ 6350 h 191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1917700">
                <a:moveTo>
                  <a:pt x="6350" y="6350"/>
                </a:moveTo>
                <a:lnTo>
                  <a:pt x="6350" y="1911350"/>
                </a:lnTo>
                <a:lnTo>
                  <a:pt x="4152392" y="1911350"/>
                </a:lnTo>
                <a:lnTo>
                  <a:pt x="4502149" y="1762759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187836" y="5153206"/>
            <a:ext cx="328814" cy="146319"/>
          </a:xfrm>
          <a:custGeom>
            <a:avLst/>
            <a:gdLst>
              <a:gd name="connsiteX0" fmla="*/ 6350 w 362457"/>
              <a:gd name="connsiteY0" fmla="*/ 154940 h 161290"/>
              <a:gd name="connsiteX1" fmla="*/ 96265 w 362457"/>
              <a:gd name="connsiteY1" fmla="*/ 11684 h 161290"/>
              <a:gd name="connsiteX2" fmla="*/ 356107 w 362457"/>
              <a:gd name="connsiteY2" fmla="*/ 635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161290">
                <a:moveTo>
                  <a:pt x="6350" y="154940"/>
                </a:moveTo>
                <a:lnTo>
                  <a:pt x="96265" y="11684"/>
                </a:lnTo>
                <a:cubicBezTo>
                  <a:pt x="132079" y="34544"/>
                  <a:pt x="225044" y="34544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图不连通怎么办？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82684" y="1624491"/>
            <a:ext cx="230832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每调用一次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DFS(V)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，就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所在的连通分量遍历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了一遍。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也是一样。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7468" y="1751225"/>
            <a:ext cx="3779881" cy="34445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ListComponents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BFS(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)*/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69129" algn="l"/>
                <a:tab pos="345643" algn="l"/>
                <a:tab pos="495422" algn="l"/>
                <a:tab pos="737372" algn="l"/>
                <a:tab pos="760415" algn="l"/>
                <a:tab pos="117518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4789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79550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第一讲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基本概念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36325214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491480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80"/>
              </a:lnSpc>
            </a:pPr>
            <a:r>
              <a:rPr lang="en-US" altLang="zh-CN" sz="4533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应用实例：拯救</a:t>
            </a:r>
          </a:p>
        </p:txBody>
      </p:sp>
    </p:spTree>
    <p:extLst>
      <p:ext uri="{BB962C8B-B14F-4D97-AF65-F5344CB8AC3E}">
        <p14:creationId xmlns:p14="http://schemas.microsoft.com/office/powerpoint/2010/main" val="36639547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9290" y="800494"/>
            <a:ext cx="5046290" cy="5046290"/>
          </a:xfrm>
          <a:custGeom>
            <a:avLst/>
            <a:gdLst>
              <a:gd name="connsiteX0" fmla="*/ 0 w 5562600"/>
              <a:gd name="connsiteY0" fmla="*/ 0 h 5562600"/>
              <a:gd name="connsiteX1" fmla="*/ 0 w 5562600"/>
              <a:gd name="connsiteY1" fmla="*/ 5562600 h 5562600"/>
              <a:gd name="connsiteX2" fmla="*/ 5562599 w 5562600"/>
              <a:gd name="connsiteY2" fmla="*/ 5562600 h 5562600"/>
              <a:gd name="connsiteX3" fmla="*/ 5562599 w 5562600"/>
              <a:gd name="connsiteY3" fmla="*/ 0 h 5562600"/>
              <a:gd name="connsiteX4" fmla="*/ 0 w 5562600"/>
              <a:gd name="connsiteY4" fmla="*/ 0 h 556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62600" h="5562600">
                <a:moveTo>
                  <a:pt x="0" y="0"/>
                </a:moveTo>
                <a:lnTo>
                  <a:pt x="0" y="5562600"/>
                </a:lnTo>
                <a:lnTo>
                  <a:pt x="5562599" y="5562600"/>
                </a:lnTo>
                <a:lnTo>
                  <a:pt x="5562599" y="0"/>
                </a:lnTo>
                <a:lnTo>
                  <a:pt x="0" y="0"/>
                </a:lnTo>
              </a:path>
            </a:pathLst>
          </a:custGeom>
          <a:solidFill>
            <a:srgbClr val="99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794733"/>
            <a:ext cx="5057811" cy="5057811"/>
          </a:xfrm>
          <a:custGeom>
            <a:avLst/>
            <a:gdLst>
              <a:gd name="connsiteX0" fmla="*/ 6350 w 5575300"/>
              <a:gd name="connsiteY0" fmla="*/ 6350 h 5575300"/>
              <a:gd name="connsiteX1" fmla="*/ 6350 w 5575300"/>
              <a:gd name="connsiteY1" fmla="*/ 5568950 h 5575300"/>
              <a:gd name="connsiteX2" fmla="*/ 5568949 w 5575300"/>
              <a:gd name="connsiteY2" fmla="*/ 5568950 h 5575300"/>
              <a:gd name="connsiteX3" fmla="*/ 5568949 w 5575300"/>
              <a:gd name="connsiteY3" fmla="*/ 6350 h 5575300"/>
              <a:gd name="connsiteX4" fmla="*/ 6350 w 5575300"/>
              <a:gd name="connsiteY4" fmla="*/ 6350 h 557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5575300">
                <a:moveTo>
                  <a:pt x="6350" y="6350"/>
                </a:moveTo>
                <a:lnTo>
                  <a:pt x="6350" y="5568950"/>
                </a:lnTo>
                <a:lnTo>
                  <a:pt x="5568949" y="5568950"/>
                </a:lnTo>
                <a:lnTo>
                  <a:pt x="5568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607545" y="938748"/>
            <a:ext cx="4769781" cy="4769781"/>
          </a:xfrm>
          <a:custGeom>
            <a:avLst/>
            <a:gdLst>
              <a:gd name="connsiteX0" fmla="*/ 0 w 5257800"/>
              <a:gd name="connsiteY0" fmla="*/ 0 h 5257800"/>
              <a:gd name="connsiteX1" fmla="*/ 0 w 5257800"/>
              <a:gd name="connsiteY1" fmla="*/ 5257800 h 5257800"/>
              <a:gd name="connsiteX2" fmla="*/ 5257799 w 5257800"/>
              <a:gd name="connsiteY2" fmla="*/ 5257800 h 5257800"/>
              <a:gd name="connsiteX3" fmla="*/ 5257799 w 5257800"/>
              <a:gd name="connsiteY3" fmla="*/ 0 h 5257800"/>
              <a:gd name="connsiteX4" fmla="*/ 0 w 5257800"/>
              <a:gd name="connsiteY4" fmla="*/ 0 h 525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0" y="5257800"/>
                </a:lnTo>
                <a:lnTo>
                  <a:pt x="5257799" y="5257800"/>
                </a:lnTo>
                <a:lnTo>
                  <a:pt x="5257799" y="0"/>
                </a:lnTo>
                <a:lnTo>
                  <a:pt x="0" y="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601784" y="932988"/>
            <a:ext cx="4781302" cy="4781302"/>
          </a:xfrm>
          <a:custGeom>
            <a:avLst/>
            <a:gdLst>
              <a:gd name="connsiteX0" fmla="*/ 6350 w 5270500"/>
              <a:gd name="connsiteY0" fmla="*/ 6350 h 5270500"/>
              <a:gd name="connsiteX1" fmla="*/ 6350 w 5270500"/>
              <a:gd name="connsiteY1" fmla="*/ 5264150 h 5270500"/>
              <a:gd name="connsiteX2" fmla="*/ 5264149 w 5270500"/>
              <a:gd name="connsiteY2" fmla="*/ 5264150 h 5270500"/>
              <a:gd name="connsiteX3" fmla="*/ 5264149 w 5270500"/>
              <a:gd name="connsiteY3" fmla="*/ 6350 h 5270500"/>
              <a:gd name="connsiteX4" fmla="*/ 6350 w 5270500"/>
              <a:gd name="connsiteY4" fmla="*/ 6350 h 527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0" h="5270500">
                <a:moveTo>
                  <a:pt x="6350" y="6350"/>
                </a:moveTo>
                <a:lnTo>
                  <a:pt x="6350" y="5264150"/>
                </a:lnTo>
                <a:lnTo>
                  <a:pt x="5264149" y="5264150"/>
                </a:lnTo>
                <a:lnTo>
                  <a:pt x="5264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88744" y="3219948"/>
            <a:ext cx="276509" cy="276509"/>
          </a:xfrm>
          <a:custGeom>
            <a:avLst/>
            <a:gdLst>
              <a:gd name="connsiteX0" fmla="*/ 152400 w 304800"/>
              <a:gd name="connsiteY0" fmla="*/ 0 h 304800"/>
              <a:gd name="connsiteX1" fmla="*/ 0 w 304800"/>
              <a:gd name="connsiteY1" fmla="*/ 152400 h 304800"/>
              <a:gd name="connsiteX2" fmla="*/ 152400 w 304800"/>
              <a:gd name="connsiteY2" fmla="*/ 304800 h 304800"/>
              <a:gd name="connsiteX3" fmla="*/ 304800 w 304800"/>
              <a:gd name="connsiteY3" fmla="*/ 152400 h 304800"/>
              <a:gd name="connsiteX4" fmla="*/ 152400 w 3048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152400" y="0"/>
                </a:moveTo>
                <a:cubicBezTo>
                  <a:pt x="68580" y="0"/>
                  <a:pt x="0" y="68579"/>
                  <a:pt x="0" y="152400"/>
                </a:cubicBezTo>
                <a:cubicBezTo>
                  <a:pt x="0" y="236219"/>
                  <a:pt x="68580" y="304800"/>
                  <a:pt x="152400" y="304800"/>
                </a:cubicBezTo>
                <a:cubicBezTo>
                  <a:pt x="236220" y="304800"/>
                  <a:pt x="304800" y="236219"/>
                  <a:pt x="304800" y="152400"/>
                </a:cubicBezTo>
                <a:cubicBezTo>
                  <a:pt x="304800" y="68579"/>
                  <a:pt x="236220" y="0"/>
                  <a:pt x="152400" y="0"/>
                </a:cubicBez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147972" y="2857029"/>
            <a:ext cx="449327" cy="449327"/>
          </a:xfrm>
          <a:custGeom>
            <a:avLst/>
            <a:gdLst>
              <a:gd name="connsiteX0" fmla="*/ 19050 w 495300"/>
              <a:gd name="connsiteY0" fmla="*/ 476250 h 495300"/>
              <a:gd name="connsiteX1" fmla="*/ 476250 w 495300"/>
              <a:gd name="connsiteY1" fmla="*/ 190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5300" h="495300">
                <a:moveTo>
                  <a:pt x="19050" y="476250"/>
                </a:moveTo>
                <a:lnTo>
                  <a:pt x="4762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631862" y="2511393"/>
            <a:ext cx="725836" cy="380200"/>
          </a:xfrm>
          <a:custGeom>
            <a:avLst/>
            <a:gdLst>
              <a:gd name="connsiteX0" fmla="*/ 19050 w 800100"/>
              <a:gd name="connsiteY0" fmla="*/ 400050 h 419100"/>
              <a:gd name="connsiteX1" fmla="*/ 781050 w 800100"/>
              <a:gd name="connsiteY1" fmla="*/ 190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0100" h="419100">
                <a:moveTo>
                  <a:pt x="19050" y="400050"/>
                </a:moveTo>
                <a:lnTo>
                  <a:pt x="781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424481" y="2165757"/>
            <a:ext cx="172818" cy="725836"/>
          </a:xfrm>
          <a:custGeom>
            <a:avLst/>
            <a:gdLst>
              <a:gd name="connsiteX0" fmla="*/ 171450 w 190500"/>
              <a:gd name="connsiteY0" fmla="*/ 781050 h 800100"/>
              <a:gd name="connsiteX1" fmla="*/ 19050 w 1905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800100">
                <a:moveTo>
                  <a:pt x="171450" y="7810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64081" y="1958375"/>
            <a:ext cx="794963" cy="241945"/>
          </a:xfrm>
          <a:custGeom>
            <a:avLst/>
            <a:gdLst>
              <a:gd name="connsiteX0" fmla="*/ 19050 w 876300"/>
              <a:gd name="connsiteY0" fmla="*/ 19050 h 266700"/>
              <a:gd name="connsiteX1" fmla="*/ 857250 w 876300"/>
              <a:gd name="connsiteY1" fmla="*/ 247650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6300" h="266700">
                <a:moveTo>
                  <a:pt x="19050" y="19050"/>
                </a:moveTo>
                <a:lnTo>
                  <a:pt x="857250" y="2476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834554" y="1958375"/>
            <a:ext cx="864091" cy="518454"/>
          </a:xfrm>
          <a:custGeom>
            <a:avLst/>
            <a:gdLst>
              <a:gd name="connsiteX0" fmla="*/ 19050 w 952500"/>
              <a:gd name="connsiteY0" fmla="*/ 552450 h 571500"/>
              <a:gd name="connsiteX1" fmla="*/ 933450 w 9525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2500" h="571500">
                <a:moveTo>
                  <a:pt x="19050" y="552450"/>
                </a:moveTo>
                <a:lnTo>
                  <a:pt x="9334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88917" y="2442266"/>
            <a:ext cx="380200" cy="518454"/>
          </a:xfrm>
          <a:custGeom>
            <a:avLst/>
            <a:gdLst>
              <a:gd name="connsiteX0" fmla="*/ 19050 w 419100"/>
              <a:gd name="connsiteY0" fmla="*/ 552450 h 571500"/>
              <a:gd name="connsiteX1" fmla="*/ 400050 w 4191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" h="571500">
                <a:moveTo>
                  <a:pt x="19050" y="552450"/>
                </a:moveTo>
                <a:lnTo>
                  <a:pt x="400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143281" y="2926156"/>
            <a:ext cx="380200" cy="725836"/>
          </a:xfrm>
          <a:custGeom>
            <a:avLst/>
            <a:gdLst>
              <a:gd name="connsiteX0" fmla="*/ 19050 w 419100"/>
              <a:gd name="connsiteY0" fmla="*/ 781050 h 800100"/>
              <a:gd name="connsiteX1" fmla="*/ 400049 w 4191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" h="800100">
                <a:moveTo>
                  <a:pt x="19050" y="781050"/>
                </a:moveTo>
                <a:lnTo>
                  <a:pt x="400049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839244" y="4032193"/>
            <a:ext cx="241945" cy="725836"/>
          </a:xfrm>
          <a:custGeom>
            <a:avLst/>
            <a:gdLst>
              <a:gd name="connsiteX0" fmla="*/ 247650 w 266700"/>
              <a:gd name="connsiteY0" fmla="*/ 781050 h 800100"/>
              <a:gd name="connsiteX1" fmla="*/ 19050 w 2667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800100">
                <a:moveTo>
                  <a:pt x="247650" y="7810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041936" y="4516084"/>
            <a:ext cx="725836" cy="725836"/>
          </a:xfrm>
          <a:custGeom>
            <a:avLst/>
            <a:gdLst>
              <a:gd name="connsiteX0" fmla="*/ 19050 w 800100"/>
              <a:gd name="connsiteY0" fmla="*/ 781050 h 800100"/>
              <a:gd name="connsiteX1" fmla="*/ 781050 w 800100"/>
              <a:gd name="connsiteY1" fmla="*/ 19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0100" h="800100">
                <a:moveTo>
                  <a:pt x="19050" y="781050"/>
                </a:moveTo>
                <a:lnTo>
                  <a:pt x="781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143281" y="3617430"/>
            <a:ext cx="449327" cy="794963"/>
          </a:xfrm>
          <a:custGeom>
            <a:avLst/>
            <a:gdLst>
              <a:gd name="connsiteX0" fmla="*/ 476249 w 495300"/>
              <a:gd name="connsiteY0" fmla="*/ 857250 h 876300"/>
              <a:gd name="connsiteX1" fmla="*/ 19050 w 495300"/>
              <a:gd name="connsiteY1" fmla="*/ 190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5300" h="876300">
                <a:moveTo>
                  <a:pt x="476249" y="8572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590263" y="3617430"/>
            <a:ext cx="587582" cy="69127"/>
          </a:xfrm>
          <a:custGeom>
            <a:avLst/>
            <a:gdLst>
              <a:gd name="connsiteX0" fmla="*/ 19050 w 647700"/>
              <a:gd name="connsiteY0" fmla="*/ 19050 h 76200"/>
              <a:gd name="connsiteX1" fmla="*/ 628650 w 647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700" h="76200">
                <a:moveTo>
                  <a:pt x="19050" y="19050"/>
                </a:moveTo>
                <a:lnTo>
                  <a:pt x="6286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590263" y="1612739"/>
            <a:ext cx="587582" cy="69127"/>
          </a:xfrm>
          <a:custGeom>
            <a:avLst/>
            <a:gdLst>
              <a:gd name="connsiteX0" fmla="*/ 19050 w 647700"/>
              <a:gd name="connsiteY0" fmla="*/ 19050 h 76200"/>
              <a:gd name="connsiteX1" fmla="*/ 628650 w 647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7700" h="76200">
                <a:moveTo>
                  <a:pt x="19050" y="19050"/>
                </a:moveTo>
                <a:lnTo>
                  <a:pt x="6286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3590263" y="2926156"/>
            <a:ext cx="933218" cy="69127"/>
          </a:xfrm>
          <a:custGeom>
            <a:avLst/>
            <a:gdLst>
              <a:gd name="connsiteX0" fmla="*/ 19050 w 1028700"/>
              <a:gd name="connsiteY0" fmla="*/ 19050 h 76200"/>
              <a:gd name="connsiteX1" fmla="*/ 1009649 w 1028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28700" h="76200">
                <a:moveTo>
                  <a:pt x="19050" y="19050"/>
                </a:moveTo>
                <a:lnTo>
                  <a:pt x="1009649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041936" y="5207357"/>
            <a:ext cx="69127" cy="518454"/>
          </a:xfrm>
          <a:custGeom>
            <a:avLst/>
            <a:gdLst>
              <a:gd name="connsiteX0" fmla="*/ 19050 w 76200"/>
              <a:gd name="connsiteY0" fmla="*/ 552450 h 571500"/>
              <a:gd name="connsiteX1" fmla="*/ 19050 w 76200"/>
              <a:gd name="connsiteY1" fmla="*/ 190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71500">
                <a:moveTo>
                  <a:pt x="19050" y="5524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493608" y="921467"/>
            <a:ext cx="69127" cy="172818"/>
          </a:xfrm>
          <a:custGeom>
            <a:avLst/>
            <a:gdLst>
              <a:gd name="connsiteX0" fmla="*/ 19050 w 76200"/>
              <a:gd name="connsiteY0" fmla="*/ 171450 h 190500"/>
              <a:gd name="connsiteX1" fmla="*/ 19050 w 76200"/>
              <a:gd name="connsiteY1" fmla="*/ 19050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90500">
                <a:moveTo>
                  <a:pt x="19050" y="171450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2334" y="3444842"/>
            <a:ext cx="56105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(0,0)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397897" y="1186686"/>
            <a:ext cx="901529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(50,-50)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688067" y="1186686"/>
            <a:ext cx="1009892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(-50,-50)</a:t>
            </a:r>
          </a:p>
        </p:txBody>
      </p:sp>
    </p:spTree>
    <p:extLst>
      <p:ext uri="{BB962C8B-B14F-4D97-AF65-F5344CB8AC3E}">
        <p14:creationId xmlns:p14="http://schemas.microsoft.com/office/powerpoint/2010/main" val="27735648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469290" y="800494"/>
            <a:ext cx="5046290" cy="5046290"/>
          </a:xfrm>
          <a:custGeom>
            <a:avLst/>
            <a:gdLst>
              <a:gd name="connsiteX0" fmla="*/ 0 w 5562600"/>
              <a:gd name="connsiteY0" fmla="*/ 0 h 5562600"/>
              <a:gd name="connsiteX1" fmla="*/ 0 w 5562600"/>
              <a:gd name="connsiteY1" fmla="*/ 5562600 h 5562600"/>
              <a:gd name="connsiteX2" fmla="*/ 5562599 w 5562600"/>
              <a:gd name="connsiteY2" fmla="*/ 5562600 h 5562600"/>
              <a:gd name="connsiteX3" fmla="*/ 5562599 w 5562600"/>
              <a:gd name="connsiteY3" fmla="*/ 0 h 5562600"/>
              <a:gd name="connsiteX4" fmla="*/ 0 w 5562600"/>
              <a:gd name="connsiteY4" fmla="*/ 0 h 556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62600" h="5562600">
                <a:moveTo>
                  <a:pt x="0" y="0"/>
                </a:moveTo>
                <a:lnTo>
                  <a:pt x="0" y="5562600"/>
                </a:lnTo>
                <a:lnTo>
                  <a:pt x="5562599" y="5562600"/>
                </a:lnTo>
                <a:lnTo>
                  <a:pt x="5562599" y="0"/>
                </a:lnTo>
                <a:lnTo>
                  <a:pt x="0" y="0"/>
                </a:lnTo>
              </a:path>
            </a:pathLst>
          </a:custGeom>
          <a:solidFill>
            <a:srgbClr val="99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794733"/>
            <a:ext cx="5057811" cy="5057811"/>
          </a:xfrm>
          <a:custGeom>
            <a:avLst/>
            <a:gdLst>
              <a:gd name="connsiteX0" fmla="*/ 6350 w 5575300"/>
              <a:gd name="connsiteY0" fmla="*/ 6350 h 5575300"/>
              <a:gd name="connsiteX1" fmla="*/ 6350 w 5575300"/>
              <a:gd name="connsiteY1" fmla="*/ 5568950 h 5575300"/>
              <a:gd name="connsiteX2" fmla="*/ 5568949 w 5575300"/>
              <a:gd name="connsiteY2" fmla="*/ 5568950 h 5575300"/>
              <a:gd name="connsiteX3" fmla="*/ 5568949 w 5575300"/>
              <a:gd name="connsiteY3" fmla="*/ 6350 h 5575300"/>
              <a:gd name="connsiteX4" fmla="*/ 6350 w 5575300"/>
              <a:gd name="connsiteY4" fmla="*/ 6350 h 557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5300" h="5575300">
                <a:moveTo>
                  <a:pt x="6350" y="6350"/>
                </a:moveTo>
                <a:lnTo>
                  <a:pt x="6350" y="5568950"/>
                </a:lnTo>
                <a:lnTo>
                  <a:pt x="5568949" y="5568950"/>
                </a:lnTo>
                <a:lnTo>
                  <a:pt x="5568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607545" y="938748"/>
            <a:ext cx="4769781" cy="4769781"/>
          </a:xfrm>
          <a:custGeom>
            <a:avLst/>
            <a:gdLst>
              <a:gd name="connsiteX0" fmla="*/ 0 w 5257800"/>
              <a:gd name="connsiteY0" fmla="*/ 0 h 5257800"/>
              <a:gd name="connsiteX1" fmla="*/ 0 w 5257800"/>
              <a:gd name="connsiteY1" fmla="*/ 5257800 h 5257800"/>
              <a:gd name="connsiteX2" fmla="*/ 5257799 w 5257800"/>
              <a:gd name="connsiteY2" fmla="*/ 5257800 h 5257800"/>
              <a:gd name="connsiteX3" fmla="*/ 5257799 w 5257800"/>
              <a:gd name="connsiteY3" fmla="*/ 0 h 5257800"/>
              <a:gd name="connsiteX4" fmla="*/ 0 w 5257800"/>
              <a:gd name="connsiteY4" fmla="*/ 0 h 525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0" y="5257800"/>
                </a:lnTo>
                <a:lnTo>
                  <a:pt x="5257799" y="5257800"/>
                </a:lnTo>
                <a:lnTo>
                  <a:pt x="5257799" y="0"/>
                </a:lnTo>
                <a:lnTo>
                  <a:pt x="0" y="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601784" y="932988"/>
            <a:ext cx="4781302" cy="4781302"/>
          </a:xfrm>
          <a:custGeom>
            <a:avLst/>
            <a:gdLst>
              <a:gd name="connsiteX0" fmla="*/ 6350 w 5270500"/>
              <a:gd name="connsiteY0" fmla="*/ 6350 h 5270500"/>
              <a:gd name="connsiteX1" fmla="*/ 6350 w 5270500"/>
              <a:gd name="connsiteY1" fmla="*/ 5264150 h 5270500"/>
              <a:gd name="connsiteX2" fmla="*/ 5264149 w 5270500"/>
              <a:gd name="connsiteY2" fmla="*/ 5264150 h 5270500"/>
              <a:gd name="connsiteX3" fmla="*/ 5264149 w 5270500"/>
              <a:gd name="connsiteY3" fmla="*/ 6350 h 5270500"/>
              <a:gd name="connsiteX4" fmla="*/ 6350 w 5270500"/>
              <a:gd name="connsiteY4" fmla="*/ 6350 h 527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0" h="5270500">
                <a:moveTo>
                  <a:pt x="6350" y="6350"/>
                </a:moveTo>
                <a:lnTo>
                  <a:pt x="6350" y="5264150"/>
                </a:lnTo>
                <a:lnTo>
                  <a:pt x="5264149" y="5264150"/>
                </a:lnTo>
                <a:lnTo>
                  <a:pt x="5264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88744" y="3219948"/>
            <a:ext cx="276509" cy="276509"/>
          </a:xfrm>
          <a:custGeom>
            <a:avLst/>
            <a:gdLst>
              <a:gd name="connsiteX0" fmla="*/ 152400 w 304800"/>
              <a:gd name="connsiteY0" fmla="*/ 0 h 304800"/>
              <a:gd name="connsiteX1" fmla="*/ 0 w 304800"/>
              <a:gd name="connsiteY1" fmla="*/ 152400 h 304800"/>
              <a:gd name="connsiteX2" fmla="*/ 152400 w 304800"/>
              <a:gd name="connsiteY2" fmla="*/ 304800 h 304800"/>
              <a:gd name="connsiteX3" fmla="*/ 304800 w 304800"/>
              <a:gd name="connsiteY3" fmla="*/ 152400 h 304800"/>
              <a:gd name="connsiteX4" fmla="*/ 152400 w 3048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152400" y="0"/>
                </a:moveTo>
                <a:cubicBezTo>
                  <a:pt x="68580" y="0"/>
                  <a:pt x="0" y="68579"/>
                  <a:pt x="0" y="152400"/>
                </a:cubicBezTo>
                <a:cubicBezTo>
                  <a:pt x="0" y="236219"/>
                  <a:pt x="68580" y="304800"/>
                  <a:pt x="152400" y="304800"/>
                </a:cubicBezTo>
                <a:cubicBezTo>
                  <a:pt x="236220" y="304800"/>
                  <a:pt x="304800" y="236219"/>
                  <a:pt x="304800" y="152400"/>
                </a:cubicBezTo>
                <a:cubicBezTo>
                  <a:pt x="304800" y="68579"/>
                  <a:pt x="236220" y="0"/>
                  <a:pt x="152400" y="0"/>
                </a:cubicBez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580017" y="28051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574257" y="2799423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71279" y="2597802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5" y="76200"/>
                  <a:pt x="76200" y="59436"/>
                  <a:pt x="76200" y="38100"/>
                </a:cubicBezTo>
                <a:cubicBezTo>
                  <a:pt x="76200" y="16764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265518" y="2592042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5" y="82550"/>
                  <a:pt x="82550" y="65786"/>
                  <a:pt x="82550" y="44450"/>
                </a:cubicBezTo>
                <a:cubicBezTo>
                  <a:pt x="82550" y="23114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372635" y="218303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366875" y="217727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612235" y="1975657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606475" y="1969896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51836" y="2390420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4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4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846075" y="238466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4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4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367945" y="294343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362184" y="293767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091436" y="3634712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3"/>
                  <a:pt x="0" y="38100"/>
                </a:cubicBezTo>
                <a:cubicBezTo>
                  <a:pt x="0" y="59435"/>
                  <a:pt x="16763" y="76200"/>
                  <a:pt x="38100" y="76200"/>
                </a:cubicBezTo>
                <a:cubicBezTo>
                  <a:pt x="59435" y="76200"/>
                  <a:pt x="76200" y="59435"/>
                  <a:pt x="76200" y="38100"/>
                </a:cubicBezTo>
                <a:cubicBezTo>
                  <a:pt x="76200" y="16763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4085675" y="3628951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3"/>
                  <a:pt x="6350" y="44450"/>
                </a:cubicBezTo>
                <a:cubicBezTo>
                  <a:pt x="6350" y="65785"/>
                  <a:pt x="23113" y="82550"/>
                  <a:pt x="44450" y="82550"/>
                </a:cubicBezTo>
                <a:cubicBezTo>
                  <a:pt x="65785" y="82550"/>
                  <a:pt x="82550" y="65785"/>
                  <a:pt x="82550" y="44450"/>
                </a:cubicBezTo>
                <a:cubicBezTo>
                  <a:pt x="82550" y="23113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4506199" y="43259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500439" y="4320224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681363" y="4533366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675602" y="4527606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5128345" y="5086384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5122584" y="5080624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787399" y="3980348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5"/>
                  <a:pt x="16764" y="76200"/>
                  <a:pt x="38100" y="76200"/>
                </a:cubicBezTo>
                <a:cubicBezTo>
                  <a:pt x="59436" y="76200"/>
                  <a:pt x="76200" y="59435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781638" y="3974588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5"/>
                  <a:pt x="23114" y="82550"/>
                  <a:pt x="44450" y="82550"/>
                </a:cubicBezTo>
                <a:cubicBezTo>
                  <a:pt x="65786" y="82550"/>
                  <a:pt x="82550" y="65785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994770" y="4671621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3"/>
                  <a:pt x="0" y="38100"/>
                </a:cubicBezTo>
                <a:cubicBezTo>
                  <a:pt x="0" y="59435"/>
                  <a:pt x="16763" y="76200"/>
                  <a:pt x="38100" y="76200"/>
                </a:cubicBezTo>
                <a:cubicBezTo>
                  <a:pt x="59435" y="76200"/>
                  <a:pt x="76200" y="59435"/>
                  <a:pt x="76200" y="38100"/>
                </a:cubicBezTo>
                <a:cubicBezTo>
                  <a:pt x="76200" y="16763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989009" y="466586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3"/>
                  <a:pt x="6350" y="44450"/>
                </a:cubicBezTo>
                <a:cubicBezTo>
                  <a:pt x="6350" y="65785"/>
                  <a:pt x="23113" y="82550"/>
                  <a:pt x="44450" y="82550"/>
                </a:cubicBezTo>
                <a:cubicBezTo>
                  <a:pt x="65785" y="82550"/>
                  <a:pt x="82550" y="65785"/>
                  <a:pt x="82550" y="44450"/>
                </a:cubicBezTo>
                <a:cubicBezTo>
                  <a:pt x="82550" y="23113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4091436" y="1560893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3" y="0"/>
                  <a:pt x="0" y="16764"/>
                  <a:pt x="0" y="38100"/>
                </a:cubicBezTo>
                <a:cubicBezTo>
                  <a:pt x="0" y="59436"/>
                  <a:pt x="16763" y="76200"/>
                  <a:pt x="38100" y="76200"/>
                </a:cubicBezTo>
                <a:cubicBezTo>
                  <a:pt x="59435" y="76200"/>
                  <a:pt x="76200" y="59436"/>
                  <a:pt x="76200" y="38100"/>
                </a:cubicBezTo>
                <a:cubicBezTo>
                  <a:pt x="76200" y="16764"/>
                  <a:pt x="59435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4085675" y="1555133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3" y="6350"/>
                  <a:pt x="6350" y="23114"/>
                  <a:pt x="6350" y="44450"/>
                </a:cubicBezTo>
                <a:cubicBezTo>
                  <a:pt x="6350" y="65786"/>
                  <a:pt x="23113" y="82550"/>
                  <a:pt x="44450" y="82550"/>
                </a:cubicBezTo>
                <a:cubicBezTo>
                  <a:pt x="65785" y="82550"/>
                  <a:pt x="82550" y="65786"/>
                  <a:pt x="82550" y="44450"/>
                </a:cubicBezTo>
                <a:cubicBezTo>
                  <a:pt x="82550" y="23114"/>
                  <a:pt x="65785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6441763" y="1146131"/>
            <a:ext cx="69127" cy="69127"/>
          </a:xfrm>
          <a:custGeom>
            <a:avLst/>
            <a:gdLst>
              <a:gd name="connsiteX0" fmla="*/ 38100 w 76200"/>
              <a:gd name="connsiteY0" fmla="*/ 0 h 76200"/>
              <a:gd name="connsiteX1" fmla="*/ 0 w 76200"/>
              <a:gd name="connsiteY1" fmla="*/ 38100 h 76200"/>
              <a:gd name="connsiteX2" fmla="*/ 38100 w 76200"/>
              <a:gd name="connsiteY2" fmla="*/ 76200 h 76200"/>
              <a:gd name="connsiteX3" fmla="*/ 7620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16764" y="0"/>
                  <a:pt x="0" y="16763"/>
                  <a:pt x="0" y="38100"/>
                </a:cubicBezTo>
                <a:cubicBezTo>
                  <a:pt x="0" y="59436"/>
                  <a:pt x="16764" y="76200"/>
                  <a:pt x="38100" y="76200"/>
                </a:cubicBezTo>
                <a:cubicBezTo>
                  <a:pt x="59436" y="76200"/>
                  <a:pt x="76200" y="59436"/>
                  <a:pt x="76200" y="38100"/>
                </a:cubicBezTo>
                <a:cubicBezTo>
                  <a:pt x="76200" y="16763"/>
                  <a:pt x="59436" y="0"/>
                  <a:pt x="381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6436002" y="1140370"/>
            <a:ext cx="80648" cy="80648"/>
          </a:xfrm>
          <a:custGeom>
            <a:avLst/>
            <a:gdLst>
              <a:gd name="connsiteX0" fmla="*/ 44450 w 88900"/>
              <a:gd name="connsiteY0" fmla="*/ 6350 h 88900"/>
              <a:gd name="connsiteX1" fmla="*/ 6350 w 88900"/>
              <a:gd name="connsiteY1" fmla="*/ 44450 h 88900"/>
              <a:gd name="connsiteX2" fmla="*/ 44450 w 88900"/>
              <a:gd name="connsiteY2" fmla="*/ 82550 h 88900"/>
              <a:gd name="connsiteX3" fmla="*/ 82550 w 88900"/>
              <a:gd name="connsiteY3" fmla="*/ 44450 h 88900"/>
              <a:gd name="connsiteX4" fmla="*/ 44450 w 88900"/>
              <a:gd name="connsiteY4" fmla="*/ 63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44450" y="6350"/>
                </a:moveTo>
                <a:cubicBezTo>
                  <a:pt x="23114" y="6350"/>
                  <a:pt x="6350" y="23113"/>
                  <a:pt x="6350" y="44450"/>
                </a:cubicBezTo>
                <a:cubicBezTo>
                  <a:pt x="6350" y="65786"/>
                  <a:pt x="23114" y="82550"/>
                  <a:pt x="44450" y="82550"/>
                </a:cubicBezTo>
                <a:cubicBezTo>
                  <a:pt x="65786" y="82550"/>
                  <a:pt x="82550" y="65786"/>
                  <a:pt x="82550" y="44450"/>
                </a:cubicBezTo>
                <a:cubicBezTo>
                  <a:pt x="82550" y="23113"/>
                  <a:pt x="65786" y="6350"/>
                  <a:pt x="44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5813857" y="1969897"/>
            <a:ext cx="1670564" cy="1670574"/>
          </a:xfrm>
          <a:custGeom>
            <a:avLst/>
            <a:gdLst>
              <a:gd name="connsiteX0" fmla="*/ 920750 w 1841487"/>
              <a:gd name="connsiteY0" fmla="*/ 6350 h 1841499"/>
              <a:gd name="connsiteX1" fmla="*/ 6350 w 1841487"/>
              <a:gd name="connsiteY1" fmla="*/ 920750 h 1841499"/>
              <a:gd name="connsiteX2" fmla="*/ 920750 w 1841487"/>
              <a:gd name="connsiteY2" fmla="*/ 1835150 h 1841499"/>
              <a:gd name="connsiteX3" fmla="*/ 1835137 w 1841487"/>
              <a:gd name="connsiteY3" fmla="*/ 920750 h 1841499"/>
              <a:gd name="connsiteX4" fmla="*/ 920750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50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50" y="1835150"/>
                </a:cubicBezTo>
                <a:cubicBezTo>
                  <a:pt x="1425943" y="1835150"/>
                  <a:pt x="1835137" y="1425956"/>
                  <a:pt x="1835137" y="920750"/>
                </a:cubicBezTo>
                <a:cubicBezTo>
                  <a:pt x="1835137" y="415544"/>
                  <a:pt x="1425943" y="6350"/>
                  <a:pt x="920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5053457" y="2384660"/>
            <a:ext cx="1947073" cy="1947084"/>
          </a:xfrm>
          <a:custGeom>
            <a:avLst/>
            <a:gdLst>
              <a:gd name="connsiteX0" fmla="*/ 1073150 w 2146287"/>
              <a:gd name="connsiteY0" fmla="*/ 6350 h 2146300"/>
              <a:gd name="connsiteX1" fmla="*/ 6350 w 2146287"/>
              <a:gd name="connsiteY1" fmla="*/ 1073150 h 2146300"/>
              <a:gd name="connsiteX2" fmla="*/ 1073150 w 2146287"/>
              <a:gd name="connsiteY2" fmla="*/ 2139950 h 2146300"/>
              <a:gd name="connsiteX3" fmla="*/ 2139937 w 2146287"/>
              <a:gd name="connsiteY3" fmla="*/ 1073150 h 2146300"/>
              <a:gd name="connsiteX4" fmla="*/ 1073150 w 2146287"/>
              <a:gd name="connsiteY4" fmla="*/ 635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287" h="2146300">
                <a:moveTo>
                  <a:pt x="1073150" y="6350"/>
                </a:moveTo>
                <a:cubicBezTo>
                  <a:pt x="484124" y="6350"/>
                  <a:pt x="6350" y="484124"/>
                  <a:pt x="6350" y="1073150"/>
                </a:cubicBezTo>
                <a:cubicBezTo>
                  <a:pt x="6350" y="1662175"/>
                  <a:pt x="484124" y="2139950"/>
                  <a:pt x="1073150" y="2139950"/>
                </a:cubicBezTo>
                <a:cubicBezTo>
                  <a:pt x="1662176" y="2139950"/>
                  <a:pt x="2139937" y="1662175"/>
                  <a:pt x="2139937" y="1073150"/>
                </a:cubicBezTo>
                <a:cubicBezTo>
                  <a:pt x="2139937" y="484124"/>
                  <a:pt x="1662176" y="6350"/>
                  <a:pt x="10731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505129" y="1762515"/>
            <a:ext cx="1670564" cy="1670574"/>
          </a:xfrm>
          <a:custGeom>
            <a:avLst/>
            <a:gdLst>
              <a:gd name="connsiteX0" fmla="*/ 920737 w 1841487"/>
              <a:gd name="connsiteY0" fmla="*/ 6350 h 1841499"/>
              <a:gd name="connsiteX1" fmla="*/ 6350 w 1841487"/>
              <a:gd name="connsiteY1" fmla="*/ 920750 h 1841499"/>
              <a:gd name="connsiteX2" fmla="*/ 920737 w 1841487"/>
              <a:gd name="connsiteY2" fmla="*/ 1835150 h 1841499"/>
              <a:gd name="connsiteX3" fmla="*/ 1835137 w 1841487"/>
              <a:gd name="connsiteY3" fmla="*/ 920750 h 1841499"/>
              <a:gd name="connsiteX4" fmla="*/ 920737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37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37" y="1835150"/>
                </a:cubicBezTo>
                <a:cubicBezTo>
                  <a:pt x="1425956" y="1835150"/>
                  <a:pt x="1835137" y="1425956"/>
                  <a:pt x="1835137" y="920750"/>
                </a:cubicBezTo>
                <a:cubicBezTo>
                  <a:pt x="1835137" y="415544"/>
                  <a:pt x="1425956" y="6350"/>
                  <a:pt x="92073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5606475" y="1416880"/>
            <a:ext cx="1670564" cy="1670574"/>
          </a:xfrm>
          <a:custGeom>
            <a:avLst/>
            <a:gdLst>
              <a:gd name="connsiteX0" fmla="*/ 920750 w 1841487"/>
              <a:gd name="connsiteY0" fmla="*/ 6350 h 1841499"/>
              <a:gd name="connsiteX1" fmla="*/ 6350 w 1841487"/>
              <a:gd name="connsiteY1" fmla="*/ 920749 h 1841499"/>
              <a:gd name="connsiteX2" fmla="*/ 920750 w 1841487"/>
              <a:gd name="connsiteY2" fmla="*/ 1835150 h 1841499"/>
              <a:gd name="connsiteX3" fmla="*/ 1835137 w 1841487"/>
              <a:gd name="connsiteY3" fmla="*/ 920749 h 1841499"/>
              <a:gd name="connsiteX4" fmla="*/ 920750 w 1841487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87" h="1841499">
                <a:moveTo>
                  <a:pt x="920750" y="6350"/>
                </a:moveTo>
                <a:cubicBezTo>
                  <a:pt x="415544" y="6350"/>
                  <a:pt x="6350" y="415543"/>
                  <a:pt x="6350" y="920749"/>
                </a:cubicBezTo>
                <a:cubicBezTo>
                  <a:pt x="6350" y="1425955"/>
                  <a:pt x="415544" y="1835150"/>
                  <a:pt x="920750" y="1835150"/>
                </a:cubicBezTo>
                <a:cubicBezTo>
                  <a:pt x="1425955" y="1835150"/>
                  <a:pt x="1835137" y="1425955"/>
                  <a:pt x="1835137" y="920749"/>
                </a:cubicBezTo>
                <a:cubicBezTo>
                  <a:pt x="1835137" y="415543"/>
                  <a:pt x="1425955" y="6350"/>
                  <a:pt x="920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3601785" y="2108151"/>
            <a:ext cx="1670574" cy="1670574"/>
          </a:xfrm>
          <a:custGeom>
            <a:avLst/>
            <a:gdLst>
              <a:gd name="connsiteX0" fmla="*/ 920749 w 1841499"/>
              <a:gd name="connsiteY0" fmla="*/ 6350 h 1841499"/>
              <a:gd name="connsiteX1" fmla="*/ 6350 w 1841499"/>
              <a:gd name="connsiteY1" fmla="*/ 920750 h 1841499"/>
              <a:gd name="connsiteX2" fmla="*/ 920749 w 1841499"/>
              <a:gd name="connsiteY2" fmla="*/ 1835150 h 1841499"/>
              <a:gd name="connsiteX3" fmla="*/ 1835149 w 1841499"/>
              <a:gd name="connsiteY3" fmla="*/ 920750 h 1841499"/>
              <a:gd name="connsiteX4" fmla="*/ 920749 w 1841499"/>
              <a:gd name="connsiteY4" fmla="*/ 6350 h 184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499" h="1841499">
                <a:moveTo>
                  <a:pt x="920749" y="6350"/>
                </a:moveTo>
                <a:cubicBezTo>
                  <a:pt x="415544" y="6350"/>
                  <a:pt x="6350" y="415544"/>
                  <a:pt x="6350" y="920750"/>
                </a:cubicBezTo>
                <a:cubicBezTo>
                  <a:pt x="6350" y="1425956"/>
                  <a:pt x="415544" y="1835150"/>
                  <a:pt x="920749" y="1835150"/>
                </a:cubicBezTo>
                <a:cubicBezTo>
                  <a:pt x="1425955" y="1835150"/>
                  <a:pt x="1835149" y="1425956"/>
                  <a:pt x="1835149" y="920750"/>
                </a:cubicBezTo>
                <a:cubicBezTo>
                  <a:pt x="1835149" y="415544"/>
                  <a:pt x="1425955" y="6350"/>
                  <a:pt x="92074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2334" y="3444842"/>
            <a:ext cx="56105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(0,0)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7397897" y="1186686"/>
            <a:ext cx="901529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(50,-50)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688067" y="1186686"/>
            <a:ext cx="1009892" cy="46115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(-50,50)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(-50,-50)</a:t>
            </a:r>
          </a:p>
        </p:txBody>
      </p:sp>
    </p:spTree>
    <p:extLst>
      <p:ext uri="{BB962C8B-B14F-4D97-AF65-F5344CB8AC3E}">
        <p14:creationId xmlns:p14="http://schemas.microsoft.com/office/powerpoint/2010/main" val="22874841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15741" y="2877767"/>
            <a:ext cx="317294" cy="134798"/>
          </a:xfrm>
          <a:custGeom>
            <a:avLst/>
            <a:gdLst>
              <a:gd name="connsiteX0" fmla="*/ 0 w 349758"/>
              <a:gd name="connsiteY0" fmla="*/ 148590 h 148590"/>
              <a:gd name="connsiteX1" fmla="*/ 89915 w 349758"/>
              <a:gd name="connsiteY1" fmla="*/ 5333 h 148590"/>
              <a:gd name="connsiteX2" fmla="*/ 349757 w 349758"/>
              <a:gd name="connsiteY2" fmla="*/ 0 h 148590"/>
              <a:gd name="connsiteX3" fmla="*/ 0 w 349758"/>
              <a:gd name="connsiteY3" fmla="*/ 14859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148590">
                <a:moveTo>
                  <a:pt x="0" y="148590"/>
                </a:moveTo>
                <a:lnTo>
                  <a:pt x="89915" y="5333"/>
                </a:lnTo>
                <a:cubicBezTo>
                  <a:pt x="125729" y="28194"/>
                  <a:pt x="218694" y="28194"/>
                  <a:pt x="349757" y="0"/>
                </a:cubicBezTo>
                <a:lnTo>
                  <a:pt x="0" y="14859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278624"/>
            <a:ext cx="4090029" cy="1739703"/>
          </a:xfrm>
          <a:custGeom>
            <a:avLst/>
            <a:gdLst>
              <a:gd name="connsiteX0" fmla="*/ 6350 w 4508500"/>
              <a:gd name="connsiteY0" fmla="*/ 6350 h 1917700"/>
              <a:gd name="connsiteX1" fmla="*/ 6350 w 4508500"/>
              <a:gd name="connsiteY1" fmla="*/ 1911350 h 1917700"/>
              <a:gd name="connsiteX2" fmla="*/ 4152392 w 4508500"/>
              <a:gd name="connsiteY2" fmla="*/ 1911350 h 1917700"/>
              <a:gd name="connsiteX3" fmla="*/ 4502149 w 4508500"/>
              <a:gd name="connsiteY3" fmla="*/ 1762759 h 1917700"/>
              <a:gd name="connsiteX4" fmla="*/ 4502149 w 4508500"/>
              <a:gd name="connsiteY4" fmla="*/ 6350 h 1917700"/>
              <a:gd name="connsiteX5" fmla="*/ 6350 w 4508500"/>
              <a:gd name="connsiteY5" fmla="*/ 6350 h 191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1917700">
                <a:moveTo>
                  <a:pt x="6350" y="6350"/>
                </a:moveTo>
                <a:lnTo>
                  <a:pt x="6350" y="1911350"/>
                </a:lnTo>
                <a:lnTo>
                  <a:pt x="4152392" y="1911350"/>
                </a:lnTo>
                <a:lnTo>
                  <a:pt x="4502149" y="1762759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09981" y="2872007"/>
            <a:ext cx="328814" cy="146319"/>
          </a:xfrm>
          <a:custGeom>
            <a:avLst/>
            <a:gdLst>
              <a:gd name="connsiteX0" fmla="*/ 6350 w 362457"/>
              <a:gd name="connsiteY0" fmla="*/ 154940 h 161290"/>
              <a:gd name="connsiteX1" fmla="*/ 96265 w 362457"/>
              <a:gd name="connsiteY1" fmla="*/ 11683 h 161290"/>
              <a:gd name="connsiteX2" fmla="*/ 356107 w 362457"/>
              <a:gd name="connsiteY2" fmla="*/ 6350 h 16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161290">
                <a:moveTo>
                  <a:pt x="6350" y="154940"/>
                </a:moveTo>
                <a:lnTo>
                  <a:pt x="96265" y="11683"/>
                </a:lnTo>
                <a:cubicBezTo>
                  <a:pt x="132079" y="34544"/>
                  <a:pt x="225044" y="34544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8345516" y="5636637"/>
            <a:ext cx="446562" cy="210146"/>
          </a:xfrm>
          <a:custGeom>
            <a:avLst/>
            <a:gdLst>
              <a:gd name="connsiteX0" fmla="*/ 0 w 492252"/>
              <a:gd name="connsiteY0" fmla="*/ 231648 h 231647"/>
              <a:gd name="connsiteX1" fmla="*/ 127254 w 492252"/>
              <a:gd name="connsiteY1" fmla="*/ 8382 h 231647"/>
              <a:gd name="connsiteX2" fmla="*/ 492252 w 492252"/>
              <a:gd name="connsiteY2" fmla="*/ 0 h 231647"/>
              <a:gd name="connsiteX3" fmla="*/ 0 w 492252"/>
              <a:gd name="connsiteY3" fmla="*/ 231648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92252" h="231647">
                <a:moveTo>
                  <a:pt x="0" y="231648"/>
                </a:moveTo>
                <a:lnTo>
                  <a:pt x="127254" y="8382"/>
                </a:lnTo>
                <a:cubicBezTo>
                  <a:pt x="176783" y="43434"/>
                  <a:pt x="307847" y="43434"/>
                  <a:pt x="492252" y="0"/>
                </a:cubicBezTo>
                <a:lnTo>
                  <a:pt x="0" y="23164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048766" y="3145060"/>
            <a:ext cx="5749084" cy="2707484"/>
          </a:xfrm>
          <a:custGeom>
            <a:avLst/>
            <a:gdLst>
              <a:gd name="connsiteX0" fmla="*/ 6350 w 6337300"/>
              <a:gd name="connsiteY0" fmla="*/ 6350 h 2984500"/>
              <a:gd name="connsiteX1" fmla="*/ 6350 w 6337300"/>
              <a:gd name="connsiteY1" fmla="*/ 2978150 h 2984500"/>
              <a:gd name="connsiteX2" fmla="*/ 5838697 w 6337300"/>
              <a:gd name="connsiteY2" fmla="*/ 2978150 h 2984500"/>
              <a:gd name="connsiteX3" fmla="*/ 6330949 w 6337300"/>
              <a:gd name="connsiteY3" fmla="*/ 2746501 h 2984500"/>
              <a:gd name="connsiteX4" fmla="*/ 6330949 w 6337300"/>
              <a:gd name="connsiteY4" fmla="*/ 6350 h 2984500"/>
              <a:gd name="connsiteX5" fmla="*/ 6350 w 6337300"/>
              <a:gd name="connsiteY5" fmla="*/ 6350 h 298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337300" h="2984500">
                <a:moveTo>
                  <a:pt x="6350" y="6350"/>
                </a:moveTo>
                <a:lnTo>
                  <a:pt x="6350" y="2978150"/>
                </a:lnTo>
                <a:lnTo>
                  <a:pt x="5838697" y="2978150"/>
                </a:lnTo>
                <a:lnTo>
                  <a:pt x="6330949" y="2746501"/>
                </a:lnTo>
                <a:lnTo>
                  <a:pt x="6330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8339767" y="5630876"/>
            <a:ext cx="458083" cy="221667"/>
          </a:xfrm>
          <a:custGeom>
            <a:avLst/>
            <a:gdLst>
              <a:gd name="connsiteX0" fmla="*/ 6350 w 504952"/>
              <a:gd name="connsiteY0" fmla="*/ 237998 h 244347"/>
              <a:gd name="connsiteX1" fmla="*/ 133604 w 504952"/>
              <a:gd name="connsiteY1" fmla="*/ 14732 h 244347"/>
              <a:gd name="connsiteX2" fmla="*/ 498602 w 504952"/>
              <a:gd name="connsiteY2" fmla="*/ 6350 h 244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04952" h="244347">
                <a:moveTo>
                  <a:pt x="6350" y="237998"/>
                </a:moveTo>
                <a:lnTo>
                  <a:pt x="133604" y="14732"/>
                </a:lnTo>
                <a:cubicBezTo>
                  <a:pt x="183134" y="49784"/>
                  <a:pt x="314198" y="49784"/>
                  <a:pt x="498602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总体算法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69613" y="1440152"/>
            <a:ext cx="3779881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ListComponents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06970" y="2165988"/>
            <a:ext cx="108683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9613" y="2419455"/>
            <a:ext cx="62517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69613" y="3295067"/>
            <a:ext cx="290464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Save007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65025" y="3778958"/>
            <a:ext cx="417422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FirstJump(V))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906970" y="4032424"/>
            <a:ext cx="21736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906970" y="4285891"/>
            <a:ext cx="2837315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11559" y="4539358"/>
            <a:ext cx="38087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11559" y="5034770"/>
            <a:ext cx="383758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output(“Yes”);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output(“No”);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169613" y="5530181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240358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73808" y="2750574"/>
            <a:ext cx="328354" cy="123738"/>
          </a:xfrm>
          <a:custGeom>
            <a:avLst/>
            <a:gdLst>
              <a:gd name="connsiteX0" fmla="*/ 0 w 361950"/>
              <a:gd name="connsiteY0" fmla="*/ 136397 h 136398"/>
              <a:gd name="connsiteX1" fmla="*/ 93726 w 361950"/>
              <a:gd name="connsiteY1" fmla="*/ 4572 h 136398"/>
              <a:gd name="connsiteX2" fmla="*/ 361950 w 361950"/>
              <a:gd name="connsiteY2" fmla="*/ 0 h 136398"/>
              <a:gd name="connsiteX3" fmla="*/ 0 w 361950"/>
              <a:gd name="connsiteY3" fmla="*/ 136397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61950" h="136398">
                <a:moveTo>
                  <a:pt x="0" y="136397"/>
                </a:moveTo>
                <a:lnTo>
                  <a:pt x="93726" y="4572"/>
                </a:lnTo>
                <a:cubicBezTo>
                  <a:pt x="130302" y="25145"/>
                  <a:pt x="226314" y="25145"/>
                  <a:pt x="361950" y="0"/>
                </a:cubicBezTo>
                <a:lnTo>
                  <a:pt x="0" y="136397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79639" y="1278624"/>
            <a:ext cx="4228284" cy="1601448"/>
          </a:xfrm>
          <a:custGeom>
            <a:avLst/>
            <a:gdLst>
              <a:gd name="connsiteX0" fmla="*/ 6350 w 4660900"/>
              <a:gd name="connsiteY0" fmla="*/ 6350 h 1765300"/>
              <a:gd name="connsiteX1" fmla="*/ 6350 w 4660900"/>
              <a:gd name="connsiteY1" fmla="*/ 1758949 h 1765300"/>
              <a:gd name="connsiteX2" fmla="*/ 4292599 w 4660900"/>
              <a:gd name="connsiteY2" fmla="*/ 1758949 h 1765300"/>
              <a:gd name="connsiteX3" fmla="*/ 4654549 w 4660900"/>
              <a:gd name="connsiteY3" fmla="*/ 1622552 h 1765300"/>
              <a:gd name="connsiteX4" fmla="*/ 4654549 w 4660900"/>
              <a:gd name="connsiteY4" fmla="*/ 6350 h 1765300"/>
              <a:gd name="connsiteX5" fmla="*/ 6350 w 4660900"/>
              <a:gd name="connsiteY5" fmla="*/ 6350 h 176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660900" h="1765300">
                <a:moveTo>
                  <a:pt x="6350" y="6350"/>
                </a:moveTo>
                <a:lnTo>
                  <a:pt x="6350" y="1758949"/>
                </a:lnTo>
                <a:lnTo>
                  <a:pt x="4292599" y="1758949"/>
                </a:lnTo>
                <a:lnTo>
                  <a:pt x="4654549" y="1622552"/>
                </a:lnTo>
                <a:lnTo>
                  <a:pt x="4654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68047" y="2744813"/>
            <a:ext cx="339876" cy="135259"/>
          </a:xfrm>
          <a:custGeom>
            <a:avLst/>
            <a:gdLst>
              <a:gd name="connsiteX0" fmla="*/ 6350 w 374650"/>
              <a:gd name="connsiteY0" fmla="*/ 142747 h 149098"/>
              <a:gd name="connsiteX1" fmla="*/ 100076 w 374650"/>
              <a:gd name="connsiteY1" fmla="*/ 10922 h 149098"/>
              <a:gd name="connsiteX2" fmla="*/ 368300 w 374650"/>
              <a:gd name="connsiteY2" fmla="*/ 6350 h 149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650" h="149098">
                <a:moveTo>
                  <a:pt x="6350" y="142747"/>
                </a:moveTo>
                <a:lnTo>
                  <a:pt x="100076" y="10922"/>
                </a:lnTo>
                <a:cubicBezTo>
                  <a:pt x="136652" y="31495"/>
                  <a:pt x="232664" y="31495"/>
                  <a:pt x="36830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7829826" y="5812220"/>
            <a:ext cx="409233" cy="241945"/>
          </a:xfrm>
          <a:custGeom>
            <a:avLst/>
            <a:gdLst>
              <a:gd name="connsiteX0" fmla="*/ 0 w 451104"/>
              <a:gd name="connsiteY0" fmla="*/ 266699 h 266700"/>
              <a:gd name="connsiteX1" fmla="*/ 116585 w 451104"/>
              <a:gd name="connsiteY1" fmla="*/ 8382 h 266700"/>
              <a:gd name="connsiteX2" fmla="*/ 451104 w 451104"/>
              <a:gd name="connsiteY2" fmla="*/ 0 h 266700"/>
              <a:gd name="connsiteX3" fmla="*/ 0 w 451104"/>
              <a:gd name="connsiteY3" fmla="*/ 266699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51104" h="266700">
                <a:moveTo>
                  <a:pt x="0" y="266699"/>
                </a:moveTo>
                <a:lnTo>
                  <a:pt x="116585" y="8382"/>
                </a:lnTo>
                <a:cubicBezTo>
                  <a:pt x="162306" y="49529"/>
                  <a:pt x="281940" y="49529"/>
                  <a:pt x="451104" y="0"/>
                </a:cubicBezTo>
                <a:lnTo>
                  <a:pt x="0" y="266699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979639" y="2937677"/>
            <a:ext cx="5265193" cy="3122248"/>
          </a:xfrm>
          <a:custGeom>
            <a:avLst/>
            <a:gdLst>
              <a:gd name="connsiteX0" fmla="*/ 6350 w 5803900"/>
              <a:gd name="connsiteY0" fmla="*/ 6350 h 3441700"/>
              <a:gd name="connsiteX1" fmla="*/ 6350 w 5803900"/>
              <a:gd name="connsiteY1" fmla="*/ 3435349 h 3441700"/>
              <a:gd name="connsiteX2" fmla="*/ 5346446 w 5803900"/>
              <a:gd name="connsiteY2" fmla="*/ 3435349 h 3441700"/>
              <a:gd name="connsiteX3" fmla="*/ 5797549 w 5803900"/>
              <a:gd name="connsiteY3" fmla="*/ 3168650 h 3441700"/>
              <a:gd name="connsiteX4" fmla="*/ 5797549 w 5803900"/>
              <a:gd name="connsiteY4" fmla="*/ 6350 h 3441700"/>
              <a:gd name="connsiteX5" fmla="*/ 6350 w 5803900"/>
              <a:gd name="connsiteY5" fmla="*/ 6350 h 3441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803900" h="3441700">
                <a:moveTo>
                  <a:pt x="6350" y="6350"/>
                </a:moveTo>
                <a:lnTo>
                  <a:pt x="6350" y="3435349"/>
                </a:lnTo>
                <a:lnTo>
                  <a:pt x="5346446" y="3435349"/>
                </a:lnTo>
                <a:lnTo>
                  <a:pt x="5797549" y="3168650"/>
                </a:lnTo>
                <a:lnTo>
                  <a:pt x="5797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824078" y="5806459"/>
            <a:ext cx="420755" cy="253467"/>
          </a:xfrm>
          <a:custGeom>
            <a:avLst/>
            <a:gdLst>
              <a:gd name="connsiteX0" fmla="*/ 6350 w 463804"/>
              <a:gd name="connsiteY0" fmla="*/ 273049 h 279400"/>
              <a:gd name="connsiteX1" fmla="*/ 122935 w 463804"/>
              <a:gd name="connsiteY1" fmla="*/ 14732 h 279400"/>
              <a:gd name="connsiteX2" fmla="*/ 457453 w 463804"/>
              <a:gd name="connsiteY2" fmla="*/ 6350 h 27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3804" h="279400">
                <a:moveTo>
                  <a:pt x="6350" y="273049"/>
                </a:moveTo>
                <a:lnTo>
                  <a:pt x="122935" y="14732"/>
                </a:lnTo>
                <a:cubicBezTo>
                  <a:pt x="168655" y="55879"/>
                  <a:pt x="288289" y="55879"/>
                  <a:pt x="45745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538418" y="3980348"/>
            <a:ext cx="4355017" cy="582051"/>
          </a:xfrm>
          <a:custGeom>
            <a:avLst/>
            <a:gdLst>
              <a:gd name="connsiteX0" fmla="*/ 0 w 4800600"/>
              <a:gd name="connsiteY0" fmla="*/ 0 h 641603"/>
              <a:gd name="connsiteX1" fmla="*/ 0 w 4800600"/>
              <a:gd name="connsiteY1" fmla="*/ 641603 h 641603"/>
              <a:gd name="connsiteX2" fmla="*/ 4800599 w 4800600"/>
              <a:gd name="connsiteY2" fmla="*/ 641603 h 641603"/>
              <a:gd name="connsiteX3" fmla="*/ 4800599 w 4800600"/>
              <a:gd name="connsiteY3" fmla="*/ 0 h 641603"/>
              <a:gd name="connsiteX4" fmla="*/ 0 w 4800600"/>
              <a:gd name="connsiteY4" fmla="*/ 0 h 641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641603">
                <a:moveTo>
                  <a:pt x="0" y="0"/>
                </a:moveTo>
                <a:lnTo>
                  <a:pt x="0" y="641603"/>
                </a:lnTo>
                <a:lnTo>
                  <a:pt x="4800599" y="641603"/>
                </a:lnTo>
                <a:lnTo>
                  <a:pt x="4800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1909177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DFS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00486" y="1428631"/>
            <a:ext cx="25295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42431" y="1866437"/>
            <a:ext cx="266419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22631" y="2165988"/>
            <a:ext cx="219290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171958" y="2419455"/>
            <a:ext cx="8752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DFS(W);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100485" y="2661400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100485" y="3087685"/>
            <a:ext cx="244297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42432" y="3583097"/>
            <a:ext cx="363561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IsSafe(V)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YES;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46225" y="4320454"/>
            <a:ext cx="35586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171958" y="4573921"/>
            <a:ext cx="196207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DFS(W);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18043" y="4827388"/>
            <a:ext cx="2837315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(answer==YES)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42431" y="5080854"/>
            <a:ext cx="62517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49542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42431" y="5564745"/>
            <a:ext cx="173124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answer;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100485" y="5818212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18940" y="4032424"/>
            <a:ext cx="28485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每个邻接点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33255" y="4020903"/>
            <a:ext cx="178734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837843" y="4320454"/>
            <a:ext cx="385201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(!visited[W]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Jump(V,W))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7488110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第六讲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76581881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607858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80"/>
              </a:lnSpc>
            </a:pPr>
            <a:r>
              <a:rPr lang="en-US" altLang="zh-CN" sz="4533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6.4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应用实例：六度空间</a:t>
            </a:r>
          </a:p>
        </p:txBody>
      </p:sp>
    </p:spTree>
    <p:extLst>
      <p:ext uri="{BB962C8B-B14F-4D97-AF65-F5344CB8AC3E}">
        <p14:creationId xmlns:p14="http://schemas.microsoft.com/office/powerpoint/2010/main" val="25624642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45189"/>
            <a:ext cx="746377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六度空间（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Six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Degrees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of</a:t>
            </a:r>
            <a:r>
              <a:rPr lang="en-US" altLang="zh-CN" sz="34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4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Separation</a:t>
            </a:r>
            <a:r>
              <a:rPr lang="en-US" altLang="zh-CN" sz="344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039255"/>
            <a:ext cx="173124" cy="33932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958607"/>
            <a:ext cx="6989093" cy="38677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你和任何一个陌生人之间所间隔的人不会超过</a:t>
            </a:r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六个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给定社交网络图，请对每个节点计算符合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六</a:t>
            </a:r>
          </a:p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度空间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理论的结点占结点总数的百分比</a:t>
            </a:r>
          </a:p>
        </p:txBody>
      </p:sp>
    </p:spTree>
    <p:extLst>
      <p:ext uri="{BB962C8B-B14F-4D97-AF65-F5344CB8AC3E}">
        <p14:creationId xmlns:p14="http://schemas.microsoft.com/office/powerpoint/2010/main" val="103562145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304322" y="5631107"/>
            <a:ext cx="317294" cy="215677"/>
          </a:xfrm>
          <a:custGeom>
            <a:avLst/>
            <a:gdLst>
              <a:gd name="connsiteX0" fmla="*/ 0 w 349758"/>
              <a:gd name="connsiteY0" fmla="*/ 237744 h 237744"/>
              <a:gd name="connsiteX1" fmla="*/ 89916 w 349758"/>
              <a:gd name="connsiteY1" fmla="*/ 8382 h 237744"/>
              <a:gd name="connsiteX2" fmla="*/ 349757 w 349758"/>
              <a:gd name="connsiteY2" fmla="*/ 0 h 237744"/>
              <a:gd name="connsiteX3" fmla="*/ 0 w 349758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237744">
                <a:moveTo>
                  <a:pt x="0" y="237744"/>
                </a:moveTo>
                <a:lnTo>
                  <a:pt x="89916" y="8382"/>
                </a:lnTo>
                <a:cubicBezTo>
                  <a:pt x="125729" y="44957"/>
                  <a:pt x="218693" y="44957"/>
                  <a:pt x="349757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537348" y="3075933"/>
            <a:ext cx="4090029" cy="2776612"/>
          </a:xfrm>
          <a:custGeom>
            <a:avLst/>
            <a:gdLst>
              <a:gd name="connsiteX0" fmla="*/ 6350 w 4508500"/>
              <a:gd name="connsiteY0" fmla="*/ 6350 h 3060700"/>
              <a:gd name="connsiteX1" fmla="*/ 6350 w 4508500"/>
              <a:gd name="connsiteY1" fmla="*/ 3054350 h 3060700"/>
              <a:gd name="connsiteX2" fmla="*/ 4152392 w 4508500"/>
              <a:gd name="connsiteY2" fmla="*/ 3054350 h 3060700"/>
              <a:gd name="connsiteX3" fmla="*/ 4502150 w 4508500"/>
              <a:gd name="connsiteY3" fmla="*/ 2816605 h 3060700"/>
              <a:gd name="connsiteX4" fmla="*/ 4502150 w 4508500"/>
              <a:gd name="connsiteY4" fmla="*/ 6350 h 3060700"/>
              <a:gd name="connsiteX5" fmla="*/ 6350 w 45085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3060700">
                <a:moveTo>
                  <a:pt x="6350" y="6350"/>
                </a:moveTo>
                <a:lnTo>
                  <a:pt x="6350" y="3054350"/>
                </a:lnTo>
                <a:lnTo>
                  <a:pt x="4152392" y="3054350"/>
                </a:lnTo>
                <a:lnTo>
                  <a:pt x="4502150" y="2816605"/>
                </a:lnTo>
                <a:lnTo>
                  <a:pt x="4502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298562" y="5625346"/>
            <a:ext cx="328815" cy="227198"/>
          </a:xfrm>
          <a:custGeom>
            <a:avLst/>
            <a:gdLst>
              <a:gd name="connsiteX0" fmla="*/ 6350 w 362458"/>
              <a:gd name="connsiteY0" fmla="*/ 244094 h 250444"/>
              <a:gd name="connsiteX1" fmla="*/ 96266 w 362458"/>
              <a:gd name="connsiteY1" fmla="*/ 14732 h 250444"/>
              <a:gd name="connsiteX2" fmla="*/ 356107 w 362458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8" h="250444">
                <a:moveTo>
                  <a:pt x="6350" y="244094"/>
                </a:moveTo>
                <a:lnTo>
                  <a:pt x="96266" y="14732"/>
                </a:lnTo>
                <a:cubicBezTo>
                  <a:pt x="132079" y="51307"/>
                  <a:pt x="225043" y="51307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184338" y="4935686"/>
            <a:ext cx="220515" cy="150697"/>
          </a:xfrm>
          <a:custGeom>
            <a:avLst/>
            <a:gdLst>
              <a:gd name="connsiteX0" fmla="*/ 0 w 243077"/>
              <a:gd name="connsiteY0" fmla="*/ 166116 h 166116"/>
              <a:gd name="connsiteX1" fmla="*/ 62483 w 243077"/>
              <a:gd name="connsiteY1" fmla="*/ 5334 h 166116"/>
              <a:gd name="connsiteX2" fmla="*/ 243077 w 243077"/>
              <a:gd name="connsiteY2" fmla="*/ 0 h 166116"/>
              <a:gd name="connsiteX3" fmla="*/ 0 w 243077"/>
              <a:gd name="connsiteY3" fmla="*/ 166116 h 166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3077" h="166116">
                <a:moveTo>
                  <a:pt x="0" y="166116"/>
                </a:moveTo>
                <a:lnTo>
                  <a:pt x="62483" y="5334"/>
                </a:lnTo>
                <a:cubicBezTo>
                  <a:pt x="86867" y="31241"/>
                  <a:pt x="151638" y="31241"/>
                  <a:pt x="243077" y="0"/>
                </a:cubicBezTo>
                <a:lnTo>
                  <a:pt x="0" y="16611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564876" y="3145060"/>
            <a:ext cx="2845738" cy="1947084"/>
          </a:xfrm>
          <a:custGeom>
            <a:avLst/>
            <a:gdLst>
              <a:gd name="connsiteX0" fmla="*/ 6350 w 3136899"/>
              <a:gd name="connsiteY0" fmla="*/ 6350 h 2146300"/>
              <a:gd name="connsiteX1" fmla="*/ 6350 w 3136899"/>
              <a:gd name="connsiteY1" fmla="*/ 2139950 h 2146300"/>
              <a:gd name="connsiteX2" fmla="*/ 2887472 w 3136899"/>
              <a:gd name="connsiteY2" fmla="*/ 2139950 h 2146300"/>
              <a:gd name="connsiteX3" fmla="*/ 3130549 w 3136899"/>
              <a:gd name="connsiteY3" fmla="*/ 1973833 h 2146300"/>
              <a:gd name="connsiteX4" fmla="*/ 3130549 w 3136899"/>
              <a:gd name="connsiteY4" fmla="*/ 6350 h 2146300"/>
              <a:gd name="connsiteX5" fmla="*/ 6350 w 3136899"/>
              <a:gd name="connsiteY5" fmla="*/ 635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136899" h="2146300">
                <a:moveTo>
                  <a:pt x="6350" y="6350"/>
                </a:moveTo>
                <a:lnTo>
                  <a:pt x="6350" y="2139950"/>
                </a:lnTo>
                <a:lnTo>
                  <a:pt x="2887472" y="2139950"/>
                </a:lnTo>
                <a:lnTo>
                  <a:pt x="3130549" y="1973833"/>
                </a:lnTo>
                <a:lnTo>
                  <a:pt x="3130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178578" y="4929925"/>
            <a:ext cx="232036" cy="162219"/>
          </a:xfrm>
          <a:custGeom>
            <a:avLst/>
            <a:gdLst>
              <a:gd name="connsiteX0" fmla="*/ 6350 w 255777"/>
              <a:gd name="connsiteY0" fmla="*/ 172466 h 178816"/>
              <a:gd name="connsiteX1" fmla="*/ 68833 w 255777"/>
              <a:gd name="connsiteY1" fmla="*/ 11684 h 178816"/>
              <a:gd name="connsiteX2" fmla="*/ 249427 w 255777"/>
              <a:gd name="connsiteY2" fmla="*/ 6350 h 178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5777" h="178816">
                <a:moveTo>
                  <a:pt x="6350" y="172466"/>
                </a:moveTo>
                <a:lnTo>
                  <a:pt x="68833" y="11684"/>
                </a:lnTo>
                <a:cubicBezTo>
                  <a:pt x="93217" y="37591"/>
                  <a:pt x="157988" y="37591"/>
                  <a:pt x="24942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612235" y="3150821"/>
            <a:ext cx="553018" cy="221898"/>
          </a:xfrm>
          <a:custGeom>
            <a:avLst/>
            <a:gdLst>
              <a:gd name="connsiteX0" fmla="*/ 0 w 609600"/>
              <a:gd name="connsiteY0" fmla="*/ 0 h 244602"/>
              <a:gd name="connsiteX1" fmla="*/ 0 w 609600"/>
              <a:gd name="connsiteY1" fmla="*/ 244601 h 244602"/>
              <a:gd name="connsiteX2" fmla="*/ 609600 w 609600"/>
              <a:gd name="connsiteY2" fmla="*/ 244601 h 244602"/>
              <a:gd name="connsiteX3" fmla="*/ 609600 w 609600"/>
              <a:gd name="connsiteY3" fmla="*/ 0 h 244602"/>
              <a:gd name="connsiteX4" fmla="*/ 0 w 609600"/>
              <a:gd name="connsiteY4" fmla="*/ 0 h 244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44602">
                <a:moveTo>
                  <a:pt x="0" y="0"/>
                </a:moveTo>
                <a:lnTo>
                  <a:pt x="0" y="244601"/>
                </a:lnTo>
                <a:lnTo>
                  <a:pt x="609600" y="244601"/>
                </a:lnTo>
                <a:lnTo>
                  <a:pt x="6096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185825" y="2407933"/>
            <a:ext cx="697307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52"/>
              </a:lnSpc>
            </a:pPr>
            <a:r>
              <a:rPr lang="en-US" altLang="zh-CN" sz="544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算法思路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1716661"/>
            <a:ext cx="17312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1636013"/>
            <a:ext cx="6464911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对每个节点，进行广度优先搜索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搜索过程中累计访问的节点数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需要记录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数，仅计算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层以内的节点数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877097" y="542649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658194" y="564539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85723" y="3306588"/>
            <a:ext cx="276838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SDS()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BFS(V);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123528" y="4170679"/>
            <a:ext cx="1795363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Output(count/N);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04625" y="4389582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685722" y="460848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58194" y="3237461"/>
            <a:ext cx="3595536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542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096000" y="4147636"/>
            <a:ext cx="3182281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905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++;</a:t>
            </a:r>
          </a:p>
          <a:p>
            <a:pPr>
              <a:lnSpc>
                <a:spcPts val="1542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80650" algn="l"/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count;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692758" y="3191376"/>
            <a:ext cx="3366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413544547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00486" y="1013867"/>
            <a:ext cx="364202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319389" y="1670577"/>
            <a:ext cx="213199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538291" y="2131424"/>
            <a:ext cx="258596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538292" y="3018557"/>
            <a:ext cx="3089307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count++;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W;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30429" algn="l"/>
                <a:tab pos="449336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00486" y="3917212"/>
            <a:ext cx="329833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level++;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81339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904830" y="22466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57848" y="30761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57848" y="22466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04830" y="307616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734357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628321" y="266140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97448" y="18318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181339" y="169361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96102" y="1831873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941739" y="2246637"/>
            <a:ext cx="19684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218248" y="2661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941739" y="30761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65230" y="34909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112211" y="3560055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59193" y="349092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282684" y="3076164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06175" y="266140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82684" y="2246637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02934" y="1659055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last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464679" y="2073819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20731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355706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1.2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什么是算法</a:t>
            </a:r>
          </a:p>
        </p:txBody>
      </p:sp>
    </p:spTree>
    <p:extLst>
      <p:ext uri="{BB962C8B-B14F-4D97-AF65-F5344CB8AC3E}">
        <p14:creationId xmlns:p14="http://schemas.microsoft.com/office/powerpoint/2010/main" val="217876611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第七讲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图（中）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40059364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426559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7.1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最短路径问题</a:t>
            </a:r>
          </a:p>
        </p:txBody>
      </p:sp>
    </p:spTree>
    <p:extLst>
      <p:ext uri="{BB962C8B-B14F-4D97-AF65-F5344CB8AC3E}">
        <p14:creationId xmlns:p14="http://schemas.microsoft.com/office/powerpoint/2010/main" val="292283866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2122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最短路径问题的抽象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89479"/>
            <a:ext cx="6639638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在网络中，求两个不同顶点之间的所有路径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中，边的权值之和最小的那一条路径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37909"/>
            <a:ext cx="166712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45739"/>
            <a:ext cx="6270947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这条路径就是两点之间的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Shortest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第一个顶点为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Source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最后一个顶点为</a:t>
            </a:r>
            <a:r>
              <a:rPr lang="en-US" altLang="zh-CN" sz="235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终点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Destination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77845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问题分类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8947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单源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最短路径问题：从某固定源点出发，求其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到所有其他顶点的最短路径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49430"/>
            <a:ext cx="166712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57261"/>
            <a:ext cx="2109552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（有向）无权图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（有向）有权图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963297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89416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多源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最短路径问题：求任意两顶点间的最短路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径</a:t>
            </a:r>
          </a:p>
        </p:txBody>
      </p:sp>
    </p:spTree>
    <p:extLst>
      <p:ext uri="{BB962C8B-B14F-4D97-AF65-F5344CB8AC3E}">
        <p14:creationId xmlns:p14="http://schemas.microsoft.com/office/powerpoint/2010/main" val="8630917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003874" y="2502638"/>
            <a:ext cx="371444" cy="371443"/>
          </a:xfrm>
          <a:custGeom>
            <a:avLst/>
            <a:gdLst>
              <a:gd name="connsiteX0" fmla="*/ 204724 w 409448"/>
              <a:gd name="connsiteY0" fmla="*/ 12700 h 409447"/>
              <a:gd name="connsiteX1" fmla="*/ 12700 w 409448"/>
              <a:gd name="connsiteY1" fmla="*/ 204723 h 409447"/>
              <a:gd name="connsiteX2" fmla="*/ 204724 w 409448"/>
              <a:gd name="connsiteY2" fmla="*/ 396748 h 409447"/>
              <a:gd name="connsiteX3" fmla="*/ 396748 w 409448"/>
              <a:gd name="connsiteY3" fmla="*/ 204723 h 409447"/>
              <a:gd name="connsiteX4" fmla="*/ 204724 w 409448"/>
              <a:gd name="connsiteY4" fmla="*/ 12700 h 409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8" h="409447">
                <a:moveTo>
                  <a:pt x="204724" y="12700"/>
                </a:moveTo>
                <a:cubicBezTo>
                  <a:pt x="98044" y="12700"/>
                  <a:pt x="12700" y="98805"/>
                  <a:pt x="12700" y="204723"/>
                </a:cubicBezTo>
                <a:cubicBezTo>
                  <a:pt x="12700" y="310641"/>
                  <a:pt x="98044" y="396748"/>
                  <a:pt x="204724" y="396748"/>
                </a:cubicBezTo>
                <a:cubicBezTo>
                  <a:pt x="310642" y="396748"/>
                  <a:pt x="396748" y="310641"/>
                  <a:pt x="396748" y="204723"/>
                </a:cubicBezTo>
                <a:cubicBezTo>
                  <a:pt x="396748" y="98805"/>
                  <a:pt x="310642" y="12700"/>
                  <a:pt x="20472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874878" y="2502638"/>
            <a:ext cx="371444" cy="371443"/>
          </a:xfrm>
          <a:custGeom>
            <a:avLst/>
            <a:gdLst>
              <a:gd name="connsiteX0" fmla="*/ 204724 w 409448"/>
              <a:gd name="connsiteY0" fmla="*/ 12700 h 409447"/>
              <a:gd name="connsiteX1" fmla="*/ 12700 w 409448"/>
              <a:gd name="connsiteY1" fmla="*/ 204723 h 409447"/>
              <a:gd name="connsiteX2" fmla="*/ 204724 w 409448"/>
              <a:gd name="connsiteY2" fmla="*/ 396748 h 409447"/>
              <a:gd name="connsiteX3" fmla="*/ 396748 w 409448"/>
              <a:gd name="connsiteY3" fmla="*/ 204723 h 409447"/>
              <a:gd name="connsiteX4" fmla="*/ 204724 w 409448"/>
              <a:gd name="connsiteY4" fmla="*/ 12700 h 409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8" h="409447">
                <a:moveTo>
                  <a:pt x="204724" y="12700"/>
                </a:moveTo>
                <a:cubicBezTo>
                  <a:pt x="98805" y="12700"/>
                  <a:pt x="12700" y="98805"/>
                  <a:pt x="12700" y="204723"/>
                </a:cubicBezTo>
                <a:cubicBezTo>
                  <a:pt x="12700" y="310641"/>
                  <a:pt x="98805" y="396748"/>
                  <a:pt x="204724" y="396748"/>
                </a:cubicBezTo>
                <a:cubicBezTo>
                  <a:pt x="310642" y="396748"/>
                  <a:pt x="396748" y="310641"/>
                  <a:pt x="396748" y="204723"/>
                </a:cubicBezTo>
                <a:cubicBezTo>
                  <a:pt x="396748" y="98805"/>
                  <a:pt x="310642" y="12700"/>
                  <a:pt x="20472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061250" y="3664666"/>
            <a:ext cx="371443" cy="372135"/>
          </a:xfrm>
          <a:custGeom>
            <a:avLst/>
            <a:gdLst>
              <a:gd name="connsiteX0" fmla="*/ 204723 w 409447"/>
              <a:gd name="connsiteY0" fmla="*/ 12700 h 410210"/>
              <a:gd name="connsiteX1" fmla="*/ 12700 w 409447"/>
              <a:gd name="connsiteY1" fmla="*/ 204724 h 410210"/>
              <a:gd name="connsiteX2" fmla="*/ 204723 w 409447"/>
              <a:gd name="connsiteY2" fmla="*/ 397510 h 410210"/>
              <a:gd name="connsiteX3" fmla="*/ 396748 w 409447"/>
              <a:gd name="connsiteY3" fmla="*/ 204724 h 410210"/>
              <a:gd name="connsiteX4" fmla="*/ 204723 w 409447"/>
              <a:gd name="connsiteY4" fmla="*/ 12700 h 41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210">
                <a:moveTo>
                  <a:pt x="204723" y="12700"/>
                </a:moveTo>
                <a:cubicBezTo>
                  <a:pt x="98805" y="12700"/>
                  <a:pt x="12700" y="98805"/>
                  <a:pt x="12700" y="204724"/>
                </a:cubicBezTo>
                <a:cubicBezTo>
                  <a:pt x="12700" y="311404"/>
                  <a:pt x="98805" y="397510"/>
                  <a:pt x="204723" y="397510"/>
                </a:cubicBezTo>
                <a:cubicBezTo>
                  <a:pt x="310642" y="397510"/>
                  <a:pt x="396748" y="311404"/>
                  <a:pt x="396748" y="204724"/>
                </a:cubicBezTo>
                <a:cubicBezTo>
                  <a:pt x="396748" y="98805"/>
                  <a:pt x="310642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932254" y="3664666"/>
            <a:ext cx="371443" cy="372135"/>
          </a:xfrm>
          <a:custGeom>
            <a:avLst/>
            <a:gdLst>
              <a:gd name="connsiteX0" fmla="*/ 204723 w 409447"/>
              <a:gd name="connsiteY0" fmla="*/ 12700 h 410210"/>
              <a:gd name="connsiteX1" fmla="*/ 12700 w 409447"/>
              <a:gd name="connsiteY1" fmla="*/ 204724 h 410210"/>
              <a:gd name="connsiteX2" fmla="*/ 204723 w 409447"/>
              <a:gd name="connsiteY2" fmla="*/ 397510 h 410210"/>
              <a:gd name="connsiteX3" fmla="*/ 396747 w 409447"/>
              <a:gd name="connsiteY3" fmla="*/ 204724 h 410210"/>
              <a:gd name="connsiteX4" fmla="*/ 204723 w 409447"/>
              <a:gd name="connsiteY4" fmla="*/ 12700 h 41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210">
                <a:moveTo>
                  <a:pt x="204723" y="12700"/>
                </a:moveTo>
                <a:cubicBezTo>
                  <a:pt x="98805" y="12700"/>
                  <a:pt x="12700" y="98805"/>
                  <a:pt x="12700" y="204724"/>
                </a:cubicBezTo>
                <a:cubicBezTo>
                  <a:pt x="12700" y="311404"/>
                  <a:pt x="98805" y="397510"/>
                  <a:pt x="204723" y="397510"/>
                </a:cubicBezTo>
                <a:cubicBezTo>
                  <a:pt x="311403" y="397510"/>
                  <a:pt x="396747" y="311404"/>
                  <a:pt x="396747" y="204724"/>
                </a:cubicBezTo>
                <a:cubicBezTo>
                  <a:pt x="396747" y="98805"/>
                  <a:pt x="311403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596024" y="3083306"/>
            <a:ext cx="371443" cy="372825"/>
          </a:xfrm>
          <a:custGeom>
            <a:avLst/>
            <a:gdLst>
              <a:gd name="connsiteX0" fmla="*/ 204723 w 409447"/>
              <a:gd name="connsiteY0" fmla="*/ 12700 h 410971"/>
              <a:gd name="connsiteX1" fmla="*/ 12700 w 409447"/>
              <a:gd name="connsiteY1" fmla="*/ 205485 h 410971"/>
              <a:gd name="connsiteX2" fmla="*/ 204723 w 409447"/>
              <a:gd name="connsiteY2" fmla="*/ 398272 h 410971"/>
              <a:gd name="connsiteX3" fmla="*/ 396748 w 409447"/>
              <a:gd name="connsiteY3" fmla="*/ 205485 h 410971"/>
              <a:gd name="connsiteX4" fmla="*/ 204723 w 409447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971">
                <a:moveTo>
                  <a:pt x="204723" y="12700"/>
                </a:moveTo>
                <a:cubicBezTo>
                  <a:pt x="98805" y="12700"/>
                  <a:pt x="12700" y="98805"/>
                  <a:pt x="12700" y="205485"/>
                </a:cubicBezTo>
                <a:cubicBezTo>
                  <a:pt x="12700" y="312166"/>
                  <a:pt x="98805" y="398272"/>
                  <a:pt x="204723" y="398272"/>
                </a:cubicBezTo>
                <a:cubicBezTo>
                  <a:pt x="310641" y="398272"/>
                  <a:pt x="396748" y="312166"/>
                  <a:pt x="396748" y="205485"/>
                </a:cubicBezTo>
                <a:cubicBezTo>
                  <a:pt x="396748" y="98805"/>
                  <a:pt x="310641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467027" y="3083306"/>
            <a:ext cx="373518" cy="372825"/>
          </a:xfrm>
          <a:custGeom>
            <a:avLst/>
            <a:gdLst>
              <a:gd name="connsiteX0" fmla="*/ 206248 w 411734"/>
              <a:gd name="connsiteY0" fmla="*/ 12700 h 410971"/>
              <a:gd name="connsiteX1" fmla="*/ 12700 w 411734"/>
              <a:gd name="connsiteY1" fmla="*/ 205485 h 410971"/>
              <a:gd name="connsiteX2" fmla="*/ 206248 w 411734"/>
              <a:gd name="connsiteY2" fmla="*/ 398272 h 410971"/>
              <a:gd name="connsiteX3" fmla="*/ 399034 w 411734"/>
              <a:gd name="connsiteY3" fmla="*/ 205485 h 410971"/>
              <a:gd name="connsiteX4" fmla="*/ 206248 w 411734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734" h="410971">
                <a:moveTo>
                  <a:pt x="206248" y="12700"/>
                </a:moveTo>
                <a:cubicBezTo>
                  <a:pt x="99567" y="12700"/>
                  <a:pt x="12700" y="98805"/>
                  <a:pt x="12700" y="205485"/>
                </a:cubicBezTo>
                <a:cubicBezTo>
                  <a:pt x="12700" y="312166"/>
                  <a:pt x="99567" y="398272"/>
                  <a:pt x="206248" y="398272"/>
                </a:cubicBezTo>
                <a:cubicBezTo>
                  <a:pt x="312166" y="398272"/>
                  <a:pt x="399034" y="312166"/>
                  <a:pt x="399034" y="205485"/>
                </a:cubicBezTo>
                <a:cubicBezTo>
                  <a:pt x="399034" y="98805"/>
                  <a:pt x="312166" y="12700"/>
                  <a:pt x="206248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340105" y="3083306"/>
            <a:ext cx="371443" cy="372825"/>
          </a:xfrm>
          <a:custGeom>
            <a:avLst/>
            <a:gdLst>
              <a:gd name="connsiteX0" fmla="*/ 204723 w 409447"/>
              <a:gd name="connsiteY0" fmla="*/ 12700 h 410971"/>
              <a:gd name="connsiteX1" fmla="*/ 12700 w 409447"/>
              <a:gd name="connsiteY1" fmla="*/ 205485 h 410971"/>
              <a:gd name="connsiteX2" fmla="*/ 204723 w 409447"/>
              <a:gd name="connsiteY2" fmla="*/ 398272 h 410971"/>
              <a:gd name="connsiteX3" fmla="*/ 396748 w 409447"/>
              <a:gd name="connsiteY3" fmla="*/ 205485 h 410971"/>
              <a:gd name="connsiteX4" fmla="*/ 204723 w 409447"/>
              <a:gd name="connsiteY4" fmla="*/ 12700 h 41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447" h="410971">
                <a:moveTo>
                  <a:pt x="204723" y="12700"/>
                </a:moveTo>
                <a:cubicBezTo>
                  <a:pt x="98805" y="12700"/>
                  <a:pt x="12700" y="98805"/>
                  <a:pt x="12700" y="205485"/>
                </a:cubicBezTo>
                <a:cubicBezTo>
                  <a:pt x="12700" y="312166"/>
                  <a:pt x="98805" y="398272"/>
                  <a:pt x="204723" y="398272"/>
                </a:cubicBezTo>
                <a:cubicBezTo>
                  <a:pt x="310642" y="398272"/>
                  <a:pt x="396748" y="312166"/>
                  <a:pt x="396748" y="205485"/>
                </a:cubicBezTo>
                <a:cubicBezTo>
                  <a:pt x="396748" y="98805"/>
                  <a:pt x="310642" y="12700"/>
                  <a:pt x="20472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63679" y="3202897"/>
            <a:ext cx="16350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80685" y="3202897"/>
            <a:ext cx="41517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95449" y="2580752"/>
            <a:ext cx="36227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64577" y="3790479"/>
            <a:ext cx="36227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91412" y="2465540"/>
            <a:ext cx="596317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266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  <a:p>
            <a:pPr>
              <a:lnSpc>
                <a:spcPts val="3266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71163" y="2557709"/>
            <a:ext cx="846386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978443" y="2580752"/>
            <a:ext cx="3959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63231" y="3064643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591412" y="3686788"/>
            <a:ext cx="59631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82685" y="3802000"/>
            <a:ext cx="8463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39291" y="3202897"/>
            <a:ext cx="4424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036049" y="3790479"/>
            <a:ext cx="44242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858540" y="4458708"/>
            <a:ext cx="625972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66"/>
              </a:lnSpc>
              <a:tabLst>
                <a:tab pos="2465588" algn="l"/>
              </a:tabLst>
            </a:pPr>
            <a:r>
              <a:rPr lang="en-US" altLang="zh-CN" sz="1633" dirty="0"/>
              <a:t>	</a:t>
            </a:r>
            <a:r>
              <a:rPr lang="en-US" altLang="zh-CN" sz="36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BFS</a:t>
            </a:r>
            <a:r>
              <a:rPr lang="en-US" altLang="zh-CN" sz="363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31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465588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James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Bond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从孤岛跳上岸，最少需要跳多少步？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443777" y="748880"/>
            <a:ext cx="6532558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38257" algn="l"/>
                <a:tab pos="6221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无权图的单源最短路算法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  <a:tabLst>
                <a:tab pos="138257" algn="l"/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递增（非递减）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的顺序找出到各个顶</a:t>
            </a:r>
          </a:p>
          <a:p>
            <a:pPr>
              <a:lnSpc>
                <a:spcPts val="2812"/>
              </a:lnSpc>
              <a:tabLst>
                <a:tab pos="138257" algn="l"/>
                <a:tab pos="622158" algn="l"/>
              </a:tabLst>
            </a:pPr>
            <a:r>
              <a:rPr lang="en-US" altLang="zh-CN" sz="1633" dirty="0"/>
              <a:t>	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点的最短路</a:t>
            </a:r>
          </a:p>
        </p:txBody>
      </p:sp>
    </p:spTree>
    <p:extLst>
      <p:ext uri="{BB962C8B-B14F-4D97-AF65-F5344CB8AC3E}">
        <p14:creationId xmlns:p14="http://schemas.microsoft.com/office/powerpoint/2010/main" val="425209669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555551" y="4041180"/>
            <a:ext cx="264066" cy="215677"/>
          </a:xfrm>
          <a:custGeom>
            <a:avLst/>
            <a:gdLst>
              <a:gd name="connsiteX0" fmla="*/ 0 w 291084"/>
              <a:gd name="connsiteY0" fmla="*/ 237744 h 237744"/>
              <a:gd name="connsiteX1" fmla="*/ 75438 w 291084"/>
              <a:gd name="connsiteY1" fmla="*/ 8382 h 237744"/>
              <a:gd name="connsiteX2" fmla="*/ 291083 w 291084"/>
              <a:gd name="connsiteY2" fmla="*/ 0 h 237744"/>
              <a:gd name="connsiteX3" fmla="*/ 0 w 291084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1084" h="237744">
                <a:moveTo>
                  <a:pt x="0" y="237744"/>
                </a:moveTo>
                <a:lnTo>
                  <a:pt x="75438" y="8382"/>
                </a:lnTo>
                <a:cubicBezTo>
                  <a:pt x="104394" y="44957"/>
                  <a:pt x="182117" y="44957"/>
                  <a:pt x="291083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26621" y="1486005"/>
            <a:ext cx="3398757" cy="2776612"/>
          </a:xfrm>
          <a:custGeom>
            <a:avLst/>
            <a:gdLst>
              <a:gd name="connsiteX0" fmla="*/ 6350 w 3746500"/>
              <a:gd name="connsiteY0" fmla="*/ 6350 h 3060700"/>
              <a:gd name="connsiteX1" fmla="*/ 6350 w 3746500"/>
              <a:gd name="connsiteY1" fmla="*/ 3054350 h 3060700"/>
              <a:gd name="connsiteX2" fmla="*/ 3449066 w 3746500"/>
              <a:gd name="connsiteY2" fmla="*/ 3054350 h 3060700"/>
              <a:gd name="connsiteX3" fmla="*/ 3740149 w 3746500"/>
              <a:gd name="connsiteY3" fmla="*/ 2816606 h 3060700"/>
              <a:gd name="connsiteX4" fmla="*/ 3740149 w 3746500"/>
              <a:gd name="connsiteY4" fmla="*/ 6350 h 3060700"/>
              <a:gd name="connsiteX5" fmla="*/ 6350 w 37465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746500" h="3060700">
                <a:moveTo>
                  <a:pt x="6350" y="6350"/>
                </a:moveTo>
                <a:lnTo>
                  <a:pt x="6350" y="3054350"/>
                </a:lnTo>
                <a:lnTo>
                  <a:pt x="3449066" y="3054350"/>
                </a:lnTo>
                <a:lnTo>
                  <a:pt x="3740149" y="2816606"/>
                </a:lnTo>
                <a:lnTo>
                  <a:pt x="3740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549791" y="4035419"/>
            <a:ext cx="275587" cy="227198"/>
          </a:xfrm>
          <a:custGeom>
            <a:avLst/>
            <a:gdLst>
              <a:gd name="connsiteX0" fmla="*/ 6350 w 303784"/>
              <a:gd name="connsiteY0" fmla="*/ 244094 h 250444"/>
              <a:gd name="connsiteX1" fmla="*/ 81788 w 303784"/>
              <a:gd name="connsiteY1" fmla="*/ 14732 h 250444"/>
              <a:gd name="connsiteX2" fmla="*/ 297433 w 303784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3784" h="250444">
                <a:moveTo>
                  <a:pt x="6350" y="244094"/>
                </a:moveTo>
                <a:lnTo>
                  <a:pt x="81788" y="14732"/>
                </a:lnTo>
                <a:cubicBezTo>
                  <a:pt x="110744" y="51307"/>
                  <a:pt x="188467" y="51307"/>
                  <a:pt x="2974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697369" y="1895008"/>
            <a:ext cx="2096860" cy="46085"/>
          </a:xfrm>
          <a:custGeom>
            <a:avLst/>
            <a:gdLst>
              <a:gd name="connsiteX0" fmla="*/ 12700 w 2311400"/>
              <a:gd name="connsiteY0" fmla="*/ 12700 h 50800"/>
              <a:gd name="connsiteX1" fmla="*/ 2298699 w 2311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400" h="50800">
                <a:moveTo>
                  <a:pt x="12700" y="12700"/>
                </a:moveTo>
                <a:lnTo>
                  <a:pt x="2298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734278" y="3001045"/>
            <a:ext cx="1336460" cy="46085"/>
          </a:xfrm>
          <a:custGeom>
            <a:avLst/>
            <a:gdLst>
              <a:gd name="connsiteX0" fmla="*/ 12700 w 1473200"/>
              <a:gd name="connsiteY0" fmla="*/ 12700 h 50800"/>
              <a:gd name="connsiteX1" fmla="*/ 1460499 w 1473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3200" h="50800">
                <a:moveTo>
                  <a:pt x="12700" y="12700"/>
                </a:moveTo>
                <a:lnTo>
                  <a:pt x="14604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388642" y="3208427"/>
            <a:ext cx="2096860" cy="46085"/>
          </a:xfrm>
          <a:custGeom>
            <a:avLst/>
            <a:gdLst>
              <a:gd name="connsiteX0" fmla="*/ 12700 w 2311400"/>
              <a:gd name="connsiteY0" fmla="*/ 12700 h 50800"/>
              <a:gd name="connsiteX1" fmla="*/ 2298699 w 2311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1400" h="50800">
                <a:moveTo>
                  <a:pt x="12700" y="12700"/>
                </a:moveTo>
                <a:lnTo>
                  <a:pt x="2298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9203397" y="4041180"/>
            <a:ext cx="279964" cy="215677"/>
          </a:xfrm>
          <a:custGeom>
            <a:avLst/>
            <a:gdLst>
              <a:gd name="connsiteX0" fmla="*/ 0 w 308609"/>
              <a:gd name="connsiteY0" fmla="*/ 237744 h 237744"/>
              <a:gd name="connsiteX1" fmla="*/ 80009 w 308609"/>
              <a:gd name="connsiteY1" fmla="*/ 8382 h 237744"/>
              <a:gd name="connsiteX2" fmla="*/ 308609 w 308609"/>
              <a:gd name="connsiteY2" fmla="*/ 0 h 237744"/>
              <a:gd name="connsiteX3" fmla="*/ 0 w 308609"/>
              <a:gd name="connsiteY3" fmla="*/ 237744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8609" h="237744">
                <a:moveTo>
                  <a:pt x="0" y="237744"/>
                </a:moveTo>
                <a:lnTo>
                  <a:pt x="80009" y="8382"/>
                </a:lnTo>
                <a:cubicBezTo>
                  <a:pt x="110490" y="44957"/>
                  <a:pt x="192785" y="44957"/>
                  <a:pt x="308609" y="0"/>
                </a:cubicBezTo>
                <a:lnTo>
                  <a:pt x="0" y="23774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882984" y="1486005"/>
            <a:ext cx="3606139" cy="2776612"/>
          </a:xfrm>
          <a:custGeom>
            <a:avLst/>
            <a:gdLst>
              <a:gd name="connsiteX0" fmla="*/ 6350 w 3975100"/>
              <a:gd name="connsiteY0" fmla="*/ 6350 h 3060700"/>
              <a:gd name="connsiteX1" fmla="*/ 6350 w 3975100"/>
              <a:gd name="connsiteY1" fmla="*/ 3054350 h 3060700"/>
              <a:gd name="connsiteX2" fmla="*/ 3660140 w 3975100"/>
              <a:gd name="connsiteY2" fmla="*/ 3054350 h 3060700"/>
              <a:gd name="connsiteX3" fmla="*/ 3968750 w 3975100"/>
              <a:gd name="connsiteY3" fmla="*/ 2816606 h 3060700"/>
              <a:gd name="connsiteX4" fmla="*/ 3968750 w 3975100"/>
              <a:gd name="connsiteY4" fmla="*/ 6350 h 3060700"/>
              <a:gd name="connsiteX5" fmla="*/ 6350 w 3975100"/>
              <a:gd name="connsiteY5" fmla="*/ 6350 h 306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975100" h="3060700">
                <a:moveTo>
                  <a:pt x="6350" y="6350"/>
                </a:moveTo>
                <a:lnTo>
                  <a:pt x="6350" y="3054350"/>
                </a:lnTo>
                <a:lnTo>
                  <a:pt x="3660140" y="3054350"/>
                </a:lnTo>
                <a:lnTo>
                  <a:pt x="3968750" y="2816606"/>
                </a:lnTo>
                <a:lnTo>
                  <a:pt x="396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9197636" y="4035419"/>
            <a:ext cx="291486" cy="227198"/>
          </a:xfrm>
          <a:custGeom>
            <a:avLst/>
            <a:gdLst>
              <a:gd name="connsiteX0" fmla="*/ 6350 w 321309"/>
              <a:gd name="connsiteY0" fmla="*/ 244094 h 250444"/>
              <a:gd name="connsiteX1" fmla="*/ 86359 w 321309"/>
              <a:gd name="connsiteY1" fmla="*/ 14732 h 250444"/>
              <a:gd name="connsiteX2" fmla="*/ 314959 w 321309"/>
              <a:gd name="connsiteY2" fmla="*/ 6350 h 25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1309" h="250444">
                <a:moveTo>
                  <a:pt x="6350" y="244094"/>
                </a:moveTo>
                <a:lnTo>
                  <a:pt x="86359" y="14732"/>
                </a:lnTo>
                <a:cubicBezTo>
                  <a:pt x="116840" y="51307"/>
                  <a:pt x="199135" y="51307"/>
                  <a:pt x="3149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无权图的单源最短路算法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7467" y="1693618"/>
            <a:ext cx="3027752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BFS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visited[S]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Enqueue(S,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true;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66370" y="383656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547467" y="405546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1159" y="4539357"/>
            <a:ext cx="3561873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的最短距离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的路上经过的某顶点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03831" y="1693618"/>
            <a:ext cx="3278141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Unweighted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Enqueue(S,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(!IsEmpty(Q)){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dist[W]==-1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dist[V]+1;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Q);</a:t>
            </a:r>
          </a:p>
          <a:p>
            <a:pPr>
              <a:lnSpc>
                <a:spcPts val="1724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222733" y="383656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003830" y="405546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144431" y="3951776"/>
            <a:ext cx="161903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90490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31807" y="2154467"/>
            <a:ext cx="16350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57607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80686" y="2142946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26322" y="2142946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7668" y="283421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5050" y="1993170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087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64576" y="1993170"/>
            <a:ext cx="268022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6086" algn="l"/>
                <a:tab pos="69129" algn="l"/>
                <a:tab pos="103693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79340" y="2165988"/>
            <a:ext cx="25648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633"/>
              </a:lnSpc>
              <a:tabLst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95897" y="1877958"/>
            <a:ext cx="185948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3043" algn="l"/>
                <a:tab pos="92172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13006" y="2189030"/>
            <a:ext cx="16350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57607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61885" y="216598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07521" y="2350328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08867" y="2857261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16249" y="2016212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087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7607" algn="l"/>
                <a:tab pos="69129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245776" y="2016212"/>
            <a:ext cx="302647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6086" algn="l"/>
                <a:tab pos="103693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660540" y="2189030"/>
            <a:ext cx="34881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69129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–10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9129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633"/>
              </a:lnSpc>
              <a:tabLst>
                <a:tab pos="69129" algn="l"/>
                <a:tab pos="92172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877097" y="1901001"/>
            <a:ext cx="185948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23043" algn="l"/>
                <a:tab pos="92172" algn="l"/>
              </a:tabLst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23043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639842" y="1947085"/>
            <a:ext cx="1750479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495422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负值圈</a:t>
            </a:r>
          </a:p>
          <a:p>
            <a:pPr>
              <a:lnSpc>
                <a:spcPts val="1905"/>
              </a:lnSpc>
              <a:tabLst>
                <a:tab pos="495422" algn="l"/>
                <a:tab pos="5530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(negative-cost</a:t>
            </a:r>
          </a:p>
          <a:p>
            <a:pPr>
              <a:lnSpc>
                <a:spcPts val="1905"/>
              </a:lnSpc>
              <a:tabLst>
                <a:tab pos="495422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cycle)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51159" y="3848085"/>
            <a:ext cx="6392776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3594689" algn="l"/>
              </a:tabLst>
            </a:pPr>
            <a:r>
              <a:rPr lang="en-US" altLang="zh-CN" sz="254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的顺序找出到各个顶点的最短路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3594689" algn="l"/>
              </a:tabLst>
            </a:pPr>
            <a:r>
              <a:rPr lang="en-US" altLang="zh-CN" sz="1633" dirty="0"/>
              <a:t>	</a:t>
            </a:r>
            <a:r>
              <a:rPr lang="en-US" altLang="zh-CN" sz="363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1463554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54916"/>
            <a:ext cx="202940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Dijkstra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73369"/>
            <a:ext cx="6633226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S={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已经确定了最短路径的顶点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54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对任一未收录的顶点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，定义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短路径长度，但该路径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仅经过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中的顶点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。即路径</a:t>
            </a:r>
          </a:p>
          <a:p>
            <a:pPr>
              <a:lnSpc>
                <a:spcPts val="3357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{s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</a:t>
            </a:r>
            <a:r>
              <a:rPr lang="en-US" altLang="zh-CN" sz="154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v}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的最小长度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若路径是按照</a:t>
            </a: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递增（非递减）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的顺序生成的，则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412624"/>
            <a:ext cx="121828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331975"/>
            <a:ext cx="6258123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真正的最短路必须只经过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中的顶点（为什么？）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每次从未收录的顶点中选一个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最小的收录（贪心）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增加一个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进入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，可能影响另外一个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9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值！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5438012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53504" y="5391927"/>
            <a:ext cx="541013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min{dist[w],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的权重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97781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35788" y="4684063"/>
            <a:ext cx="366374" cy="264066"/>
          </a:xfrm>
          <a:custGeom>
            <a:avLst/>
            <a:gdLst>
              <a:gd name="connsiteX0" fmla="*/ 0 w 403859"/>
              <a:gd name="connsiteY0" fmla="*/ 291084 h 291084"/>
              <a:gd name="connsiteX1" fmla="*/ 104394 w 403859"/>
              <a:gd name="connsiteY1" fmla="*/ 9905 h 291084"/>
              <a:gd name="connsiteX2" fmla="*/ 403859 w 403859"/>
              <a:gd name="connsiteY2" fmla="*/ 0 h 291084"/>
              <a:gd name="connsiteX3" fmla="*/ 0 w 403859"/>
              <a:gd name="connsiteY3" fmla="*/ 291084 h 291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03859" h="291084">
                <a:moveTo>
                  <a:pt x="0" y="291084"/>
                </a:moveTo>
                <a:lnTo>
                  <a:pt x="104394" y="9905"/>
                </a:lnTo>
                <a:cubicBezTo>
                  <a:pt x="145541" y="54864"/>
                  <a:pt x="252222" y="54864"/>
                  <a:pt x="403859" y="0"/>
                </a:cubicBezTo>
                <a:lnTo>
                  <a:pt x="0" y="29108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555132"/>
            <a:ext cx="4712175" cy="3398757"/>
          </a:xfrm>
          <a:custGeom>
            <a:avLst/>
            <a:gdLst>
              <a:gd name="connsiteX0" fmla="*/ 6350 w 5194300"/>
              <a:gd name="connsiteY0" fmla="*/ 6350 h 3746500"/>
              <a:gd name="connsiteX1" fmla="*/ 6350 w 5194300"/>
              <a:gd name="connsiteY1" fmla="*/ 3740150 h 3746500"/>
              <a:gd name="connsiteX2" fmla="*/ 4784089 w 5194300"/>
              <a:gd name="connsiteY2" fmla="*/ 3740150 h 3746500"/>
              <a:gd name="connsiteX3" fmla="*/ 5187949 w 5194300"/>
              <a:gd name="connsiteY3" fmla="*/ 3449066 h 3746500"/>
              <a:gd name="connsiteX4" fmla="*/ 5187949 w 5194300"/>
              <a:gd name="connsiteY4" fmla="*/ 6350 h 3746500"/>
              <a:gd name="connsiteX5" fmla="*/ 6350 w 5194300"/>
              <a:gd name="connsiteY5" fmla="*/ 635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94300" h="3746500">
                <a:moveTo>
                  <a:pt x="6350" y="6350"/>
                </a:moveTo>
                <a:lnTo>
                  <a:pt x="6350" y="3740150"/>
                </a:lnTo>
                <a:lnTo>
                  <a:pt x="4784089" y="3740150"/>
                </a:lnTo>
                <a:lnTo>
                  <a:pt x="5187949" y="3449066"/>
                </a:lnTo>
                <a:lnTo>
                  <a:pt x="5187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830027" y="4678303"/>
            <a:ext cx="377895" cy="275586"/>
          </a:xfrm>
          <a:custGeom>
            <a:avLst/>
            <a:gdLst>
              <a:gd name="connsiteX0" fmla="*/ 6350 w 416559"/>
              <a:gd name="connsiteY0" fmla="*/ 297434 h 303783"/>
              <a:gd name="connsiteX1" fmla="*/ 110744 w 416559"/>
              <a:gd name="connsiteY1" fmla="*/ 16255 h 303783"/>
              <a:gd name="connsiteX2" fmla="*/ 410209 w 416559"/>
              <a:gd name="connsiteY2" fmla="*/ 6350 h 303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16559" h="303783">
                <a:moveTo>
                  <a:pt x="6350" y="297434"/>
                </a:moveTo>
                <a:lnTo>
                  <a:pt x="110744" y="16255"/>
                </a:lnTo>
                <a:cubicBezTo>
                  <a:pt x="151891" y="61214"/>
                  <a:pt x="258572" y="61214"/>
                  <a:pt x="41020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973879" y="2240644"/>
            <a:ext cx="2719005" cy="46085"/>
          </a:xfrm>
          <a:custGeom>
            <a:avLst/>
            <a:gdLst>
              <a:gd name="connsiteX0" fmla="*/ 12700 w 2997200"/>
              <a:gd name="connsiteY0" fmla="*/ 12700 h 50800"/>
              <a:gd name="connsiteX1" fmla="*/ 2984499 w 2997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7200" h="50800">
                <a:moveTo>
                  <a:pt x="12700" y="12700"/>
                </a:moveTo>
                <a:lnTo>
                  <a:pt x="29844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596023" y="3830572"/>
            <a:ext cx="2788133" cy="46085"/>
          </a:xfrm>
          <a:custGeom>
            <a:avLst/>
            <a:gdLst>
              <a:gd name="connsiteX0" fmla="*/ 12700 w 3073400"/>
              <a:gd name="connsiteY0" fmla="*/ 12700 h 50800"/>
              <a:gd name="connsiteX1" fmla="*/ 3060699 w 3073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73400" h="50800">
                <a:moveTo>
                  <a:pt x="12700" y="12700"/>
                </a:moveTo>
                <a:lnTo>
                  <a:pt x="30606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60400"/>
            <a:ext cx="5378075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Dijkstra(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72822" algn="l"/>
                <a:tab pos="610636" algn="l"/>
                <a:tab pos="841065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2845740"/>
            <a:ext cx="4085734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true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false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452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724"/>
              </a:lnSpc>
              <a:tabLst>
                <a:tab pos="230429" algn="l"/>
                <a:tab pos="391729" algn="l"/>
                <a:tab pos="5645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35498" y="435501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616595" y="4573921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96795" y="4596964"/>
            <a:ext cx="286456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不能解决有负边的情况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628321" y="2753570"/>
            <a:ext cx="151323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578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97783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定义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12522"/>
            <a:ext cx="157094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31873"/>
            <a:ext cx="3061736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算法（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77060"/>
            <a:ext cx="166712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84891"/>
            <a:ext cx="5424562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一个有限指令集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接受一些输入（有些情况下不需要输入）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产生输出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一定在有限步骤之后终止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每一条指令必须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562399"/>
            <a:ext cx="121828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504794"/>
            <a:ext cx="5899051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有充分明确的目标，不可以有歧义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计算机能处理的范围之内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描述应不依赖于任何一种计算机语言以及具体的实现</a:t>
            </a:r>
          </a:p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手段</a:t>
            </a:r>
          </a:p>
        </p:txBody>
      </p:sp>
    </p:spTree>
    <p:extLst>
      <p:ext uri="{BB962C8B-B14F-4D97-AF65-F5344CB8AC3E}">
        <p14:creationId xmlns:p14="http://schemas.microsoft.com/office/powerpoint/2010/main" val="314011533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226275" y="2453787"/>
            <a:ext cx="529976" cy="48849"/>
          </a:xfrm>
          <a:custGeom>
            <a:avLst/>
            <a:gdLst>
              <a:gd name="connsiteX0" fmla="*/ 6350 w 584200"/>
              <a:gd name="connsiteY0" fmla="*/ 47498 h 53847"/>
              <a:gd name="connsiteX1" fmla="*/ 577850 w 584200"/>
              <a:gd name="connsiteY1" fmla="*/ 6350 h 53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3847">
                <a:moveTo>
                  <a:pt x="6350" y="47498"/>
                </a:moveTo>
                <a:lnTo>
                  <a:pt x="5778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813857" y="2350096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813857" y="4422531"/>
            <a:ext cx="1665045" cy="358540"/>
          </a:xfrm>
          <a:custGeom>
            <a:avLst/>
            <a:gdLst>
              <a:gd name="connsiteX0" fmla="*/ 1829054 w 1835404"/>
              <a:gd name="connsiteY0" fmla="*/ 6350 h 395224"/>
              <a:gd name="connsiteX1" fmla="*/ 6350 w 1835404"/>
              <a:gd name="connsiteY1" fmla="*/ 388874 h 395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35404" h="395224">
                <a:moveTo>
                  <a:pt x="1829054" y="6350"/>
                </a:moveTo>
                <a:lnTo>
                  <a:pt x="6350" y="3888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325276" y="4665860"/>
            <a:ext cx="2430974" cy="391721"/>
          </a:xfrm>
          <a:custGeom>
            <a:avLst/>
            <a:gdLst>
              <a:gd name="connsiteX0" fmla="*/ 6350 w 2679699"/>
              <a:gd name="connsiteY0" fmla="*/ 425450 h 431800"/>
              <a:gd name="connsiteX1" fmla="*/ 6350 w 2679699"/>
              <a:gd name="connsiteY1" fmla="*/ 6350 h 431800"/>
              <a:gd name="connsiteX2" fmla="*/ 2673349 w 2679699"/>
              <a:gd name="connsiteY2" fmla="*/ 6350 h 431800"/>
              <a:gd name="connsiteX3" fmla="*/ 2673349 w 2679699"/>
              <a:gd name="connsiteY3" fmla="*/ 425450 h 431800"/>
              <a:gd name="connsiteX4" fmla="*/ 6350 w 2679699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699" h="431800">
                <a:moveTo>
                  <a:pt x="6350" y="425450"/>
                </a:moveTo>
                <a:lnTo>
                  <a:pt x="6350" y="6350"/>
                </a:lnTo>
                <a:lnTo>
                  <a:pt x="2673349" y="6350"/>
                </a:lnTo>
                <a:lnTo>
                  <a:pt x="2673349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37807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有权图的单源最短路算法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54916"/>
            <a:ext cx="63911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：直接扫描所有未收录顶点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2419455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2361849"/>
            <a:ext cx="211275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3341152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3260503"/>
            <a:ext cx="625010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存在最小堆中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3836563"/>
            <a:ext cx="166712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188170" y="2442498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对于稠密图效果好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054401" y="3767436"/>
            <a:ext cx="575638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  <a:tabLst>
                <a:tab pos="645201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更新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的值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45201" algn="l"/>
              </a:tabLst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log|V|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645201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对于稀疏图效果好</a:t>
            </a:r>
          </a:p>
        </p:txBody>
      </p:sp>
    </p:spTree>
    <p:extLst>
      <p:ext uri="{BB962C8B-B14F-4D97-AF65-F5344CB8AC3E}">
        <p14:creationId xmlns:p14="http://schemas.microsoft.com/office/powerpoint/2010/main" val="209716546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569146" y="2419223"/>
            <a:ext cx="670995" cy="132494"/>
          </a:xfrm>
          <a:custGeom>
            <a:avLst/>
            <a:gdLst>
              <a:gd name="connsiteX0" fmla="*/ 6350 w 739648"/>
              <a:gd name="connsiteY0" fmla="*/ 139700 h 146050"/>
              <a:gd name="connsiteX1" fmla="*/ 733297 w 739648"/>
              <a:gd name="connsiteY1" fmla="*/ 6350 h 146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9648" h="146050">
                <a:moveTo>
                  <a:pt x="6350" y="139700"/>
                </a:moveTo>
                <a:lnTo>
                  <a:pt x="73329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297747" y="2315532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484539" y="3825963"/>
            <a:ext cx="718693" cy="194708"/>
          </a:xfrm>
          <a:custGeom>
            <a:avLst/>
            <a:gdLst>
              <a:gd name="connsiteX0" fmla="*/ 6350 w 792226"/>
              <a:gd name="connsiteY0" fmla="*/ 6350 h 214629"/>
              <a:gd name="connsiteX1" fmla="*/ 785875 w 792226"/>
              <a:gd name="connsiteY1" fmla="*/ 208280 h 2146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226" h="214629">
                <a:moveTo>
                  <a:pt x="6350" y="6350"/>
                </a:moveTo>
                <a:lnTo>
                  <a:pt x="785875" y="2082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260839" y="3905460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54916"/>
            <a:ext cx="617156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：直接将单源最短路算法调用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2430976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2292722"/>
            <a:ext cx="255518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43777" y="3306588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3214419"/>
            <a:ext cx="1223092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3778958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54401" y="3732873"/>
            <a:ext cx="145392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672061" y="2407934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对于稀疏图效果好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360988" y="3076164"/>
            <a:ext cx="92974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63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35152" y="3997861"/>
            <a:ext cx="16799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对于稠密图效果好</a:t>
            </a:r>
          </a:p>
        </p:txBody>
      </p:sp>
    </p:spTree>
    <p:extLst>
      <p:ext uri="{BB962C8B-B14F-4D97-AF65-F5344CB8AC3E}">
        <p14:creationId xmlns:p14="http://schemas.microsoft.com/office/powerpoint/2010/main" val="42845449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35564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54916"/>
            <a:ext cx="16398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Floyd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77061"/>
            <a:ext cx="166712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38806"/>
            <a:ext cx="6389570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的最小长度</a:t>
            </a:r>
          </a:p>
          <a:p>
            <a:pPr>
              <a:lnSpc>
                <a:spcPts val="3266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|V|-1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即给出了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的真正最短距离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最初的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是什么？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已经完成，递推到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4136115"/>
            <a:ext cx="12182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267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4" y="4043945"/>
            <a:ext cx="6269345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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6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6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2812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最短路径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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19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该路径必定由两</a:t>
            </a:r>
          </a:p>
          <a:p>
            <a:pPr>
              <a:lnSpc>
                <a:spcPts val="2722"/>
              </a:lnSpc>
            </a:pPr>
            <a:r>
              <a:rPr lang="en-US" altLang="zh-CN" sz="19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段最短路径组成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[i][j]=D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[i][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]+D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54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][j]</a:t>
            </a:r>
          </a:p>
        </p:txBody>
      </p:sp>
    </p:spTree>
    <p:extLst>
      <p:ext uri="{BB962C8B-B14F-4D97-AF65-F5344CB8AC3E}">
        <p14:creationId xmlns:p14="http://schemas.microsoft.com/office/powerpoint/2010/main" val="18512480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95978" y="4827848"/>
            <a:ext cx="419602" cy="258536"/>
          </a:xfrm>
          <a:custGeom>
            <a:avLst/>
            <a:gdLst>
              <a:gd name="connsiteX0" fmla="*/ 0 w 462533"/>
              <a:gd name="connsiteY0" fmla="*/ 284988 h 284988"/>
              <a:gd name="connsiteX1" fmla="*/ 119633 w 462533"/>
              <a:gd name="connsiteY1" fmla="*/ 9905 h 284988"/>
              <a:gd name="connsiteX2" fmla="*/ 462533 w 462533"/>
              <a:gd name="connsiteY2" fmla="*/ 0 h 284988"/>
              <a:gd name="connsiteX3" fmla="*/ 0 w 462533"/>
              <a:gd name="connsiteY3" fmla="*/ 284988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2533" h="284988">
                <a:moveTo>
                  <a:pt x="0" y="284988"/>
                </a:moveTo>
                <a:lnTo>
                  <a:pt x="119633" y="9905"/>
                </a:lnTo>
                <a:cubicBezTo>
                  <a:pt x="166116" y="53339"/>
                  <a:pt x="288797" y="53339"/>
                  <a:pt x="462533" y="0"/>
                </a:cubicBezTo>
                <a:lnTo>
                  <a:pt x="0" y="28498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117894" y="1762514"/>
            <a:ext cx="5403447" cy="3329630"/>
          </a:xfrm>
          <a:custGeom>
            <a:avLst/>
            <a:gdLst>
              <a:gd name="connsiteX0" fmla="*/ 6350 w 5956300"/>
              <a:gd name="connsiteY0" fmla="*/ 6350 h 3670300"/>
              <a:gd name="connsiteX1" fmla="*/ 6350 w 5956300"/>
              <a:gd name="connsiteY1" fmla="*/ 3663950 h 3670300"/>
              <a:gd name="connsiteX2" fmla="*/ 5487416 w 5956300"/>
              <a:gd name="connsiteY2" fmla="*/ 3663950 h 3670300"/>
              <a:gd name="connsiteX3" fmla="*/ 5949949 w 5956300"/>
              <a:gd name="connsiteY3" fmla="*/ 3378962 h 3670300"/>
              <a:gd name="connsiteX4" fmla="*/ 5949949 w 5956300"/>
              <a:gd name="connsiteY4" fmla="*/ 6350 h 3670300"/>
              <a:gd name="connsiteX5" fmla="*/ 6350 w 5956300"/>
              <a:gd name="connsiteY5" fmla="*/ 6350 h 3670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956300" h="3670300">
                <a:moveTo>
                  <a:pt x="6350" y="6350"/>
                </a:moveTo>
                <a:lnTo>
                  <a:pt x="6350" y="3663950"/>
                </a:lnTo>
                <a:lnTo>
                  <a:pt x="5487416" y="3663950"/>
                </a:lnTo>
                <a:lnTo>
                  <a:pt x="5949949" y="3378962"/>
                </a:lnTo>
                <a:lnTo>
                  <a:pt x="5949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90217" y="4822088"/>
            <a:ext cx="431123" cy="270057"/>
          </a:xfrm>
          <a:custGeom>
            <a:avLst/>
            <a:gdLst>
              <a:gd name="connsiteX0" fmla="*/ 6350 w 475233"/>
              <a:gd name="connsiteY0" fmla="*/ 291338 h 297688"/>
              <a:gd name="connsiteX1" fmla="*/ 125983 w 475233"/>
              <a:gd name="connsiteY1" fmla="*/ 16255 h 297688"/>
              <a:gd name="connsiteX2" fmla="*/ 468883 w 475233"/>
              <a:gd name="connsiteY2" fmla="*/ 6350 h 297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233" h="297688">
                <a:moveTo>
                  <a:pt x="6350" y="291338"/>
                </a:moveTo>
                <a:lnTo>
                  <a:pt x="125983" y="16255"/>
                </a:lnTo>
                <a:cubicBezTo>
                  <a:pt x="172466" y="59689"/>
                  <a:pt x="295147" y="59689"/>
                  <a:pt x="46888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829527"/>
            <a:ext cx="5932714" cy="4008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多源最短路算法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Floyd()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G[i][j];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D[i][k]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D[k][j]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D[i][k]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D[k][j];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path[i][j]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k;</a:t>
            </a:r>
          </a:p>
          <a:p>
            <a:pPr>
              <a:lnSpc>
                <a:spcPts val="1724"/>
              </a:lnSpc>
              <a:tabLst>
                <a:tab pos="794979" algn="l"/>
                <a:tab pos="1129101" algn="l"/>
                <a:tab pos="1348008" algn="l"/>
                <a:tab pos="1566916" algn="l"/>
                <a:tab pos="1797345" algn="l"/>
                <a:tab pos="2016252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238740" y="478130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39740" y="4781303"/>
            <a:ext cx="141545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182871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22594"/>
            <a:ext cx="8272228" cy="6209932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22594"/>
            <a:ext cx="8272228" cy="620993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616595" y="1797309"/>
            <a:ext cx="6934591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981"/>
              </a:lnSpc>
            </a:pPr>
            <a:r>
              <a:rPr lang="en-US" altLang="zh-CN" sz="9014" b="1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人力资源管理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383" y="3928733"/>
            <a:ext cx="7150997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45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Resource</a:t>
            </a:r>
            <a:r>
              <a:rPr lang="en-US" altLang="zh-CN" sz="45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7146919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34115"/>
            <a:ext cx="8272228" cy="619841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88964" y="1359503"/>
            <a:ext cx="664765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3984" b="1" dirty="0">
                <a:solidFill>
                  <a:srgbClr val="333399"/>
                </a:solidFill>
                <a:latin typeface="黑体" pitchFamily="18" charset="0"/>
                <a:cs typeface="黑体" pitchFamily="18" charset="0"/>
              </a:rPr>
              <a:t>人力资源管理课堂上学什么？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91310" y="2477061"/>
            <a:ext cx="214802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730" dirty="0">
                <a:solidFill>
                  <a:srgbClr val="3333CC"/>
                </a:solidFill>
                <a:latin typeface="Wingdings" pitchFamily="18" charset="0"/>
                <a:cs typeface="Wingdings" pitchFamily="18" charset="0"/>
              </a:rPr>
              <a:t>�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402383" y="2338806"/>
            <a:ext cx="4055597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成功管理者的管理经验？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聪明脑袋的管理思想？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266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每人都知道的常识？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教条化的说教？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</a:pPr>
            <a:r>
              <a:rPr lang="en-US" altLang="zh-CN" sz="287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科学？</a:t>
            </a:r>
          </a:p>
        </p:txBody>
      </p:sp>
    </p:spTree>
    <p:extLst>
      <p:ext uri="{BB962C8B-B14F-4D97-AF65-F5344CB8AC3E}">
        <p14:creationId xmlns:p14="http://schemas.microsoft.com/office/powerpoint/2010/main" val="54617456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886" y="334115"/>
            <a:ext cx="8272228" cy="619841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633011" y="6256018"/>
            <a:ext cx="8976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73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88964" y="1359503"/>
            <a:ext cx="562493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82"/>
              </a:lnSpc>
            </a:pPr>
            <a:r>
              <a:rPr lang="en-US" altLang="zh-CN" sz="3984" b="1" dirty="0">
                <a:solidFill>
                  <a:srgbClr val="333399"/>
                </a:solidFill>
                <a:latin typeface="楷体_GB2312" pitchFamily="18" charset="0"/>
                <a:cs typeface="楷体_GB2312" pitchFamily="18" charset="0"/>
              </a:rPr>
              <a:t>知识的来源与课程的内容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55298" y="5852775"/>
            <a:ext cx="13914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神的启示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347122" y="4136115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亲身经验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718146" y="3306588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思辩成果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00691" y="2419455"/>
            <a:ext cx="173925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科学研究</a:t>
            </a:r>
            <a:r>
              <a:rPr lang="en-US" altLang="zh-CN" sz="27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★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837843" y="4965642"/>
            <a:ext cx="13914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圣贤教诲</a:t>
            </a:r>
          </a:p>
        </p:txBody>
      </p:sp>
    </p:spTree>
    <p:extLst>
      <p:ext uri="{BB962C8B-B14F-4D97-AF65-F5344CB8AC3E}">
        <p14:creationId xmlns:p14="http://schemas.microsoft.com/office/powerpoint/2010/main" val="29741339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394312394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4804368" y="1635781"/>
            <a:ext cx="525597" cy="524215"/>
          </a:xfrm>
          <a:custGeom>
            <a:avLst/>
            <a:gdLst>
              <a:gd name="connsiteX0" fmla="*/ 289305 w 579373"/>
              <a:gd name="connsiteY0" fmla="*/ 12700 h 577850"/>
              <a:gd name="connsiteX1" fmla="*/ 12700 w 579373"/>
              <a:gd name="connsiteY1" fmla="*/ 288544 h 577850"/>
              <a:gd name="connsiteX2" fmla="*/ 289305 w 579373"/>
              <a:gd name="connsiteY2" fmla="*/ 565150 h 577850"/>
              <a:gd name="connsiteX3" fmla="*/ 566673 w 579373"/>
              <a:gd name="connsiteY3" fmla="*/ 288544 h 577850"/>
              <a:gd name="connsiteX4" fmla="*/ 289305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89305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89305" y="565150"/>
                </a:cubicBezTo>
                <a:cubicBezTo>
                  <a:pt x="442467" y="565150"/>
                  <a:pt x="566673" y="441705"/>
                  <a:pt x="566673" y="288544"/>
                </a:cubicBezTo>
                <a:cubicBezTo>
                  <a:pt x="566673" y="136144"/>
                  <a:pt x="442467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060410" y="1635781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306923" y="1886021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888012" y="3309352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141981" y="3309352"/>
            <a:ext cx="525597" cy="524215"/>
          </a:xfrm>
          <a:custGeom>
            <a:avLst/>
            <a:gdLst>
              <a:gd name="connsiteX0" fmla="*/ 290067 w 579373"/>
              <a:gd name="connsiteY0" fmla="*/ 12700 h 577850"/>
              <a:gd name="connsiteX1" fmla="*/ 12700 w 579373"/>
              <a:gd name="connsiteY1" fmla="*/ 288544 h 577850"/>
              <a:gd name="connsiteX2" fmla="*/ 290067 w 579373"/>
              <a:gd name="connsiteY2" fmla="*/ 565150 h 577850"/>
              <a:gd name="connsiteX3" fmla="*/ 566673 w 579373"/>
              <a:gd name="connsiteY3" fmla="*/ 288544 h 577850"/>
              <a:gd name="connsiteX4" fmla="*/ 290067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90067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90067" y="565150"/>
                </a:cubicBezTo>
                <a:cubicBezTo>
                  <a:pt x="443229" y="565150"/>
                  <a:pt x="566673" y="441705"/>
                  <a:pt x="566673" y="288544"/>
                </a:cubicBezTo>
                <a:cubicBezTo>
                  <a:pt x="566673" y="136144"/>
                  <a:pt x="443229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389185" y="3559592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218169" y="2470839"/>
            <a:ext cx="524215" cy="526980"/>
          </a:xfrm>
          <a:custGeom>
            <a:avLst/>
            <a:gdLst>
              <a:gd name="connsiteX0" fmla="*/ 288544 w 577850"/>
              <a:gd name="connsiteY0" fmla="*/ 12700 h 580898"/>
              <a:gd name="connsiteX1" fmla="*/ 12700 w 577850"/>
              <a:gd name="connsiteY1" fmla="*/ 290829 h 580898"/>
              <a:gd name="connsiteX2" fmla="*/ 288544 w 577850"/>
              <a:gd name="connsiteY2" fmla="*/ 568198 h 580898"/>
              <a:gd name="connsiteX3" fmla="*/ 565150 w 577850"/>
              <a:gd name="connsiteY3" fmla="*/ 290829 h 580898"/>
              <a:gd name="connsiteX4" fmla="*/ 288544 w 577850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80898">
                <a:moveTo>
                  <a:pt x="288544" y="12700"/>
                </a:moveTo>
                <a:cubicBezTo>
                  <a:pt x="136144" y="12700"/>
                  <a:pt x="12700" y="137667"/>
                  <a:pt x="12700" y="290829"/>
                </a:cubicBezTo>
                <a:cubicBezTo>
                  <a:pt x="12700" y="443991"/>
                  <a:pt x="136144" y="568198"/>
                  <a:pt x="288544" y="568198"/>
                </a:cubicBezTo>
                <a:cubicBezTo>
                  <a:pt x="441705" y="568198"/>
                  <a:pt x="565150" y="443991"/>
                  <a:pt x="565150" y="290829"/>
                </a:cubicBezTo>
                <a:cubicBezTo>
                  <a:pt x="565150" y="137667"/>
                  <a:pt x="441705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472829" y="2470839"/>
            <a:ext cx="526979" cy="526980"/>
          </a:xfrm>
          <a:custGeom>
            <a:avLst/>
            <a:gdLst>
              <a:gd name="connsiteX0" fmla="*/ 290067 w 580897"/>
              <a:gd name="connsiteY0" fmla="*/ 12700 h 580898"/>
              <a:gd name="connsiteX1" fmla="*/ 12700 w 580897"/>
              <a:gd name="connsiteY1" fmla="*/ 290829 h 580898"/>
              <a:gd name="connsiteX2" fmla="*/ 290067 w 580897"/>
              <a:gd name="connsiteY2" fmla="*/ 568198 h 580898"/>
              <a:gd name="connsiteX3" fmla="*/ 568197 w 580897"/>
              <a:gd name="connsiteY3" fmla="*/ 290829 h 580898"/>
              <a:gd name="connsiteX4" fmla="*/ 290067 w 580897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897" h="580898">
                <a:moveTo>
                  <a:pt x="290067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1"/>
                  <a:pt x="136905" y="568198"/>
                  <a:pt x="290067" y="568198"/>
                </a:cubicBezTo>
                <a:cubicBezTo>
                  <a:pt x="443991" y="568198"/>
                  <a:pt x="568197" y="443991"/>
                  <a:pt x="568197" y="290829"/>
                </a:cubicBezTo>
                <a:cubicBezTo>
                  <a:pt x="568197" y="137667"/>
                  <a:pt x="443991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719341" y="2724535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6729563" y="2470839"/>
            <a:ext cx="524214" cy="526980"/>
          </a:xfrm>
          <a:custGeom>
            <a:avLst/>
            <a:gdLst>
              <a:gd name="connsiteX0" fmla="*/ 289305 w 577849"/>
              <a:gd name="connsiteY0" fmla="*/ 12700 h 580898"/>
              <a:gd name="connsiteX1" fmla="*/ 12700 w 577849"/>
              <a:gd name="connsiteY1" fmla="*/ 290829 h 580898"/>
              <a:gd name="connsiteX2" fmla="*/ 289305 w 577849"/>
              <a:gd name="connsiteY2" fmla="*/ 568198 h 580898"/>
              <a:gd name="connsiteX3" fmla="*/ 565150 w 577849"/>
              <a:gd name="connsiteY3" fmla="*/ 290829 h 580898"/>
              <a:gd name="connsiteX4" fmla="*/ 289305 w 577849"/>
              <a:gd name="connsiteY4" fmla="*/ 12700 h 5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8">
                <a:moveTo>
                  <a:pt x="289305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1"/>
                  <a:pt x="136905" y="568198"/>
                  <a:pt x="289305" y="568198"/>
                </a:cubicBezTo>
                <a:cubicBezTo>
                  <a:pt x="441705" y="568198"/>
                  <a:pt x="565150" y="443991"/>
                  <a:pt x="565150" y="290829"/>
                </a:cubicBezTo>
                <a:cubicBezTo>
                  <a:pt x="565150" y="137667"/>
                  <a:pt x="441705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5976767" y="2724535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68410" y="2054692"/>
            <a:ext cx="442644" cy="439188"/>
          </a:xfrm>
          <a:custGeom>
            <a:avLst/>
            <a:gdLst>
              <a:gd name="connsiteX0" fmla="*/ 475234 w 487933"/>
              <a:gd name="connsiteY0" fmla="*/ 12700 h 484123"/>
              <a:gd name="connsiteX1" fmla="*/ 12700 w 487933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933" h="484123">
                <a:moveTo>
                  <a:pt x="475234" y="12700"/>
                </a:moveTo>
                <a:lnTo>
                  <a:pt x="12700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392912" y="2890441"/>
            <a:ext cx="441954" cy="441954"/>
          </a:xfrm>
          <a:custGeom>
            <a:avLst/>
            <a:gdLst>
              <a:gd name="connsiteX0" fmla="*/ 474472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2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221897" y="2054692"/>
            <a:ext cx="441954" cy="439188"/>
          </a:xfrm>
          <a:custGeom>
            <a:avLst/>
            <a:gdLst>
              <a:gd name="connsiteX0" fmla="*/ 12700 w 487172"/>
              <a:gd name="connsiteY0" fmla="*/ 12700 h 484123"/>
              <a:gd name="connsiteX1" fmla="*/ 474471 w 487172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4123">
                <a:moveTo>
                  <a:pt x="12700" y="12700"/>
                </a:moveTo>
                <a:lnTo>
                  <a:pt x="474471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499369" y="1993170"/>
            <a:ext cx="504167" cy="500711"/>
          </a:xfrm>
          <a:custGeom>
            <a:avLst/>
            <a:gdLst>
              <a:gd name="connsiteX0" fmla="*/ 12700 w 555751"/>
              <a:gd name="connsiteY0" fmla="*/ 12700 h 551941"/>
              <a:gd name="connsiteX1" fmla="*/ 543052 w 555751"/>
              <a:gd name="connsiteY1" fmla="*/ 539242 h 5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5751" h="551941">
                <a:moveTo>
                  <a:pt x="12700" y="12700"/>
                </a:moveTo>
                <a:lnTo>
                  <a:pt x="543052" y="53924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637080" y="2890441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1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1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891740" y="2890441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2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2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725835" y="2054692"/>
            <a:ext cx="439188" cy="439188"/>
          </a:xfrm>
          <a:custGeom>
            <a:avLst/>
            <a:gdLst>
              <a:gd name="connsiteX0" fmla="*/ 471423 w 484123"/>
              <a:gd name="connsiteY0" fmla="*/ 12700 h 484123"/>
              <a:gd name="connsiteX1" fmla="*/ 12700 w 484123"/>
              <a:gd name="connsiteY1" fmla="*/ 471424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123" h="484123">
                <a:moveTo>
                  <a:pt x="471423" y="12700"/>
                </a:moveTo>
                <a:lnTo>
                  <a:pt x="12700" y="47142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138253" y="2890441"/>
            <a:ext cx="441954" cy="441954"/>
          </a:xfrm>
          <a:custGeom>
            <a:avLst/>
            <a:gdLst>
              <a:gd name="connsiteX0" fmla="*/ 474471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1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210376" y="2043171"/>
            <a:ext cx="464996" cy="462230"/>
          </a:xfrm>
          <a:custGeom>
            <a:avLst/>
            <a:gdLst>
              <a:gd name="connsiteX0" fmla="*/ 25400 w 512572"/>
              <a:gd name="connsiteY0" fmla="*/ 25400 h 509523"/>
              <a:gd name="connsiteX1" fmla="*/ 487171 w 512572"/>
              <a:gd name="connsiteY1" fmla="*/ 484124 h 509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09523">
                <a:moveTo>
                  <a:pt x="25400" y="25400"/>
                </a:moveTo>
                <a:lnTo>
                  <a:pt x="487171" y="484124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295402" y="1874500"/>
            <a:ext cx="799572" cy="92170"/>
          </a:xfrm>
          <a:custGeom>
            <a:avLst/>
            <a:gdLst>
              <a:gd name="connsiteX0" fmla="*/ 25400 w 881380"/>
              <a:gd name="connsiteY0" fmla="*/ 25400 h 101600"/>
              <a:gd name="connsiteX1" fmla="*/ 855980 w 88138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1380" h="101600">
                <a:moveTo>
                  <a:pt x="25400" y="25400"/>
                </a:moveTo>
                <a:lnTo>
                  <a:pt x="85598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707820" y="2713014"/>
            <a:ext cx="799572" cy="92170"/>
          </a:xfrm>
          <a:custGeom>
            <a:avLst/>
            <a:gdLst>
              <a:gd name="connsiteX0" fmla="*/ 25400 w 881380"/>
              <a:gd name="connsiteY0" fmla="*/ 25400 h 101600"/>
              <a:gd name="connsiteX1" fmla="*/ 855980 w 88138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1380" h="101600">
                <a:moveTo>
                  <a:pt x="25400" y="25400"/>
                </a:moveTo>
                <a:lnTo>
                  <a:pt x="85598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880219" y="2878920"/>
            <a:ext cx="464996" cy="464996"/>
          </a:xfrm>
          <a:custGeom>
            <a:avLst/>
            <a:gdLst>
              <a:gd name="connsiteX0" fmla="*/ 25400 w 512572"/>
              <a:gd name="connsiteY0" fmla="*/ 25400 h 512572"/>
              <a:gd name="connsiteX1" fmla="*/ 487172 w 512572"/>
              <a:gd name="connsiteY1" fmla="*/ 487171 h 51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12572">
                <a:moveTo>
                  <a:pt x="25400" y="25400"/>
                </a:moveTo>
                <a:lnTo>
                  <a:pt x="487172" y="487171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377664" y="3548071"/>
            <a:ext cx="798880" cy="92170"/>
          </a:xfrm>
          <a:custGeom>
            <a:avLst/>
            <a:gdLst>
              <a:gd name="connsiteX0" fmla="*/ 25400 w 880617"/>
              <a:gd name="connsiteY0" fmla="*/ 25400 h 101600"/>
              <a:gd name="connsiteX1" fmla="*/ 855217 w 880617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0617" h="101600">
                <a:moveTo>
                  <a:pt x="25400" y="25400"/>
                </a:moveTo>
                <a:lnTo>
                  <a:pt x="855217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381391" y="2878920"/>
            <a:ext cx="464996" cy="464996"/>
          </a:xfrm>
          <a:custGeom>
            <a:avLst/>
            <a:gdLst>
              <a:gd name="connsiteX0" fmla="*/ 487172 w 512572"/>
              <a:gd name="connsiteY0" fmla="*/ 25400 h 512572"/>
              <a:gd name="connsiteX1" fmla="*/ 25400 w 512572"/>
              <a:gd name="connsiteY1" fmla="*/ 487171 h 51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572" h="512572">
                <a:moveTo>
                  <a:pt x="487172" y="25400"/>
                </a:moveTo>
                <a:lnTo>
                  <a:pt x="25400" y="487171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26442498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055341" y="4562399"/>
            <a:ext cx="317294" cy="247476"/>
          </a:xfrm>
          <a:custGeom>
            <a:avLst/>
            <a:gdLst>
              <a:gd name="connsiteX0" fmla="*/ 0 w 349758"/>
              <a:gd name="connsiteY0" fmla="*/ 272796 h 272796"/>
              <a:gd name="connsiteX1" fmla="*/ 89915 w 349758"/>
              <a:gd name="connsiteY1" fmla="*/ 9144 h 272796"/>
              <a:gd name="connsiteX2" fmla="*/ 349757 w 349758"/>
              <a:gd name="connsiteY2" fmla="*/ 0 h 272796"/>
              <a:gd name="connsiteX3" fmla="*/ 0 w 349758"/>
              <a:gd name="connsiteY3" fmla="*/ 272796 h 27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49758" h="272796">
                <a:moveTo>
                  <a:pt x="0" y="272796"/>
                </a:moveTo>
                <a:lnTo>
                  <a:pt x="89915" y="9144"/>
                </a:lnTo>
                <a:cubicBezTo>
                  <a:pt x="125729" y="51053"/>
                  <a:pt x="218694" y="51053"/>
                  <a:pt x="349757" y="0"/>
                </a:cubicBezTo>
                <a:lnTo>
                  <a:pt x="0" y="27279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288367" y="1624260"/>
            <a:ext cx="4090029" cy="3191375"/>
          </a:xfrm>
          <a:custGeom>
            <a:avLst/>
            <a:gdLst>
              <a:gd name="connsiteX0" fmla="*/ 6350 w 4508500"/>
              <a:gd name="connsiteY0" fmla="*/ 6350 h 3517900"/>
              <a:gd name="connsiteX1" fmla="*/ 6350 w 4508500"/>
              <a:gd name="connsiteY1" fmla="*/ 3511550 h 3517900"/>
              <a:gd name="connsiteX2" fmla="*/ 4152392 w 4508500"/>
              <a:gd name="connsiteY2" fmla="*/ 3511550 h 3517900"/>
              <a:gd name="connsiteX3" fmla="*/ 4502149 w 4508500"/>
              <a:gd name="connsiteY3" fmla="*/ 3238754 h 3517900"/>
              <a:gd name="connsiteX4" fmla="*/ 4502149 w 4508500"/>
              <a:gd name="connsiteY4" fmla="*/ 6350 h 3517900"/>
              <a:gd name="connsiteX5" fmla="*/ 6350 w 4508500"/>
              <a:gd name="connsiteY5" fmla="*/ 6350 h 351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08500" h="3517900">
                <a:moveTo>
                  <a:pt x="6350" y="6350"/>
                </a:moveTo>
                <a:lnTo>
                  <a:pt x="6350" y="3511550"/>
                </a:lnTo>
                <a:lnTo>
                  <a:pt x="4152392" y="3511550"/>
                </a:lnTo>
                <a:lnTo>
                  <a:pt x="4502149" y="3238754"/>
                </a:lnTo>
                <a:lnTo>
                  <a:pt x="4502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049581" y="4556639"/>
            <a:ext cx="328814" cy="258997"/>
          </a:xfrm>
          <a:custGeom>
            <a:avLst/>
            <a:gdLst>
              <a:gd name="connsiteX0" fmla="*/ 6350 w 362457"/>
              <a:gd name="connsiteY0" fmla="*/ 279146 h 285496"/>
              <a:gd name="connsiteX1" fmla="*/ 96265 w 362457"/>
              <a:gd name="connsiteY1" fmla="*/ 15494 h 285496"/>
              <a:gd name="connsiteX2" fmla="*/ 356107 w 362457"/>
              <a:gd name="connsiteY2" fmla="*/ 6350 h 285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2457" h="285496">
                <a:moveTo>
                  <a:pt x="6350" y="279146"/>
                </a:moveTo>
                <a:lnTo>
                  <a:pt x="96265" y="15494"/>
                </a:lnTo>
                <a:cubicBezTo>
                  <a:pt x="132079" y="57403"/>
                  <a:pt x="225044" y="57403"/>
                  <a:pt x="3561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564932" y="4992371"/>
            <a:ext cx="264065" cy="301395"/>
          </a:xfrm>
          <a:custGeom>
            <a:avLst/>
            <a:gdLst>
              <a:gd name="connsiteX0" fmla="*/ 0 w 291083"/>
              <a:gd name="connsiteY0" fmla="*/ 332232 h 332232"/>
              <a:gd name="connsiteX1" fmla="*/ 75438 w 291083"/>
              <a:gd name="connsiteY1" fmla="*/ 11429 h 332232"/>
              <a:gd name="connsiteX2" fmla="*/ 291083 w 291083"/>
              <a:gd name="connsiteY2" fmla="*/ 0 h 332232"/>
              <a:gd name="connsiteX3" fmla="*/ 0 w 291083"/>
              <a:gd name="connsiteY3" fmla="*/ 332232 h 332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1083" h="332232">
                <a:moveTo>
                  <a:pt x="0" y="332232"/>
                </a:moveTo>
                <a:lnTo>
                  <a:pt x="75438" y="11429"/>
                </a:lnTo>
                <a:cubicBezTo>
                  <a:pt x="104393" y="62483"/>
                  <a:pt x="182118" y="62483"/>
                  <a:pt x="291083" y="0"/>
                </a:cubicBezTo>
                <a:lnTo>
                  <a:pt x="0" y="33223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436002" y="1416879"/>
            <a:ext cx="3398757" cy="3882648"/>
          </a:xfrm>
          <a:custGeom>
            <a:avLst/>
            <a:gdLst>
              <a:gd name="connsiteX0" fmla="*/ 6350 w 3746500"/>
              <a:gd name="connsiteY0" fmla="*/ 6350 h 4279900"/>
              <a:gd name="connsiteX1" fmla="*/ 6350 w 3746500"/>
              <a:gd name="connsiteY1" fmla="*/ 4273550 h 4279900"/>
              <a:gd name="connsiteX2" fmla="*/ 3449066 w 3746500"/>
              <a:gd name="connsiteY2" fmla="*/ 4273550 h 4279900"/>
              <a:gd name="connsiteX3" fmla="*/ 3740150 w 3746500"/>
              <a:gd name="connsiteY3" fmla="*/ 3941318 h 4279900"/>
              <a:gd name="connsiteX4" fmla="*/ 3740150 w 3746500"/>
              <a:gd name="connsiteY4" fmla="*/ 6350 h 4279900"/>
              <a:gd name="connsiteX5" fmla="*/ 6350 w 3746500"/>
              <a:gd name="connsiteY5" fmla="*/ 6350 h 427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746500" h="4279900">
                <a:moveTo>
                  <a:pt x="6350" y="6350"/>
                </a:moveTo>
                <a:lnTo>
                  <a:pt x="6350" y="4273550"/>
                </a:lnTo>
                <a:lnTo>
                  <a:pt x="3449066" y="4273550"/>
                </a:lnTo>
                <a:lnTo>
                  <a:pt x="3740150" y="3941318"/>
                </a:lnTo>
                <a:lnTo>
                  <a:pt x="3740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559172" y="4986610"/>
            <a:ext cx="275586" cy="312916"/>
          </a:xfrm>
          <a:custGeom>
            <a:avLst/>
            <a:gdLst>
              <a:gd name="connsiteX0" fmla="*/ 6350 w 303783"/>
              <a:gd name="connsiteY0" fmla="*/ 338582 h 344932"/>
              <a:gd name="connsiteX1" fmla="*/ 81788 w 303783"/>
              <a:gd name="connsiteY1" fmla="*/ 17779 h 344932"/>
              <a:gd name="connsiteX2" fmla="*/ 297433 w 303783"/>
              <a:gd name="connsiteY2" fmla="*/ 6350 h 344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3783" h="344932">
                <a:moveTo>
                  <a:pt x="6350" y="338582"/>
                </a:moveTo>
                <a:lnTo>
                  <a:pt x="81788" y="17779"/>
                </a:lnTo>
                <a:cubicBezTo>
                  <a:pt x="110743" y="68833"/>
                  <a:pt x="188468" y="68833"/>
                  <a:pt x="29743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547788" y="3219948"/>
            <a:ext cx="1106036" cy="207382"/>
          </a:xfrm>
          <a:custGeom>
            <a:avLst/>
            <a:gdLst>
              <a:gd name="connsiteX0" fmla="*/ 0 w 1219200"/>
              <a:gd name="connsiteY0" fmla="*/ 0 h 228600"/>
              <a:gd name="connsiteX1" fmla="*/ 0 w 1219200"/>
              <a:gd name="connsiteY1" fmla="*/ 228600 h 228600"/>
              <a:gd name="connsiteX2" fmla="*/ 1219200 w 1219200"/>
              <a:gd name="connsiteY2" fmla="*/ 228600 h 228600"/>
              <a:gd name="connsiteX3" fmla="*/ 1219200 w 1219200"/>
              <a:gd name="connsiteY3" fmla="*/ 0 h 228600"/>
              <a:gd name="connsiteX4" fmla="*/ 0 w 1219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" h="228600">
                <a:moveTo>
                  <a:pt x="0" y="0"/>
                </a:moveTo>
                <a:lnTo>
                  <a:pt x="0" y="228600"/>
                </a:lnTo>
                <a:lnTo>
                  <a:pt x="1219200" y="228600"/>
                </a:lnTo>
                <a:lnTo>
                  <a:pt x="1219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8296666" y="2309772"/>
            <a:ext cx="368679" cy="46085"/>
          </a:xfrm>
          <a:custGeom>
            <a:avLst/>
            <a:gdLst>
              <a:gd name="connsiteX0" fmla="*/ 12700 w 406400"/>
              <a:gd name="connsiteY0" fmla="*/ 12700 h 50800"/>
              <a:gd name="connsiteX1" fmla="*/ 393700 w 406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0" h="50800">
                <a:moveTo>
                  <a:pt x="12700" y="12700"/>
                </a:moveTo>
                <a:lnTo>
                  <a:pt x="393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128646" y="5529951"/>
            <a:ext cx="632284" cy="111064"/>
          </a:xfrm>
          <a:custGeom>
            <a:avLst/>
            <a:gdLst>
              <a:gd name="connsiteX0" fmla="*/ 6350 w 696976"/>
              <a:gd name="connsiteY0" fmla="*/ 116077 h 122428"/>
              <a:gd name="connsiteX1" fmla="*/ 690626 w 696976"/>
              <a:gd name="connsiteY1" fmla="*/ 6350 h 122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6976" h="122428">
                <a:moveTo>
                  <a:pt x="6350" y="116077"/>
                </a:moveTo>
                <a:lnTo>
                  <a:pt x="6906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818536" y="5426260"/>
            <a:ext cx="1670575" cy="426285"/>
          </a:xfrm>
          <a:custGeom>
            <a:avLst/>
            <a:gdLst>
              <a:gd name="connsiteX0" fmla="*/ 6350 w 1841500"/>
              <a:gd name="connsiteY0" fmla="*/ 463550 h 469900"/>
              <a:gd name="connsiteX1" fmla="*/ 6350 w 1841500"/>
              <a:gd name="connsiteY1" fmla="*/ 6350 h 469900"/>
              <a:gd name="connsiteX2" fmla="*/ 1835150 w 1841500"/>
              <a:gd name="connsiteY2" fmla="*/ 6350 h 469900"/>
              <a:gd name="connsiteX3" fmla="*/ 1835150 w 1841500"/>
              <a:gd name="connsiteY3" fmla="*/ 463550 h 469900"/>
              <a:gd name="connsiteX4" fmla="*/ 6350 w 1841500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69900">
                <a:moveTo>
                  <a:pt x="6350" y="463550"/>
                </a:moveTo>
                <a:lnTo>
                  <a:pt x="6350" y="6350"/>
                </a:lnTo>
                <a:lnTo>
                  <a:pt x="1835150" y="6350"/>
                </a:lnTo>
                <a:lnTo>
                  <a:pt x="1835150" y="4635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79752"/>
            <a:ext cx="615072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4113154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Prim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让一棵小树长大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13154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Prim()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812661" y="3214419"/>
            <a:ext cx="64761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未被收录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556849" y="1877958"/>
            <a:ext cx="2959785" cy="32521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{s};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收录进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MST: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dist[W]!=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0)</a:t>
            </a:r>
          </a:p>
          <a:p>
            <a:pPr>
              <a:lnSpc>
                <a:spcPts val="1814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361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中收的顶点不到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生成树不存在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195864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51159" y="5380406"/>
            <a:ext cx="162544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parent[s]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09213" y="1889479"/>
            <a:ext cx="3701975" cy="34830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Dijkstra(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Vertex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未收录顶点中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最小者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true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collected[W]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false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dist[V]+E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81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&lt;V,W&gt;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361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path[W]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V;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633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95864" algn="l"/>
                <a:tab pos="241950" algn="l"/>
                <a:tab pos="380208" algn="l"/>
                <a:tab pos="576072" algn="l"/>
                <a:tab pos="771936" algn="l"/>
                <a:tab pos="829544" algn="l"/>
                <a:tab pos="96780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dist[V]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(s,V)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正无穷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46673" y="5438012"/>
            <a:ext cx="167353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72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135255" y="5553224"/>
            <a:ext cx="104996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稠密图合算</a:t>
            </a:r>
          </a:p>
        </p:txBody>
      </p:sp>
    </p:spTree>
    <p:extLst>
      <p:ext uri="{BB962C8B-B14F-4D97-AF65-F5344CB8AC3E}">
        <p14:creationId xmlns:p14="http://schemas.microsoft.com/office/powerpoint/2010/main" val="30340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426621" y="1540616"/>
            <a:ext cx="7408138" cy="2099856"/>
          </a:xfrm>
          <a:custGeom>
            <a:avLst/>
            <a:gdLst>
              <a:gd name="connsiteX0" fmla="*/ 6350 w 8166100"/>
              <a:gd name="connsiteY0" fmla="*/ 6350 h 2314702"/>
              <a:gd name="connsiteX1" fmla="*/ 6350 w 8166100"/>
              <a:gd name="connsiteY1" fmla="*/ 2308352 h 2314702"/>
              <a:gd name="connsiteX2" fmla="*/ 8159749 w 8166100"/>
              <a:gd name="connsiteY2" fmla="*/ 2308352 h 2314702"/>
              <a:gd name="connsiteX3" fmla="*/ 8159749 w 8166100"/>
              <a:gd name="connsiteY3" fmla="*/ 6350 h 2314702"/>
              <a:gd name="connsiteX4" fmla="*/ 6350 w 8166100"/>
              <a:gd name="connsiteY4" fmla="*/ 6350 h 2314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6100" h="2314702">
                <a:moveTo>
                  <a:pt x="6350" y="6350"/>
                </a:moveTo>
                <a:lnTo>
                  <a:pt x="6350" y="2308352"/>
                </a:lnTo>
                <a:lnTo>
                  <a:pt x="8159749" y="2308352"/>
                </a:lnTo>
                <a:lnTo>
                  <a:pt x="8159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：选择排序算法的伪码描述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636012"/>
            <a:ext cx="467916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1820352"/>
            <a:ext cx="52225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个整数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List[0]...List[N-1]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进行非递减排序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73752" y="2085340"/>
            <a:ext cx="344164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4177" y="2304243"/>
            <a:ext cx="476412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ScanForMin(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04176" y="2488582"/>
            <a:ext cx="654666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List[i]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List[N–1]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中找最小元，并将其位置赋给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204177" y="2753570"/>
            <a:ext cx="400911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List[MinPosition]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204177" y="2926388"/>
            <a:ext cx="463267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将未排序部分的最小元换到有序部分的最后位置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50" y="3202897"/>
            <a:ext cx="333425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58540" y="4539357"/>
            <a:ext cx="6530634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List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到底是数组还是链表（虽然看上去很像数组）？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用函数还是用宏去实现？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82031" y="3963297"/>
            <a:ext cx="11060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抽象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139985218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735241" y="2188799"/>
            <a:ext cx="525597" cy="524215"/>
          </a:xfrm>
          <a:custGeom>
            <a:avLst/>
            <a:gdLst>
              <a:gd name="connsiteX0" fmla="*/ 289305 w 579373"/>
              <a:gd name="connsiteY0" fmla="*/ 12700 h 577850"/>
              <a:gd name="connsiteX1" fmla="*/ 12700 w 579373"/>
              <a:gd name="connsiteY1" fmla="*/ 288544 h 577850"/>
              <a:gd name="connsiteX2" fmla="*/ 289305 w 579373"/>
              <a:gd name="connsiteY2" fmla="*/ 565150 h 577850"/>
              <a:gd name="connsiteX3" fmla="*/ 566673 w 579373"/>
              <a:gd name="connsiteY3" fmla="*/ 288544 h 577850"/>
              <a:gd name="connsiteX4" fmla="*/ 289305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89305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89305" y="565150"/>
                </a:cubicBezTo>
                <a:cubicBezTo>
                  <a:pt x="442467" y="565150"/>
                  <a:pt x="566673" y="441705"/>
                  <a:pt x="566673" y="288544"/>
                </a:cubicBezTo>
                <a:cubicBezTo>
                  <a:pt x="566673" y="136144"/>
                  <a:pt x="442467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991283" y="2188799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237796" y="2439040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18885" y="3862370"/>
            <a:ext cx="524215" cy="524215"/>
          </a:xfrm>
          <a:custGeom>
            <a:avLst/>
            <a:gdLst>
              <a:gd name="connsiteX0" fmla="*/ 288544 w 577850"/>
              <a:gd name="connsiteY0" fmla="*/ 12700 h 577850"/>
              <a:gd name="connsiteX1" fmla="*/ 12700 w 577850"/>
              <a:gd name="connsiteY1" fmla="*/ 288544 h 577850"/>
              <a:gd name="connsiteX2" fmla="*/ 288544 w 577850"/>
              <a:gd name="connsiteY2" fmla="*/ 565150 h 577850"/>
              <a:gd name="connsiteX3" fmla="*/ 565150 w 577850"/>
              <a:gd name="connsiteY3" fmla="*/ 288544 h 577850"/>
              <a:gd name="connsiteX4" fmla="*/ 288544 w 577850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50" h="577850">
                <a:moveTo>
                  <a:pt x="288544" y="12700"/>
                </a:moveTo>
                <a:cubicBezTo>
                  <a:pt x="136144" y="12700"/>
                  <a:pt x="12700" y="136144"/>
                  <a:pt x="12700" y="288544"/>
                </a:cubicBezTo>
                <a:cubicBezTo>
                  <a:pt x="12700" y="441705"/>
                  <a:pt x="136144" y="565150"/>
                  <a:pt x="288544" y="565150"/>
                </a:cubicBezTo>
                <a:cubicBezTo>
                  <a:pt x="440944" y="565150"/>
                  <a:pt x="565150" y="441705"/>
                  <a:pt x="565150" y="288544"/>
                </a:cubicBezTo>
                <a:cubicBezTo>
                  <a:pt x="565150" y="136144"/>
                  <a:pt x="440944" y="12700"/>
                  <a:pt x="288544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072854" y="3862370"/>
            <a:ext cx="525597" cy="524215"/>
          </a:xfrm>
          <a:custGeom>
            <a:avLst/>
            <a:gdLst>
              <a:gd name="connsiteX0" fmla="*/ 290067 w 579373"/>
              <a:gd name="connsiteY0" fmla="*/ 12700 h 577850"/>
              <a:gd name="connsiteX1" fmla="*/ 12700 w 579373"/>
              <a:gd name="connsiteY1" fmla="*/ 288544 h 577850"/>
              <a:gd name="connsiteX2" fmla="*/ 290067 w 579373"/>
              <a:gd name="connsiteY2" fmla="*/ 565150 h 577850"/>
              <a:gd name="connsiteX3" fmla="*/ 566673 w 579373"/>
              <a:gd name="connsiteY3" fmla="*/ 288544 h 577850"/>
              <a:gd name="connsiteX4" fmla="*/ 290067 w 579373"/>
              <a:gd name="connsiteY4" fmla="*/ 1270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373" h="577850">
                <a:moveTo>
                  <a:pt x="290067" y="12700"/>
                </a:moveTo>
                <a:cubicBezTo>
                  <a:pt x="136905" y="12700"/>
                  <a:pt x="12700" y="136144"/>
                  <a:pt x="12700" y="288544"/>
                </a:cubicBezTo>
                <a:cubicBezTo>
                  <a:pt x="12700" y="441705"/>
                  <a:pt x="136905" y="565150"/>
                  <a:pt x="290067" y="565150"/>
                </a:cubicBezTo>
                <a:cubicBezTo>
                  <a:pt x="443229" y="565150"/>
                  <a:pt x="566673" y="441705"/>
                  <a:pt x="566673" y="288544"/>
                </a:cubicBezTo>
                <a:cubicBezTo>
                  <a:pt x="566673" y="136144"/>
                  <a:pt x="443229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320058" y="4112610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149042" y="3023857"/>
            <a:ext cx="524214" cy="526979"/>
          </a:xfrm>
          <a:custGeom>
            <a:avLst/>
            <a:gdLst>
              <a:gd name="connsiteX0" fmla="*/ 288543 w 577849"/>
              <a:gd name="connsiteY0" fmla="*/ 12700 h 580897"/>
              <a:gd name="connsiteX1" fmla="*/ 12700 w 577849"/>
              <a:gd name="connsiteY1" fmla="*/ 290829 h 580897"/>
              <a:gd name="connsiteX2" fmla="*/ 288543 w 577849"/>
              <a:gd name="connsiteY2" fmla="*/ 568198 h 580897"/>
              <a:gd name="connsiteX3" fmla="*/ 565149 w 577849"/>
              <a:gd name="connsiteY3" fmla="*/ 290829 h 580897"/>
              <a:gd name="connsiteX4" fmla="*/ 288543 w 577849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7">
                <a:moveTo>
                  <a:pt x="288543" y="12700"/>
                </a:moveTo>
                <a:cubicBezTo>
                  <a:pt x="136143" y="12700"/>
                  <a:pt x="12700" y="137667"/>
                  <a:pt x="12700" y="290829"/>
                </a:cubicBezTo>
                <a:cubicBezTo>
                  <a:pt x="12700" y="443992"/>
                  <a:pt x="136143" y="568198"/>
                  <a:pt x="288543" y="568198"/>
                </a:cubicBezTo>
                <a:cubicBezTo>
                  <a:pt x="441705" y="568198"/>
                  <a:pt x="565149" y="443992"/>
                  <a:pt x="565149" y="290829"/>
                </a:cubicBezTo>
                <a:cubicBezTo>
                  <a:pt x="565149" y="137667"/>
                  <a:pt x="441705" y="12700"/>
                  <a:pt x="288543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403702" y="3023857"/>
            <a:ext cx="526979" cy="526979"/>
          </a:xfrm>
          <a:custGeom>
            <a:avLst/>
            <a:gdLst>
              <a:gd name="connsiteX0" fmla="*/ 290067 w 580897"/>
              <a:gd name="connsiteY0" fmla="*/ 12700 h 580897"/>
              <a:gd name="connsiteX1" fmla="*/ 12700 w 580897"/>
              <a:gd name="connsiteY1" fmla="*/ 290829 h 580897"/>
              <a:gd name="connsiteX2" fmla="*/ 290067 w 580897"/>
              <a:gd name="connsiteY2" fmla="*/ 568198 h 580897"/>
              <a:gd name="connsiteX3" fmla="*/ 568197 w 580897"/>
              <a:gd name="connsiteY3" fmla="*/ 290829 h 580897"/>
              <a:gd name="connsiteX4" fmla="*/ 290067 w 580897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897" h="580897">
                <a:moveTo>
                  <a:pt x="290067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2"/>
                  <a:pt x="136905" y="568198"/>
                  <a:pt x="290067" y="568198"/>
                </a:cubicBezTo>
                <a:cubicBezTo>
                  <a:pt x="443991" y="568198"/>
                  <a:pt x="568197" y="443992"/>
                  <a:pt x="568197" y="290829"/>
                </a:cubicBezTo>
                <a:cubicBezTo>
                  <a:pt x="568197" y="137667"/>
                  <a:pt x="443991" y="12700"/>
                  <a:pt x="290067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650214" y="3277554"/>
            <a:ext cx="776530" cy="46085"/>
          </a:xfrm>
          <a:custGeom>
            <a:avLst/>
            <a:gdLst>
              <a:gd name="connsiteX0" fmla="*/ 12700 w 855980"/>
              <a:gd name="connsiteY0" fmla="*/ 12700 h 50800"/>
              <a:gd name="connsiteX1" fmla="*/ 843280 w 85598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980" h="50800">
                <a:moveTo>
                  <a:pt x="12700" y="12700"/>
                </a:moveTo>
                <a:lnTo>
                  <a:pt x="84328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660435" y="3023857"/>
            <a:ext cx="524214" cy="526979"/>
          </a:xfrm>
          <a:custGeom>
            <a:avLst/>
            <a:gdLst>
              <a:gd name="connsiteX0" fmla="*/ 289305 w 577849"/>
              <a:gd name="connsiteY0" fmla="*/ 12700 h 580897"/>
              <a:gd name="connsiteX1" fmla="*/ 12700 w 577849"/>
              <a:gd name="connsiteY1" fmla="*/ 290829 h 580897"/>
              <a:gd name="connsiteX2" fmla="*/ 289305 w 577849"/>
              <a:gd name="connsiteY2" fmla="*/ 568198 h 580897"/>
              <a:gd name="connsiteX3" fmla="*/ 565150 w 577849"/>
              <a:gd name="connsiteY3" fmla="*/ 290829 h 580897"/>
              <a:gd name="connsiteX4" fmla="*/ 289305 w 577849"/>
              <a:gd name="connsiteY4" fmla="*/ 12700 h 5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7849" h="580897">
                <a:moveTo>
                  <a:pt x="289305" y="12700"/>
                </a:moveTo>
                <a:cubicBezTo>
                  <a:pt x="136905" y="12700"/>
                  <a:pt x="12700" y="137667"/>
                  <a:pt x="12700" y="290829"/>
                </a:cubicBezTo>
                <a:cubicBezTo>
                  <a:pt x="12700" y="443992"/>
                  <a:pt x="136905" y="568198"/>
                  <a:pt x="289305" y="568198"/>
                </a:cubicBezTo>
                <a:cubicBezTo>
                  <a:pt x="441705" y="568198"/>
                  <a:pt x="565150" y="443992"/>
                  <a:pt x="565150" y="290829"/>
                </a:cubicBezTo>
                <a:cubicBezTo>
                  <a:pt x="565150" y="137667"/>
                  <a:pt x="441705" y="12700"/>
                  <a:pt x="289305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5907640" y="3277554"/>
            <a:ext cx="775837" cy="46085"/>
          </a:xfrm>
          <a:custGeom>
            <a:avLst/>
            <a:gdLst>
              <a:gd name="connsiteX0" fmla="*/ 12700 w 855217"/>
              <a:gd name="connsiteY0" fmla="*/ 12700 h 50800"/>
              <a:gd name="connsiteX1" fmla="*/ 842517 w 85521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5217" h="50800">
                <a:moveTo>
                  <a:pt x="12700" y="12700"/>
                </a:moveTo>
                <a:lnTo>
                  <a:pt x="84251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399283" y="2607710"/>
            <a:ext cx="442644" cy="439188"/>
          </a:xfrm>
          <a:custGeom>
            <a:avLst/>
            <a:gdLst>
              <a:gd name="connsiteX0" fmla="*/ 475234 w 487933"/>
              <a:gd name="connsiteY0" fmla="*/ 12700 h 484123"/>
              <a:gd name="connsiteX1" fmla="*/ 12700 w 487933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933" h="484123">
                <a:moveTo>
                  <a:pt x="475234" y="12700"/>
                </a:moveTo>
                <a:lnTo>
                  <a:pt x="12700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323785" y="3443459"/>
            <a:ext cx="441954" cy="441954"/>
          </a:xfrm>
          <a:custGeom>
            <a:avLst/>
            <a:gdLst>
              <a:gd name="connsiteX0" fmla="*/ 474472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2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152769" y="2607710"/>
            <a:ext cx="441954" cy="439188"/>
          </a:xfrm>
          <a:custGeom>
            <a:avLst/>
            <a:gdLst>
              <a:gd name="connsiteX0" fmla="*/ 12700 w 487172"/>
              <a:gd name="connsiteY0" fmla="*/ 12700 h 484123"/>
              <a:gd name="connsiteX1" fmla="*/ 474471 w 487172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4123">
                <a:moveTo>
                  <a:pt x="12700" y="12700"/>
                </a:moveTo>
                <a:lnTo>
                  <a:pt x="474471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430242" y="2546188"/>
            <a:ext cx="504167" cy="500711"/>
          </a:xfrm>
          <a:custGeom>
            <a:avLst/>
            <a:gdLst>
              <a:gd name="connsiteX0" fmla="*/ 12700 w 555751"/>
              <a:gd name="connsiteY0" fmla="*/ 12700 h 551941"/>
              <a:gd name="connsiteX1" fmla="*/ 543052 w 555751"/>
              <a:gd name="connsiteY1" fmla="*/ 539241 h 5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5751" h="551941">
                <a:moveTo>
                  <a:pt x="12700" y="12700"/>
                </a:moveTo>
                <a:lnTo>
                  <a:pt x="543052" y="5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567953" y="3443459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1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1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822612" y="3443459"/>
            <a:ext cx="441954" cy="441954"/>
          </a:xfrm>
          <a:custGeom>
            <a:avLst/>
            <a:gdLst>
              <a:gd name="connsiteX0" fmla="*/ 12700 w 487172"/>
              <a:gd name="connsiteY0" fmla="*/ 12700 h 487172"/>
              <a:gd name="connsiteX1" fmla="*/ 474472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12700" y="12700"/>
                </a:moveTo>
                <a:lnTo>
                  <a:pt x="474472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656707" y="2607710"/>
            <a:ext cx="439188" cy="439188"/>
          </a:xfrm>
          <a:custGeom>
            <a:avLst/>
            <a:gdLst>
              <a:gd name="connsiteX0" fmla="*/ 471423 w 484123"/>
              <a:gd name="connsiteY0" fmla="*/ 12700 h 484123"/>
              <a:gd name="connsiteX1" fmla="*/ 12700 w 484123"/>
              <a:gd name="connsiteY1" fmla="*/ 471423 h 484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123" h="484123">
                <a:moveTo>
                  <a:pt x="471423" y="12700"/>
                </a:moveTo>
                <a:lnTo>
                  <a:pt x="12700" y="4714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069125" y="3443459"/>
            <a:ext cx="441954" cy="441954"/>
          </a:xfrm>
          <a:custGeom>
            <a:avLst/>
            <a:gdLst>
              <a:gd name="connsiteX0" fmla="*/ 474471 w 487172"/>
              <a:gd name="connsiteY0" fmla="*/ 12700 h 487172"/>
              <a:gd name="connsiteX1" fmla="*/ 12700 w 487172"/>
              <a:gd name="connsiteY1" fmla="*/ 474471 h 487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72" h="487172">
                <a:moveTo>
                  <a:pt x="474471" y="12700"/>
                </a:moveTo>
                <a:lnTo>
                  <a:pt x="12700" y="474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105302" y="2574759"/>
            <a:ext cx="529976" cy="529976"/>
          </a:xfrm>
          <a:custGeom>
            <a:avLst/>
            <a:gdLst>
              <a:gd name="connsiteX0" fmla="*/ 25400 w 584200"/>
              <a:gd name="connsiteY0" fmla="*/ 25400 h 584200"/>
              <a:gd name="connsiteX1" fmla="*/ 558800 w 584200"/>
              <a:gd name="connsiteY1" fmla="*/ 55880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84200">
                <a:moveTo>
                  <a:pt x="25400" y="25400"/>
                </a:moveTo>
                <a:lnTo>
                  <a:pt x="558800" y="5588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5312684" y="4095560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4621411" y="3266033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5243556" y="2436505"/>
            <a:ext cx="806485" cy="92170"/>
          </a:xfrm>
          <a:custGeom>
            <a:avLst/>
            <a:gdLst>
              <a:gd name="connsiteX0" fmla="*/ 25400 w 889000"/>
              <a:gd name="connsiteY0" fmla="*/ 25400 h 101600"/>
              <a:gd name="connsiteX1" fmla="*/ 863600 w 889000"/>
              <a:gd name="connsiteY1" fmla="*/ 25400 h 10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9000" h="101600">
                <a:moveTo>
                  <a:pt x="25400" y="25400"/>
                </a:moveTo>
                <a:lnTo>
                  <a:pt x="8636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5796574" y="3404287"/>
            <a:ext cx="529976" cy="529976"/>
          </a:xfrm>
          <a:custGeom>
            <a:avLst/>
            <a:gdLst>
              <a:gd name="connsiteX0" fmla="*/ 25400 w 584200"/>
              <a:gd name="connsiteY0" fmla="*/ 25400 h 584200"/>
              <a:gd name="connsiteX1" fmla="*/ 558800 w 584200"/>
              <a:gd name="connsiteY1" fmla="*/ 55880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4200" h="584200">
                <a:moveTo>
                  <a:pt x="25400" y="25400"/>
                </a:moveTo>
                <a:lnTo>
                  <a:pt x="558800" y="5588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349593" y="3473415"/>
            <a:ext cx="391721" cy="391721"/>
          </a:xfrm>
          <a:custGeom>
            <a:avLst/>
            <a:gdLst>
              <a:gd name="connsiteX0" fmla="*/ 25400 w 431800"/>
              <a:gd name="connsiteY0" fmla="*/ 406400 h 431800"/>
              <a:gd name="connsiteX1" fmla="*/ 406400 w 431800"/>
              <a:gd name="connsiteY1" fmla="*/ 254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1800" h="431800">
                <a:moveTo>
                  <a:pt x="25400" y="406400"/>
                </a:moveTo>
                <a:lnTo>
                  <a:pt x="406400" y="25400"/>
                </a:ln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56710"/>
            <a:ext cx="674082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Kruskal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将森林合并成树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897794" y="2384891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165128" y="2384891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321734" y="3214418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6833358" y="3214418"/>
            <a:ext cx="17793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531461" y="21775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459988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335600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831012" y="2557709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625975" y="2557709"/>
            <a:ext cx="2308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598243" y="3629182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932358" y="3053121"/>
            <a:ext cx="325089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57607" algn="l"/>
                <a:tab pos="207386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57607" algn="l"/>
                <a:tab pos="207386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57607" algn="l"/>
                <a:tab pos="207386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026873" y="3041600"/>
            <a:ext cx="399148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03693" algn="l"/>
                <a:tab pos="218907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625976" y="3629182"/>
            <a:ext cx="1154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577546" y="3237461"/>
            <a:ext cx="177934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57607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86251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647614" y="4424145"/>
            <a:ext cx="490111" cy="247476"/>
          </a:xfrm>
          <a:custGeom>
            <a:avLst/>
            <a:gdLst>
              <a:gd name="connsiteX0" fmla="*/ 0 w 540257"/>
              <a:gd name="connsiteY0" fmla="*/ 272796 h 272796"/>
              <a:gd name="connsiteX1" fmla="*/ 140207 w 540257"/>
              <a:gd name="connsiteY1" fmla="*/ 9144 h 272796"/>
              <a:gd name="connsiteX2" fmla="*/ 540257 w 540257"/>
              <a:gd name="connsiteY2" fmla="*/ 0 h 272796"/>
              <a:gd name="connsiteX3" fmla="*/ 0 w 540257"/>
              <a:gd name="connsiteY3" fmla="*/ 272796 h 27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40257" h="272796">
                <a:moveTo>
                  <a:pt x="0" y="272796"/>
                </a:moveTo>
                <a:lnTo>
                  <a:pt x="140207" y="9144"/>
                </a:lnTo>
                <a:cubicBezTo>
                  <a:pt x="194309" y="51053"/>
                  <a:pt x="337566" y="51053"/>
                  <a:pt x="540257" y="0"/>
                </a:cubicBezTo>
                <a:lnTo>
                  <a:pt x="0" y="27279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841384" y="1486005"/>
            <a:ext cx="6302102" cy="3191375"/>
          </a:xfrm>
          <a:custGeom>
            <a:avLst/>
            <a:gdLst>
              <a:gd name="connsiteX0" fmla="*/ 6350 w 6946900"/>
              <a:gd name="connsiteY0" fmla="*/ 6350 h 3517900"/>
              <a:gd name="connsiteX1" fmla="*/ 6350 w 6946900"/>
              <a:gd name="connsiteY1" fmla="*/ 3511550 h 3517900"/>
              <a:gd name="connsiteX2" fmla="*/ 6400292 w 6946900"/>
              <a:gd name="connsiteY2" fmla="*/ 3511550 h 3517900"/>
              <a:gd name="connsiteX3" fmla="*/ 6940549 w 6946900"/>
              <a:gd name="connsiteY3" fmla="*/ 3238754 h 3517900"/>
              <a:gd name="connsiteX4" fmla="*/ 6940549 w 6946900"/>
              <a:gd name="connsiteY4" fmla="*/ 6350 h 3517900"/>
              <a:gd name="connsiteX5" fmla="*/ 6350 w 6946900"/>
              <a:gd name="connsiteY5" fmla="*/ 6350 h 351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46900" h="3517900">
                <a:moveTo>
                  <a:pt x="6350" y="6350"/>
                </a:moveTo>
                <a:lnTo>
                  <a:pt x="6350" y="3511550"/>
                </a:lnTo>
                <a:lnTo>
                  <a:pt x="6400292" y="3511550"/>
                </a:lnTo>
                <a:lnTo>
                  <a:pt x="6940549" y="3238754"/>
                </a:lnTo>
                <a:lnTo>
                  <a:pt x="6940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641853" y="4418384"/>
            <a:ext cx="501633" cy="258997"/>
          </a:xfrm>
          <a:custGeom>
            <a:avLst/>
            <a:gdLst>
              <a:gd name="connsiteX0" fmla="*/ 6350 w 552957"/>
              <a:gd name="connsiteY0" fmla="*/ 279146 h 285496"/>
              <a:gd name="connsiteX1" fmla="*/ 146557 w 552957"/>
              <a:gd name="connsiteY1" fmla="*/ 15494 h 285496"/>
              <a:gd name="connsiteX2" fmla="*/ 546607 w 552957"/>
              <a:gd name="connsiteY2" fmla="*/ 6350 h 285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52957" h="285496">
                <a:moveTo>
                  <a:pt x="6350" y="279146"/>
                </a:moveTo>
                <a:lnTo>
                  <a:pt x="146557" y="15494"/>
                </a:lnTo>
                <a:cubicBezTo>
                  <a:pt x="200659" y="57403"/>
                  <a:pt x="343916" y="57403"/>
                  <a:pt x="5466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734278" y="2448026"/>
            <a:ext cx="3202896" cy="46085"/>
          </a:xfrm>
          <a:custGeom>
            <a:avLst/>
            <a:gdLst>
              <a:gd name="connsiteX0" fmla="*/ 12700 w 3530600"/>
              <a:gd name="connsiteY0" fmla="*/ 12700 h 50800"/>
              <a:gd name="connsiteX1" fmla="*/ 3517899 w 35306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30600" h="50800">
                <a:moveTo>
                  <a:pt x="12700" y="12700"/>
                </a:moveTo>
                <a:lnTo>
                  <a:pt x="35178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356424" y="2862790"/>
            <a:ext cx="2373369" cy="46085"/>
          </a:xfrm>
          <a:custGeom>
            <a:avLst/>
            <a:gdLst>
              <a:gd name="connsiteX0" fmla="*/ 12700 w 2616200"/>
              <a:gd name="connsiteY0" fmla="*/ 12700 h 50800"/>
              <a:gd name="connsiteX1" fmla="*/ 2603500 w 26162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16200" h="50800">
                <a:moveTo>
                  <a:pt x="12700" y="12700"/>
                </a:moveTo>
                <a:lnTo>
                  <a:pt x="26035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91273"/>
            <a:ext cx="6740820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518465" algn="l"/>
                <a:tab pos="956280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Kruskal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将森林合并成树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Kruskal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518465" algn="l"/>
                <a:tab pos="956280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中不到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中还有边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49364" y="2281200"/>
            <a:ext cx="3231654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中取一条权重最小的边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380208" algn="l"/>
              </a:tabLst>
            </a:pP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中删除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633"/>
              </a:lnSpc>
              <a:tabLst>
                <a:tab pos="380208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中构成回路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加入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MST;</a:t>
            </a:r>
          </a:p>
          <a:p>
            <a:pPr>
              <a:lnSpc>
                <a:spcPts val="1361"/>
              </a:lnSpc>
              <a:tabLst>
                <a:tab pos="380208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  <a:p>
            <a:pPr>
              <a:lnSpc>
                <a:spcPts val="1996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彻底无视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(V,W)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00037" y="361766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00037" y="3848085"/>
            <a:ext cx="22442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49365" y="3778958"/>
            <a:ext cx="278601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中不到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条边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62231" y="4055467"/>
            <a:ext cx="4093428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887151" algn="l"/>
                <a:tab pos="158995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生成树不存在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887151" algn="l"/>
                <a:tab pos="158995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887151" algn="l"/>
                <a:tab pos="1589959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63782" y="2292721"/>
            <a:ext cx="1481496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最小堆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138257" algn="l"/>
              </a:tabLst>
            </a:pP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并查集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3381304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36497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第八讲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图（下）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758097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85788"/>
            <a:ext cx="303929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8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8.2</a:t>
            </a:r>
            <a:r>
              <a:rPr lang="en-US" altLang="zh-CN" sz="43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55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</p:txBody>
      </p:sp>
    </p:spTree>
    <p:extLst>
      <p:ext uri="{BB962C8B-B14F-4D97-AF65-F5344CB8AC3E}">
        <p14:creationId xmlns:p14="http://schemas.microsoft.com/office/powerpoint/2010/main" val="34815228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699213" y="1682557"/>
            <a:ext cx="779064" cy="4839"/>
          </a:xfrm>
          <a:custGeom>
            <a:avLst/>
            <a:gdLst>
              <a:gd name="connsiteX0" fmla="*/ 0 w 858774"/>
              <a:gd name="connsiteY0" fmla="*/ 2667 h 5334"/>
              <a:gd name="connsiteX1" fmla="*/ 858774 w 858774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8774" h="5334">
                <a:moveTo>
                  <a:pt x="0" y="2667"/>
                </a:moveTo>
                <a:lnTo>
                  <a:pt x="858774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92761" y="1676797"/>
            <a:ext cx="791277" cy="12212"/>
          </a:xfrm>
          <a:custGeom>
            <a:avLst/>
            <a:gdLst>
              <a:gd name="connsiteX0" fmla="*/ 6350 w 872236"/>
              <a:gd name="connsiteY0" fmla="*/ 6350 h 13461"/>
              <a:gd name="connsiteX1" fmla="*/ 865886 w 872236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236" h="13461">
                <a:moveTo>
                  <a:pt x="6350" y="6350"/>
                </a:moveTo>
                <a:lnTo>
                  <a:pt x="86588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478277" y="1682557"/>
            <a:ext cx="4838" cy="4839"/>
          </a:xfrm>
          <a:custGeom>
            <a:avLst/>
            <a:gdLst>
              <a:gd name="connsiteX0" fmla="*/ 0 w 5333"/>
              <a:gd name="connsiteY0" fmla="*/ 0 h 5334"/>
              <a:gd name="connsiteX1" fmla="*/ 0 w 5333"/>
              <a:gd name="connsiteY1" fmla="*/ 5334 h 5334"/>
              <a:gd name="connsiteX2" fmla="*/ 5333 w 5333"/>
              <a:gd name="connsiteY2" fmla="*/ 5334 h 5334"/>
              <a:gd name="connsiteX3" fmla="*/ 5333 w 5333"/>
              <a:gd name="connsiteY3" fmla="*/ 0 h 5334"/>
              <a:gd name="connsiteX4" fmla="*/ 0 w 5333"/>
              <a:gd name="connsiteY4" fmla="*/ 0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" h="5334">
                <a:moveTo>
                  <a:pt x="0" y="0"/>
                </a:moveTo>
                <a:lnTo>
                  <a:pt x="0" y="5334"/>
                </a:lnTo>
                <a:lnTo>
                  <a:pt x="5333" y="5334"/>
                </a:lnTo>
                <a:lnTo>
                  <a:pt x="5333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72516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10922 w 13461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109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472516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6350 w 13461"/>
              <a:gd name="connsiteY1" fmla="*/ 11684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6350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483116" y="1682557"/>
            <a:ext cx="2169904" cy="4839"/>
          </a:xfrm>
          <a:custGeom>
            <a:avLst/>
            <a:gdLst>
              <a:gd name="connsiteX0" fmla="*/ 0 w 2391917"/>
              <a:gd name="connsiteY0" fmla="*/ 2667 h 5334"/>
              <a:gd name="connsiteX1" fmla="*/ 2391917 w 2391917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1917" h="5334">
                <a:moveTo>
                  <a:pt x="0" y="2667"/>
                </a:moveTo>
                <a:lnTo>
                  <a:pt x="2391917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476664" y="1676797"/>
            <a:ext cx="2182116" cy="12212"/>
          </a:xfrm>
          <a:custGeom>
            <a:avLst/>
            <a:gdLst>
              <a:gd name="connsiteX0" fmla="*/ 6350 w 2405379"/>
              <a:gd name="connsiteY0" fmla="*/ 6350 h 13461"/>
              <a:gd name="connsiteX1" fmla="*/ 2399029 w 2405379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05379" h="13461">
                <a:moveTo>
                  <a:pt x="6350" y="6350"/>
                </a:moveTo>
                <a:lnTo>
                  <a:pt x="239902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653021" y="1682557"/>
            <a:ext cx="4838" cy="4839"/>
          </a:xfrm>
          <a:custGeom>
            <a:avLst/>
            <a:gdLst>
              <a:gd name="connsiteX0" fmla="*/ 0 w 5333"/>
              <a:gd name="connsiteY0" fmla="*/ 0 h 5334"/>
              <a:gd name="connsiteX1" fmla="*/ 0 w 5333"/>
              <a:gd name="connsiteY1" fmla="*/ 5334 h 5334"/>
              <a:gd name="connsiteX2" fmla="*/ 5333 w 5333"/>
              <a:gd name="connsiteY2" fmla="*/ 5334 h 5334"/>
              <a:gd name="connsiteX3" fmla="*/ 5333 w 5333"/>
              <a:gd name="connsiteY3" fmla="*/ 0 h 5334"/>
              <a:gd name="connsiteX4" fmla="*/ 0 w 5333"/>
              <a:gd name="connsiteY4" fmla="*/ 0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" h="5334">
                <a:moveTo>
                  <a:pt x="0" y="0"/>
                </a:moveTo>
                <a:lnTo>
                  <a:pt x="0" y="5334"/>
                </a:lnTo>
                <a:lnTo>
                  <a:pt x="5333" y="5334"/>
                </a:lnTo>
                <a:lnTo>
                  <a:pt x="5333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47260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10922 w 13461"/>
              <a:gd name="connsiteY1" fmla="*/ 6350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109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5647260" y="1676797"/>
            <a:ext cx="12212" cy="12212"/>
          </a:xfrm>
          <a:custGeom>
            <a:avLst/>
            <a:gdLst>
              <a:gd name="connsiteX0" fmla="*/ 6350 w 13461"/>
              <a:gd name="connsiteY0" fmla="*/ 6350 h 13461"/>
              <a:gd name="connsiteX1" fmla="*/ 6350 w 13461"/>
              <a:gd name="connsiteY1" fmla="*/ 11684 h 13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61" h="13461">
                <a:moveTo>
                  <a:pt x="6350" y="6350"/>
                </a:moveTo>
                <a:lnTo>
                  <a:pt x="6350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5657859" y="1682557"/>
            <a:ext cx="2159536" cy="4839"/>
          </a:xfrm>
          <a:custGeom>
            <a:avLst/>
            <a:gdLst>
              <a:gd name="connsiteX0" fmla="*/ 0 w 2380488"/>
              <a:gd name="connsiteY0" fmla="*/ 2667 h 5334"/>
              <a:gd name="connsiteX1" fmla="*/ 2380488 w 2380488"/>
              <a:gd name="connsiteY1" fmla="*/ 2667 h 5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80488" h="5334">
                <a:moveTo>
                  <a:pt x="0" y="2667"/>
                </a:moveTo>
                <a:lnTo>
                  <a:pt x="2380488" y="266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651407" y="1676796"/>
            <a:ext cx="2171748" cy="11521"/>
          </a:xfrm>
          <a:custGeom>
            <a:avLst/>
            <a:gdLst>
              <a:gd name="connsiteX0" fmla="*/ 6350 w 2393950"/>
              <a:gd name="connsiteY0" fmla="*/ 6350 h 12700"/>
              <a:gd name="connsiteX1" fmla="*/ 2387600 w 239395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3950" h="12700">
                <a:moveTo>
                  <a:pt x="6350" y="6350"/>
                </a:moveTo>
                <a:lnTo>
                  <a:pt x="23876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7058136" y="203902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058136" y="2453787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7058136" y="307593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7058136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7542027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7542027" y="2661169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8095045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8717191" y="224640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70"/>
                  <a:pt x="74929" y="311150"/>
                  <a:pt x="158750" y="311150"/>
                </a:cubicBezTo>
                <a:cubicBezTo>
                  <a:pt x="242569" y="311150"/>
                  <a:pt x="311150" y="242570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9131954" y="2799424"/>
            <a:ext cx="288030" cy="288029"/>
          </a:xfrm>
          <a:custGeom>
            <a:avLst/>
            <a:gdLst>
              <a:gd name="connsiteX0" fmla="*/ 158750 w 317500"/>
              <a:gd name="connsiteY0" fmla="*/ 6350 h 317499"/>
              <a:gd name="connsiteX1" fmla="*/ 6350 w 317500"/>
              <a:gd name="connsiteY1" fmla="*/ 158750 h 317499"/>
              <a:gd name="connsiteX2" fmla="*/ 158750 w 317500"/>
              <a:gd name="connsiteY2" fmla="*/ 311150 h 317499"/>
              <a:gd name="connsiteX3" fmla="*/ 311150 w 317500"/>
              <a:gd name="connsiteY3" fmla="*/ 158750 h 317499"/>
              <a:gd name="connsiteX4" fmla="*/ 158750 w 317500"/>
              <a:gd name="connsiteY4" fmla="*/ 6350 h 317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499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7611154" y="3075933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509809" y="2799424"/>
            <a:ext cx="288030" cy="288029"/>
          </a:xfrm>
          <a:custGeom>
            <a:avLst/>
            <a:gdLst>
              <a:gd name="connsiteX0" fmla="*/ 158750 w 317500"/>
              <a:gd name="connsiteY0" fmla="*/ 6350 h 317499"/>
              <a:gd name="connsiteX1" fmla="*/ 6350 w 317500"/>
              <a:gd name="connsiteY1" fmla="*/ 158750 h 317499"/>
              <a:gd name="connsiteX2" fmla="*/ 158750 w 317500"/>
              <a:gd name="connsiteY2" fmla="*/ 311150 h 317499"/>
              <a:gd name="connsiteX3" fmla="*/ 311150 w 317500"/>
              <a:gd name="connsiteY3" fmla="*/ 158750 h 317499"/>
              <a:gd name="connsiteX4" fmla="*/ 158750 w 317500"/>
              <a:gd name="connsiteY4" fmla="*/ 6350 h 317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499">
                <a:moveTo>
                  <a:pt x="158750" y="6350"/>
                </a:moveTo>
                <a:cubicBezTo>
                  <a:pt x="74929" y="6350"/>
                  <a:pt x="6350" y="74930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30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8233300" y="3283315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7680282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8302427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8993700" y="3767206"/>
            <a:ext cx="288030" cy="288030"/>
          </a:xfrm>
          <a:custGeom>
            <a:avLst/>
            <a:gdLst>
              <a:gd name="connsiteX0" fmla="*/ 158750 w 317500"/>
              <a:gd name="connsiteY0" fmla="*/ 6350 h 317500"/>
              <a:gd name="connsiteX1" fmla="*/ 6350 w 317500"/>
              <a:gd name="connsiteY1" fmla="*/ 158750 h 317500"/>
              <a:gd name="connsiteX2" fmla="*/ 158750 w 317500"/>
              <a:gd name="connsiteY2" fmla="*/ 311150 h 317500"/>
              <a:gd name="connsiteX3" fmla="*/ 311150 w 317500"/>
              <a:gd name="connsiteY3" fmla="*/ 158750 h 317500"/>
              <a:gd name="connsiteX4" fmla="*/ 1587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158750" y="6350"/>
                </a:moveTo>
                <a:cubicBezTo>
                  <a:pt x="74929" y="6350"/>
                  <a:pt x="6350" y="74929"/>
                  <a:pt x="6350" y="158750"/>
                </a:cubicBezTo>
                <a:cubicBezTo>
                  <a:pt x="6350" y="242569"/>
                  <a:pt x="74929" y="311150"/>
                  <a:pt x="158750" y="311150"/>
                </a:cubicBezTo>
                <a:cubicBezTo>
                  <a:pt x="242569" y="311150"/>
                  <a:pt x="311150" y="242569"/>
                  <a:pt x="311150" y="158750"/>
                </a:cubicBezTo>
                <a:cubicBezTo>
                  <a:pt x="311150" y="74929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例：计算机专业排课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43329" y="1463195"/>
            <a:ext cx="591509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课程号</a:t>
            </a:r>
          </a:p>
          <a:p>
            <a:pPr>
              <a:lnSpc>
                <a:spcPts val="1996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526770" y="1463195"/>
            <a:ext cx="1440138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45201" algn="l"/>
              </a:tabLst>
            </a:pPr>
            <a:r>
              <a:rPr lang="en-US" altLang="zh-CN" sz="1633" dirty="0"/>
              <a:t>	</a:t>
            </a: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课程名称</a:t>
            </a:r>
          </a:p>
          <a:p>
            <a:pPr>
              <a:lnSpc>
                <a:spcPts val="1996"/>
              </a:lnSpc>
              <a:tabLst>
                <a:tab pos="645201" algn="l"/>
              </a:tabLst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程序设计基础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704280" y="1463195"/>
            <a:ext cx="78867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预修课程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743328" y="1993170"/>
            <a:ext cx="240450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526771" y="1981649"/>
            <a:ext cx="78867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离散数学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704279" y="1981649"/>
            <a:ext cx="58028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43328" y="24885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526770" y="2477061"/>
            <a:ext cx="11830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微积分（一）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704279" y="2477061"/>
            <a:ext cx="19717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43328" y="2788134"/>
            <a:ext cx="240450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96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526770" y="2765091"/>
            <a:ext cx="197169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微积分（二）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线性代数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算法分析与设计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逻辑与计算机设计基础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计算机组成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704279" y="2788134"/>
            <a:ext cx="240450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  <a:p>
            <a:pPr>
              <a:lnSpc>
                <a:spcPts val="1996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43328" y="4020903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526771" y="3997860"/>
            <a:ext cx="78867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操作系统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编译原理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704279" y="4020903"/>
            <a:ext cx="580287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743328" y="4539357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C13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C15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526770" y="4527836"/>
            <a:ext cx="985847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数据库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计算理论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计算机网络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数值分析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704279" y="4539357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098345" y="2131425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098345" y="254618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7098345" y="3191375"/>
            <a:ext cx="195566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582236" y="233880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135254" y="233880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8711314" y="2338807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536152" y="2788134"/>
            <a:ext cx="381515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  <a:tab pos="184343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227424" y="2926388"/>
            <a:ext cx="57227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15214" algn="l"/>
                <a:tab pos="276515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15214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8987824" y="2926387"/>
            <a:ext cx="433132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38257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867922" y="4481751"/>
            <a:ext cx="2706895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1083015" algn="l"/>
              </a:tabLst>
            </a:pP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AOV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(Activity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Vertex)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1083015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5289711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569566" y="4665860"/>
            <a:ext cx="495412" cy="495412"/>
          </a:xfrm>
          <a:custGeom>
            <a:avLst/>
            <a:gdLst>
              <a:gd name="connsiteX0" fmla="*/ 273050 w 546100"/>
              <a:gd name="connsiteY0" fmla="*/ 6350 h 546100"/>
              <a:gd name="connsiteX1" fmla="*/ 6350 w 546100"/>
              <a:gd name="connsiteY1" fmla="*/ 273050 h 546100"/>
              <a:gd name="connsiteX2" fmla="*/ 273050 w 546100"/>
              <a:gd name="connsiteY2" fmla="*/ 539750 h 546100"/>
              <a:gd name="connsiteX3" fmla="*/ 539750 w 546100"/>
              <a:gd name="connsiteY3" fmla="*/ 273050 h 546100"/>
              <a:gd name="connsiteX4" fmla="*/ 273050 w 546100"/>
              <a:gd name="connsiteY4" fmla="*/ 635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546100">
                <a:moveTo>
                  <a:pt x="273050" y="6350"/>
                </a:moveTo>
                <a:cubicBezTo>
                  <a:pt x="125984" y="6350"/>
                  <a:pt x="6350" y="125983"/>
                  <a:pt x="6350" y="273050"/>
                </a:cubicBezTo>
                <a:cubicBezTo>
                  <a:pt x="6350" y="420115"/>
                  <a:pt x="125984" y="539750"/>
                  <a:pt x="273050" y="539750"/>
                </a:cubicBezTo>
                <a:cubicBezTo>
                  <a:pt x="420116" y="539750"/>
                  <a:pt x="539750" y="420115"/>
                  <a:pt x="539750" y="273050"/>
                </a:cubicBezTo>
                <a:cubicBezTo>
                  <a:pt x="539750" y="125983"/>
                  <a:pt x="420116" y="6350"/>
                  <a:pt x="2730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43777" y="1981649"/>
            <a:ext cx="173124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1901000"/>
            <a:ext cx="6920164" cy="26366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拓扑序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：如果图中从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有一条有向路径，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一定排在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之前。满足此条件的顶点序列</a:t>
            </a:r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称为一个拓扑序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获得一个拓扑序的过程就是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拓扑排序</a:t>
            </a:r>
          </a:p>
          <a:p>
            <a:pPr>
              <a:lnSpc>
                <a:spcPts val="3538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AOV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如果有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合理的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拓扑序，则必定是</a:t>
            </a: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有向无环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Directed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Acyclic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DAG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24976" y="4815867"/>
            <a:ext cx="1683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91413" y="4873472"/>
            <a:ext cx="1731243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必须在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</a:t>
            </a:r>
          </a:p>
          <a:p>
            <a:pPr>
              <a:lnSpc>
                <a:spcPts val="2812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之前结束</a:t>
            </a:r>
          </a:p>
        </p:txBody>
      </p:sp>
    </p:spTree>
    <p:extLst>
      <p:ext uri="{BB962C8B-B14F-4D97-AF65-F5344CB8AC3E}">
        <p14:creationId xmlns:p14="http://schemas.microsoft.com/office/powerpoint/2010/main" val="323766949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97783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743329" y="1463195"/>
            <a:ext cx="59150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课程号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71959" y="14631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课程名称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04280" y="14631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预修课程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43328" y="1739704"/>
            <a:ext cx="240450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26770" y="1728182"/>
            <a:ext cx="118301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程序设计基础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离散数学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4279" y="1728182"/>
            <a:ext cx="19717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43328" y="2246637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26771" y="2223595"/>
            <a:ext cx="78867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04279" y="2246637"/>
            <a:ext cx="58028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43328" y="2511624"/>
            <a:ext cx="240450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26770" y="2488582"/>
            <a:ext cx="1183016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微积分（一）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微积分（二）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线性代数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04279" y="2488582"/>
            <a:ext cx="24045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43328" y="32489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26770" y="3237461"/>
            <a:ext cx="13801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算法分析与设计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04279" y="3248982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43328" y="3502448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26770" y="3490928"/>
            <a:ext cx="197169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逻辑与计算机设计基础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04279" y="3490928"/>
            <a:ext cx="19717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43328" y="3755915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26770" y="3744394"/>
            <a:ext cx="9858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计算机组成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704279" y="3755915"/>
            <a:ext cx="24045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C8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43328" y="4032424"/>
            <a:ext cx="33823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C11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C12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26771" y="4020903"/>
            <a:ext cx="788677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操作系统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编译原理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数据库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计算理论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704279" y="4032424"/>
            <a:ext cx="580287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C7,</a:t>
            </a:r>
            <a:r>
              <a:rPr lang="en-US" altLang="zh-CN" sz="15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C9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C7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43328" y="5034769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C14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26770" y="5011727"/>
            <a:ext cx="98584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计算机网络</a:t>
            </a:r>
          </a:p>
          <a:p>
            <a:pPr>
              <a:lnSpc>
                <a:spcPts val="1905"/>
              </a:lnSpc>
            </a:pPr>
            <a:r>
              <a:rPr lang="en-US" altLang="zh-CN" sz="153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数值分析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704279" y="5034769"/>
            <a:ext cx="33823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C10</a:t>
            </a:r>
          </a:p>
          <a:p>
            <a:pPr>
              <a:lnSpc>
                <a:spcPts val="1905"/>
              </a:lnSpc>
            </a:pPr>
            <a:r>
              <a:rPr lang="en-US" altLang="zh-CN" sz="153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C6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098345" y="1854916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098345" y="2269679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582236" y="206229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711314" y="2062298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126078" y="2615316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098345" y="2891825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227424" y="2626836"/>
            <a:ext cx="572273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276515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135254" y="2062298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7536151" y="2488582"/>
            <a:ext cx="311624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15214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98345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720491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987824" y="3583097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342636" y="3583097"/>
            <a:ext cx="1955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27872" y="4078509"/>
            <a:ext cx="19556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C9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342636" y="4078509"/>
            <a:ext cx="19556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C5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098345" y="4090030"/>
            <a:ext cx="195566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C7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467024" y="4090030"/>
            <a:ext cx="293350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46086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C6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52260" y="5115418"/>
            <a:ext cx="153407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C12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C10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C14</a:t>
            </a:r>
          </a:p>
        </p:txBody>
      </p:sp>
    </p:spTree>
    <p:extLst>
      <p:ext uri="{BB962C8B-B14F-4D97-AF65-F5344CB8AC3E}">
        <p14:creationId xmlns:p14="http://schemas.microsoft.com/office/powerpoint/2010/main" val="26472847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536306" y="4418614"/>
            <a:ext cx="463153" cy="253005"/>
          </a:xfrm>
          <a:custGeom>
            <a:avLst/>
            <a:gdLst>
              <a:gd name="connsiteX0" fmla="*/ 0 w 510540"/>
              <a:gd name="connsiteY0" fmla="*/ 278892 h 278891"/>
              <a:gd name="connsiteX1" fmla="*/ 131826 w 510540"/>
              <a:gd name="connsiteY1" fmla="*/ 9144 h 278891"/>
              <a:gd name="connsiteX2" fmla="*/ 510540 w 510540"/>
              <a:gd name="connsiteY2" fmla="*/ 0 h 278891"/>
              <a:gd name="connsiteX3" fmla="*/ 0 w 510540"/>
              <a:gd name="connsiteY3" fmla="*/ 278892 h 278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78891">
                <a:moveTo>
                  <a:pt x="0" y="278892"/>
                </a:moveTo>
                <a:lnTo>
                  <a:pt x="131826" y="9144"/>
                </a:lnTo>
                <a:cubicBezTo>
                  <a:pt x="183642" y="52578"/>
                  <a:pt x="319278" y="52578"/>
                  <a:pt x="510540" y="0"/>
                </a:cubicBezTo>
                <a:lnTo>
                  <a:pt x="0" y="27889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416879"/>
            <a:ext cx="5956465" cy="3260502"/>
          </a:xfrm>
          <a:custGeom>
            <a:avLst/>
            <a:gdLst>
              <a:gd name="connsiteX0" fmla="*/ 6350 w 6565900"/>
              <a:gd name="connsiteY0" fmla="*/ 6350 h 3594100"/>
              <a:gd name="connsiteX1" fmla="*/ 6350 w 6565900"/>
              <a:gd name="connsiteY1" fmla="*/ 3587750 h 3594100"/>
              <a:gd name="connsiteX2" fmla="*/ 6049009 w 6565900"/>
              <a:gd name="connsiteY2" fmla="*/ 3587750 h 3594100"/>
              <a:gd name="connsiteX3" fmla="*/ 6559549 w 6565900"/>
              <a:gd name="connsiteY3" fmla="*/ 3308857 h 3594100"/>
              <a:gd name="connsiteX4" fmla="*/ 6559549 w 6565900"/>
              <a:gd name="connsiteY4" fmla="*/ 6350 h 3594100"/>
              <a:gd name="connsiteX5" fmla="*/ 6350 w 6565900"/>
              <a:gd name="connsiteY5" fmla="*/ 6350 h 3594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3594100">
                <a:moveTo>
                  <a:pt x="6350" y="6350"/>
                </a:moveTo>
                <a:lnTo>
                  <a:pt x="6350" y="3587750"/>
                </a:lnTo>
                <a:lnTo>
                  <a:pt x="6049009" y="3587750"/>
                </a:lnTo>
                <a:lnTo>
                  <a:pt x="6559549" y="3308857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30558" y="4412854"/>
            <a:ext cx="474674" cy="264526"/>
          </a:xfrm>
          <a:custGeom>
            <a:avLst/>
            <a:gdLst>
              <a:gd name="connsiteX0" fmla="*/ 6350 w 523240"/>
              <a:gd name="connsiteY0" fmla="*/ 285242 h 291591"/>
              <a:gd name="connsiteX1" fmla="*/ 138176 w 523240"/>
              <a:gd name="connsiteY1" fmla="*/ 15494 h 291591"/>
              <a:gd name="connsiteX2" fmla="*/ 516890 w 523240"/>
              <a:gd name="connsiteY2" fmla="*/ 6350 h 291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91591">
                <a:moveTo>
                  <a:pt x="6350" y="285242"/>
                </a:moveTo>
                <a:lnTo>
                  <a:pt x="138176" y="15494"/>
                </a:lnTo>
                <a:cubicBezTo>
                  <a:pt x="189992" y="58928"/>
                  <a:pt x="325628" y="58928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941660" y="2240644"/>
            <a:ext cx="2649878" cy="46085"/>
          </a:xfrm>
          <a:custGeom>
            <a:avLst/>
            <a:gdLst>
              <a:gd name="connsiteX0" fmla="*/ 12700 w 2921000"/>
              <a:gd name="connsiteY0" fmla="*/ 12700 h 50800"/>
              <a:gd name="connsiteX1" fmla="*/ 2908299 w 29210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1000" h="50800">
                <a:moveTo>
                  <a:pt x="12700" y="12700"/>
                </a:moveTo>
                <a:lnTo>
                  <a:pt x="2908299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001486" y="5011727"/>
            <a:ext cx="1375377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3266" dirty="0">
                <a:solidFill>
                  <a:srgbClr val="FF9A33"/>
                </a:solidFill>
                <a:latin typeface="Wingdings" pitchFamily="18" charset="0"/>
                <a:cs typeface="Wingdings" pitchFamily="18" charset="0"/>
              </a:rPr>
              <a:t>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725837"/>
            <a:ext cx="2331087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725851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7258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TopSort()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69613" y="1808831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03728" y="1808831"/>
            <a:ext cx="419986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99140" y="2016213"/>
            <a:ext cx="258724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未输出的入度为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的顶点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9613" y="2327285"/>
            <a:ext cx="3703258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图中有回路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，或者记录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的输出序号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Indegree[W]––;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334122" algn="l"/>
                <a:tab pos="829544" algn="l"/>
                <a:tab pos="887151" algn="l"/>
                <a:tab pos="1221273" algn="l"/>
                <a:tab pos="1267358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729667" y="2062297"/>
            <a:ext cx="140102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O(|V|)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60988" y="5219109"/>
            <a:ext cx="7534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87721" y="5242151"/>
            <a:ext cx="7694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0580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602829" y="5561289"/>
            <a:ext cx="322824" cy="285495"/>
          </a:xfrm>
          <a:custGeom>
            <a:avLst/>
            <a:gdLst>
              <a:gd name="connsiteX0" fmla="*/ 0 w 355854"/>
              <a:gd name="connsiteY0" fmla="*/ 314705 h 314705"/>
              <a:gd name="connsiteX1" fmla="*/ 92202 w 355854"/>
              <a:gd name="connsiteY1" fmla="*/ 10667 h 314705"/>
              <a:gd name="connsiteX2" fmla="*/ 355853 w 355854"/>
              <a:gd name="connsiteY2" fmla="*/ 0 h 314705"/>
              <a:gd name="connsiteX3" fmla="*/ 0 w 355854"/>
              <a:gd name="connsiteY3" fmla="*/ 314705 h 314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55854" h="314705">
                <a:moveTo>
                  <a:pt x="0" y="314705"/>
                </a:moveTo>
                <a:lnTo>
                  <a:pt x="92202" y="10667"/>
                </a:lnTo>
                <a:cubicBezTo>
                  <a:pt x="128016" y="59435"/>
                  <a:pt x="222503" y="59435"/>
                  <a:pt x="355853" y="0"/>
                </a:cubicBezTo>
                <a:lnTo>
                  <a:pt x="0" y="314705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72257" y="2177278"/>
            <a:ext cx="4159157" cy="3675266"/>
          </a:xfrm>
          <a:custGeom>
            <a:avLst/>
            <a:gdLst>
              <a:gd name="connsiteX0" fmla="*/ 6350 w 4584700"/>
              <a:gd name="connsiteY0" fmla="*/ 6350 h 4051300"/>
              <a:gd name="connsiteX1" fmla="*/ 6350 w 4584700"/>
              <a:gd name="connsiteY1" fmla="*/ 4044950 h 4051300"/>
              <a:gd name="connsiteX2" fmla="*/ 4222495 w 4584700"/>
              <a:gd name="connsiteY2" fmla="*/ 4044950 h 4051300"/>
              <a:gd name="connsiteX3" fmla="*/ 4578349 w 4584700"/>
              <a:gd name="connsiteY3" fmla="*/ 3730244 h 4051300"/>
              <a:gd name="connsiteX4" fmla="*/ 4578349 w 4584700"/>
              <a:gd name="connsiteY4" fmla="*/ 6350 h 4051300"/>
              <a:gd name="connsiteX5" fmla="*/ 6350 w 4584700"/>
              <a:gd name="connsiteY5" fmla="*/ 6350 h 405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584700" h="4051300">
                <a:moveTo>
                  <a:pt x="6350" y="6350"/>
                </a:moveTo>
                <a:lnTo>
                  <a:pt x="6350" y="4044950"/>
                </a:lnTo>
                <a:lnTo>
                  <a:pt x="4222495" y="4044950"/>
                </a:lnTo>
                <a:lnTo>
                  <a:pt x="4578349" y="3730244"/>
                </a:lnTo>
                <a:lnTo>
                  <a:pt x="4578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597068" y="5555528"/>
            <a:ext cx="334346" cy="297016"/>
          </a:xfrm>
          <a:custGeom>
            <a:avLst/>
            <a:gdLst>
              <a:gd name="connsiteX0" fmla="*/ 6350 w 368554"/>
              <a:gd name="connsiteY0" fmla="*/ 321055 h 327405"/>
              <a:gd name="connsiteX1" fmla="*/ 98552 w 368554"/>
              <a:gd name="connsiteY1" fmla="*/ 17017 h 327405"/>
              <a:gd name="connsiteX2" fmla="*/ 362203 w 368554"/>
              <a:gd name="connsiteY2" fmla="*/ 6350 h 327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8554" h="327405">
                <a:moveTo>
                  <a:pt x="6350" y="321055"/>
                </a:moveTo>
                <a:lnTo>
                  <a:pt x="98552" y="17017"/>
                </a:lnTo>
                <a:cubicBezTo>
                  <a:pt x="134366" y="65785"/>
                  <a:pt x="228853" y="65785"/>
                  <a:pt x="36220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聪明的算法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73970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659054"/>
            <a:ext cx="611545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138257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随时将入度变为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的顶点放到一个容器里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3825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TopSort()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93104" y="2626836"/>
            <a:ext cx="3822521" cy="31624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图中每个顶点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Indegree[V]==0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!IsEmpty(Q)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，或者记录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的输出序号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cnt++;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的每个邻接点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––Indegree[W]==0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Enqueue(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|V|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图中有回路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05"/>
              </a:lnSpc>
              <a:tabLst>
                <a:tab pos="218907" algn="l"/>
                <a:tab pos="437815" algn="l"/>
                <a:tab pos="668244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282685" y="2730527"/>
            <a:ext cx="2022348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  <a:tabLst>
                <a:tab pos="69129" algn="l"/>
              </a:tabLst>
            </a:pPr>
            <a:r>
              <a:rPr lang="en-US" altLang="zh-CN" sz="3266" dirty="0">
                <a:solidFill>
                  <a:srgbClr val="FF9A33"/>
                </a:solidFill>
                <a:latin typeface="Wingdings" pitchFamily="18" charset="0"/>
                <a:cs typeface="Wingdings" pitchFamily="18" charset="0"/>
              </a:rPr>
              <a:t>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|V|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|E|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此算法可以用来</a:t>
            </a:r>
          </a:p>
          <a:p>
            <a:pPr>
              <a:lnSpc>
                <a:spcPts val="2540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检测有向图是否</a:t>
            </a:r>
          </a:p>
          <a:p>
            <a:pPr>
              <a:lnSpc>
                <a:spcPts val="2540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228894303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047696" y="2931917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8" y="12700"/>
                  <a:pt x="12700" y="114807"/>
                  <a:pt x="12700" y="241300"/>
                </a:cubicBezTo>
                <a:cubicBezTo>
                  <a:pt x="12700" y="367792"/>
                  <a:pt x="114808" y="469900"/>
                  <a:pt x="241300" y="469900"/>
                </a:cubicBezTo>
                <a:cubicBezTo>
                  <a:pt x="367792" y="469900"/>
                  <a:pt x="469900" y="367792"/>
                  <a:pt x="469900" y="241300"/>
                </a:cubicBezTo>
                <a:cubicBezTo>
                  <a:pt x="469900" y="114807"/>
                  <a:pt x="367792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5379046" y="3006806"/>
            <a:ext cx="515459" cy="142862"/>
          </a:xfrm>
          <a:custGeom>
            <a:avLst/>
            <a:gdLst>
              <a:gd name="connsiteX0" fmla="*/ 6350 w 568198"/>
              <a:gd name="connsiteY0" fmla="*/ 151129 h 157479"/>
              <a:gd name="connsiteX1" fmla="*/ 561847 w 568198"/>
              <a:gd name="connsiteY1" fmla="*/ 6350 h 15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8198" h="157479">
                <a:moveTo>
                  <a:pt x="6350" y="151129"/>
                </a:moveTo>
                <a:lnTo>
                  <a:pt x="5618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952111" y="2903114"/>
            <a:ext cx="2430975" cy="391721"/>
          </a:xfrm>
          <a:custGeom>
            <a:avLst/>
            <a:gdLst>
              <a:gd name="connsiteX0" fmla="*/ 6350 w 2679700"/>
              <a:gd name="connsiteY0" fmla="*/ 425450 h 431800"/>
              <a:gd name="connsiteX1" fmla="*/ 6350 w 2679700"/>
              <a:gd name="connsiteY1" fmla="*/ 6350 h 431800"/>
              <a:gd name="connsiteX2" fmla="*/ 2673350 w 2679700"/>
              <a:gd name="connsiteY2" fmla="*/ 6350 h 431800"/>
              <a:gd name="connsiteX3" fmla="*/ 2673350 w 2679700"/>
              <a:gd name="connsiteY3" fmla="*/ 425450 h 431800"/>
              <a:gd name="connsiteX4" fmla="*/ 6350 w 2679700"/>
              <a:gd name="connsiteY4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9700" h="431800">
                <a:moveTo>
                  <a:pt x="6350" y="425450"/>
                </a:moveTo>
                <a:lnTo>
                  <a:pt x="6350" y="6350"/>
                </a:lnTo>
                <a:lnTo>
                  <a:pt x="2673350" y="6350"/>
                </a:lnTo>
                <a:lnTo>
                  <a:pt x="2673350" y="425450"/>
                </a:lnTo>
                <a:lnTo>
                  <a:pt x="6350" y="425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423864" y="4455598"/>
            <a:ext cx="901419" cy="902801"/>
          </a:xfrm>
          <a:custGeom>
            <a:avLst/>
            <a:gdLst>
              <a:gd name="connsiteX0" fmla="*/ 496442 w 993647"/>
              <a:gd name="connsiteY0" fmla="*/ 9525 h 995171"/>
              <a:gd name="connsiteX1" fmla="*/ 9525 w 993647"/>
              <a:gd name="connsiteY1" fmla="*/ 497966 h 995171"/>
              <a:gd name="connsiteX2" fmla="*/ 496442 w 993647"/>
              <a:gd name="connsiteY2" fmla="*/ 985646 h 995171"/>
              <a:gd name="connsiteX3" fmla="*/ 984122 w 993647"/>
              <a:gd name="connsiteY3" fmla="*/ 497966 h 995171"/>
              <a:gd name="connsiteX4" fmla="*/ 496442 w 993647"/>
              <a:gd name="connsiteY4" fmla="*/ 9525 h 995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7" h="995171">
                <a:moveTo>
                  <a:pt x="496442" y="9525"/>
                </a:moveTo>
                <a:cubicBezTo>
                  <a:pt x="227457" y="9525"/>
                  <a:pt x="9525" y="228219"/>
                  <a:pt x="9525" y="497966"/>
                </a:cubicBezTo>
                <a:cubicBezTo>
                  <a:pt x="9525" y="766952"/>
                  <a:pt x="227457" y="985646"/>
                  <a:pt x="496442" y="985646"/>
                </a:cubicBezTo>
                <a:cubicBezTo>
                  <a:pt x="765428" y="985646"/>
                  <a:pt x="984122" y="766952"/>
                  <a:pt x="984122" y="497966"/>
                </a:cubicBezTo>
                <a:cubicBezTo>
                  <a:pt x="984122" y="228219"/>
                  <a:pt x="765428" y="9525"/>
                  <a:pt x="496442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865587" y="4455598"/>
            <a:ext cx="34564" cy="902802"/>
          </a:xfrm>
          <a:custGeom>
            <a:avLst/>
            <a:gdLst>
              <a:gd name="connsiteX0" fmla="*/ 9525 w 38100"/>
              <a:gd name="connsiteY0" fmla="*/ 9525 h 995172"/>
              <a:gd name="connsiteX1" fmla="*/ 9525 w 38100"/>
              <a:gd name="connsiteY1" fmla="*/ 985646 h 995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995172">
                <a:moveTo>
                  <a:pt x="9525" y="9525"/>
                </a:moveTo>
                <a:lnTo>
                  <a:pt x="9525" y="9856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865587" y="4898012"/>
            <a:ext cx="459696" cy="34564"/>
          </a:xfrm>
          <a:custGeom>
            <a:avLst/>
            <a:gdLst>
              <a:gd name="connsiteX0" fmla="*/ 497204 w 506730"/>
              <a:gd name="connsiteY0" fmla="*/ 9525 h 38100"/>
              <a:gd name="connsiteX1" fmla="*/ 9525 w 50673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6730" h="38100">
                <a:moveTo>
                  <a:pt x="497204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329966" y="3801770"/>
            <a:ext cx="330888" cy="1098892"/>
          </a:xfrm>
          <a:custGeom>
            <a:avLst/>
            <a:gdLst>
              <a:gd name="connsiteX0" fmla="*/ 358394 w 364743"/>
              <a:gd name="connsiteY0" fmla="*/ 1204975 h 1211325"/>
              <a:gd name="connsiteX1" fmla="*/ 6350 w 364743"/>
              <a:gd name="connsiteY1" fmla="*/ 6350 h 121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4743" h="1211325">
                <a:moveTo>
                  <a:pt x="358394" y="120497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431311" y="3698078"/>
            <a:ext cx="841048" cy="633667"/>
          </a:xfrm>
          <a:custGeom>
            <a:avLst/>
            <a:gdLst>
              <a:gd name="connsiteX0" fmla="*/ 6350 w 927100"/>
              <a:gd name="connsiteY0" fmla="*/ 692150 h 698500"/>
              <a:gd name="connsiteX1" fmla="*/ 6350 w 927100"/>
              <a:gd name="connsiteY1" fmla="*/ 6350 h 698500"/>
              <a:gd name="connsiteX2" fmla="*/ 920750 w 927100"/>
              <a:gd name="connsiteY2" fmla="*/ 6350 h 698500"/>
              <a:gd name="connsiteX3" fmla="*/ 920750 w 927100"/>
              <a:gd name="connsiteY3" fmla="*/ 692150 h 698500"/>
              <a:gd name="connsiteX4" fmla="*/ 6350 w 9271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98500">
                <a:moveTo>
                  <a:pt x="6350" y="692150"/>
                </a:moveTo>
                <a:lnTo>
                  <a:pt x="6350" y="6350"/>
                </a:lnTo>
                <a:lnTo>
                  <a:pt x="920750" y="6350"/>
                </a:lnTo>
                <a:lnTo>
                  <a:pt x="9207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6039903" y="3940024"/>
            <a:ext cx="338492" cy="797498"/>
          </a:xfrm>
          <a:custGeom>
            <a:avLst/>
            <a:gdLst>
              <a:gd name="connsiteX0" fmla="*/ 6350 w 373125"/>
              <a:gd name="connsiteY0" fmla="*/ 872744 h 879094"/>
              <a:gd name="connsiteX1" fmla="*/ 366775 w 373125"/>
              <a:gd name="connsiteY1" fmla="*/ 6350 h 87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3125" h="879094">
                <a:moveTo>
                  <a:pt x="6350" y="872744"/>
                </a:moveTo>
                <a:lnTo>
                  <a:pt x="3667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436002" y="3836333"/>
            <a:ext cx="2085339" cy="633667"/>
          </a:xfrm>
          <a:custGeom>
            <a:avLst/>
            <a:gdLst>
              <a:gd name="connsiteX0" fmla="*/ 6350 w 2298700"/>
              <a:gd name="connsiteY0" fmla="*/ 692150 h 698500"/>
              <a:gd name="connsiteX1" fmla="*/ 6350 w 2298700"/>
              <a:gd name="connsiteY1" fmla="*/ 6350 h 698500"/>
              <a:gd name="connsiteX2" fmla="*/ 2292350 w 2298700"/>
              <a:gd name="connsiteY2" fmla="*/ 6350 h 698500"/>
              <a:gd name="connsiteX3" fmla="*/ 2292350 w 2298700"/>
              <a:gd name="connsiteY3" fmla="*/ 692150 h 698500"/>
              <a:gd name="connsiteX4" fmla="*/ 6350 w 2298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698500">
                <a:moveTo>
                  <a:pt x="6350" y="692150"/>
                </a:moveTo>
                <a:lnTo>
                  <a:pt x="6350" y="6350"/>
                </a:lnTo>
                <a:lnTo>
                  <a:pt x="2292350" y="6350"/>
                </a:lnTo>
                <a:lnTo>
                  <a:pt x="22923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86218" y="5031543"/>
            <a:ext cx="292178" cy="95165"/>
          </a:xfrm>
          <a:custGeom>
            <a:avLst/>
            <a:gdLst>
              <a:gd name="connsiteX0" fmla="*/ 6350 w 322072"/>
              <a:gd name="connsiteY0" fmla="*/ 6350 h 104902"/>
              <a:gd name="connsiteX1" fmla="*/ 315721 w 322072"/>
              <a:gd name="connsiteY1" fmla="*/ 98552 h 104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2072" h="104902">
                <a:moveTo>
                  <a:pt x="6350" y="6350"/>
                </a:moveTo>
                <a:lnTo>
                  <a:pt x="315721" y="98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436002" y="5011496"/>
            <a:ext cx="2085339" cy="633667"/>
          </a:xfrm>
          <a:custGeom>
            <a:avLst/>
            <a:gdLst>
              <a:gd name="connsiteX0" fmla="*/ 6350 w 2298700"/>
              <a:gd name="connsiteY0" fmla="*/ 692150 h 698500"/>
              <a:gd name="connsiteX1" fmla="*/ 6350 w 2298700"/>
              <a:gd name="connsiteY1" fmla="*/ 6350 h 698500"/>
              <a:gd name="connsiteX2" fmla="*/ 2292350 w 2298700"/>
              <a:gd name="connsiteY2" fmla="*/ 6350 h 698500"/>
              <a:gd name="connsiteX3" fmla="*/ 2292350 w 2298700"/>
              <a:gd name="connsiteY3" fmla="*/ 692150 h 698500"/>
              <a:gd name="connsiteX4" fmla="*/ 6350 w 2298700"/>
              <a:gd name="connsiteY4" fmla="*/ 692150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698500">
                <a:moveTo>
                  <a:pt x="6350" y="692150"/>
                </a:moveTo>
                <a:lnTo>
                  <a:pt x="6350" y="6350"/>
                </a:lnTo>
                <a:lnTo>
                  <a:pt x="2292350" y="6350"/>
                </a:lnTo>
                <a:lnTo>
                  <a:pt x="2292350" y="692150"/>
                </a:lnTo>
                <a:lnTo>
                  <a:pt x="6350" y="692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关键路径问题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754849" y="1843394"/>
            <a:ext cx="442794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AOE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(Activity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On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Edge)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754849" y="2442498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054401" y="2350328"/>
            <a:ext cx="3315010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一般用于安排项目的工序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74303" y="3030079"/>
            <a:ext cx="17472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45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53055" y="4620006"/>
            <a:ext cx="1271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持续时间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&lt;i,j&gt;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941534" y="4977163"/>
            <a:ext cx="1271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机动时间</a:t>
            </a:r>
            <a:r>
              <a:rPr lang="en-US" altLang="zh-CN" sz="163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089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&lt;i,j&gt;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53504" y="2903346"/>
            <a:ext cx="1408719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  <a:tabLst>
                <a:tab pos="979322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表示活动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979322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顶点</a:t>
            </a:r>
          </a:p>
          <a:p>
            <a:pPr>
              <a:lnSpc>
                <a:spcPts val="1905"/>
              </a:lnSpc>
              <a:tabLst>
                <a:tab pos="979322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编号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257298" y="3018558"/>
            <a:ext cx="1853071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表示活动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89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到此结束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最早完成时间</a:t>
            </a:r>
          </a:p>
          <a:p>
            <a:pPr>
              <a:lnSpc>
                <a:spcPts val="1905"/>
              </a:lnSpc>
              <a:tabLst>
                <a:tab pos="587593" algn="l"/>
                <a:tab pos="87562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Earliest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844879" y="5115418"/>
            <a:ext cx="125996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357165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最晚完成时间</a:t>
            </a:r>
          </a:p>
          <a:p>
            <a:pPr>
              <a:lnSpc>
                <a:spcPts val="1905"/>
              </a:lnSpc>
              <a:tabLst>
                <a:tab pos="357165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Garamond" pitchFamily="18" charset="0"/>
                <a:cs typeface="Garamond" pitchFamily="18" charset="0"/>
              </a:rPr>
              <a:t>Latest</a:t>
            </a:r>
          </a:p>
        </p:txBody>
      </p:sp>
    </p:spTree>
    <p:extLst>
      <p:ext uri="{BB962C8B-B14F-4D97-AF65-F5344CB8AC3E}">
        <p14:creationId xmlns:p14="http://schemas.microsoft.com/office/powerpoint/2010/main" val="339683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什么是好的算法？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866437"/>
            <a:ext cx="147476" cy="24057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962231" y="1820352"/>
            <a:ext cx="6732612" cy="35855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空间复杂度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根据算法写成的程序在执行时</a:t>
            </a:r>
          </a:p>
          <a:p>
            <a:pPr>
              <a:lnSpc>
                <a:spcPts val="2722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占用存储单元的长度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。这个长度往往与输入数据的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规模有关。空间复杂度过高的算法可能导致使用的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内存超限，造成程序非正常中断。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时间复杂度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根据算法写成的程序在执行时</a:t>
            </a:r>
          </a:p>
          <a:p>
            <a:pPr>
              <a:lnSpc>
                <a:spcPts val="2722"/>
              </a:lnSpc>
            </a:pPr>
            <a:r>
              <a:rPr lang="en-US" altLang="zh-CN" sz="2356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耗费时间的长度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。这个长度往往也与输入数据的规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模有关。时间复杂度过高的低效算法可能导致我们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在有生之年都等不到运行结果。</a:t>
            </a:r>
          </a:p>
        </p:txBody>
      </p:sp>
    </p:spTree>
    <p:extLst>
      <p:ext uri="{BB962C8B-B14F-4D97-AF65-F5344CB8AC3E}">
        <p14:creationId xmlns:p14="http://schemas.microsoft.com/office/powerpoint/2010/main" val="213979069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07631" y="1621379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6" y="790575"/>
                  <a:pt x="790575" y="616077"/>
                  <a:pt x="790575" y="399669"/>
                </a:cubicBezTo>
                <a:cubicBezTo>
                  <a:pt x="790575" y="184023"/>
                  <a:pt x="616076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61563" y="1621379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261563" y="1975311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290177" y="1344872"/>
            <a:ext cx="725836" cy="725835"/>
          </a:xfrm>
          <a:custGeom>
            <a:avLst/>
            <a:gdLst>
              <a:gd name="connsiteX0" fmla="*/ 399669 w 800100"/>
              <a:gd name="connsiteY0" fmla="*/ 9525 h 800099"/>
              <a:gd name="connsiteX1" fmla="*/ 9525 w 800100"/>
              <a:gd name="connsiteY1" fmla="*/ 399668 h 800099"/>
              <a:gd name="connsiteX2" fmla="*/ 399669 w 800100"/>
              <a:gd name="connsiteY2" fmla="*/ 790574 h 800099"/>
              <a:gd name="connsiteX3" fmla="*/ 790575 w 800100"/>
              <a:gd name="connsiteY3" fmla="*/ 399668 h 800099"/>
              <a:gd name="connsiteX4" fmla="*/ 399669 w 800100"/>
              <a:gd name="connsiteY4" fmla="*/ 9525 h 800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099">
                <a:moveTo>
                  <a:pt x="399669" y="9525"/>
                </a:moveTo>
                <a:cubicBezTo>
                  <a:pt x="184023" y="9525"/>
                  <a:pt x="9525" y="184022"/>
                  <a:pt x="9525" y="399668"/>
                </a:cubicBezTo>
                <a:cubicBezTo>
                  <a:pt x="9525" y="616077"/>
                  <a:pt x="184023" y="790574"/>
                  <a:pt x="399669" y="790574"/>
                </a:cubicBezTo>
                <a:cubicBezTo>
                  <a:pt x="616077" y="790574"/>
                  <a:pt x="790575" y="616077"/>
                  <a:pt x="790575" y="399668"/>
                </a:cubicBezTo>
                <a:cubicBezTo>
                  <a:pt x="790575" y="184022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644108" y="134487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4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644108" y="1698802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359304" y="2312652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713235" y="2312652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713236" y="2666583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3806286" y="3142180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4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2"/>
                  <a:pt x="9525" y="399669"/>
                </a:cubicBezTo>
                <a:cubicBezTo>
                  <a:pt x="9525" y="616076"/>
                  <a:pt x="184023" y="790575"/>
                  <a:pt x="399669" y="790575"/>
                </a:cubicBezTo>
                <a:cubicBezTo>
                  <a:pt x="616076" y="790575"/>
                  <a:pt x="790574" y="616076"/>
                  <a:pt x="790574" y="399669"/>
                </a:cubicBezTo>
                <a:cubicBezTo>
                  <a:pt x="790574" y="184022"/>
                  <a:pt x="616076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160217" y="3142180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160218" y="3496111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672722" y="1828761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3"/>
                  <a:pt x="9525" y="399669"/>
                </a:cubicBezTo>
                <a:cubicBezTo>
                  <a:pt x="9525" y="616077"/>
                  <a:pt x="184023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026653" y="182876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026654" y="2182693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672722" y="3211307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3" y="9525"/>
                  <a:pt x="9525" y="184022"/>
                  <a:pt x="9525" y="399669"/>
                </a:cubicBezTo>
                <a:cubicBezTo>
                  <a:pt x="9525" y="616076"/>
                  <a:pt x="184023" y="790575"/>
                  <a:pt x="399669" y="790575"/>
                </a:cubicBezTo>
                <a:cubicBezTo>
                  <a:pt x="616077" y="790575"/>
                  <a:pt x="790575" y="616076"/>
                  <a:pt x="790575" y="399669"/>
                </a:cubicBezTo>
                <a:cubicBezTo>
                  <a:pt x="790575" y="184022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6026653" y="3211307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6026654" y="3565239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7124383" y="1344872"/>
            <a:ext cx="725836" cy="725835"/>
          </a:xfrm>
          <a:custGeom>
            <a:avLst/>
            <a:gdLst>
              <a:gd name="connsiteX0" fmla="*/ 399668 w 800100"/>
              <a:gd name="connsiteY0" fmla="*/ 9525 h 800099"/>
              <a:gd name="connsiteX1" fmla="*/ 9525 w 800100"/>
              <a:gd name="connsiteY1" fmla="*/ 399668 h 800099"/>
              <a:gd name="connsiteX2" fmla="*/ 399668 w 800100"/>
              <a:gd name="connsiteY2" fmla="*/ 790574 h 800099"/>
              <a:gd name="connsiteX3" fmla="*/ 790575 w 800100"/>
              <a:gd name="connsiteY3" fmla="*/ 399668 h 800099"/>
              <a:gd name="connsiteX4" fmla="*/ 399668 w 800100"/>
              <a:gd name="connsiteY4" fmla="*/ 9525 h 800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099">
                <a:moveTo>
                  <a:pt x="399668" y="9525"/>
                </a:moveTo>
                <a:cubicBezTo>
                  <a:pt x="184022" y="9525"/>
                  <a:pt x="9525" y="184022"/>
                  <a:pt x="9525" y="399668"/>
                </a:cubicBezTo>
                <a:cubicBezTo>
                  <a:pt x="9525" y="616077"/>
                  <a:pt x="184022" y="790574"/>
                  <a:pt x="399668" y="790574"/>
                </a:cubicBezTo>
                <a:cubicBezTo>
                  <a:pt x="616077" y="790574"/>
                  <a:pt x="790575" y="616077"/>
                  <a:pt x="790575" y="399668"/>
                </a:cubicBezTo>
                <a:cubicBezTo>
                  <a:pt x="790575" y="184022"/>
                  <a:pt x="616077" y="9525"/>
                  <a:pt x="399668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7478314" y="1344871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4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7478314" y="1698802"/>
            <a:ext cx="371904" cy="34564"/>
          </a:xfrm>
          <a:custGeom>
            <a:avLst/>
            <a:gdLst>
              <a:gd name="connsiteX0" fmla="*/ 400431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7124383" y="2312652"/>
            <a:ext cx="725836" cy="725836"/>
          </a:xfrm>
          <a:custGeom>
            <a:avLst/>
            <a:gdLst>
              <a:gd name="connsiteX0" fmla="*/ 399668 w 800100"/>
              <a:gd name="connsiteY0" fmla="*/ 9525 h 800100"/>
              <a:gd name="connsiteX1" fmla="*/ 9525 w 800100"/>
              <a:gd name="connsiteY1" fmla="*/ 399669 h 800100"/>
              <a:gd name="connsiteX2" fmla="*/ 399668 w 800100"/>
              <a:gd name="connsiteY2" fmla="*/ 790575 h 800100"/>
              <a:gd name="connsiteX3" fmla="*/ 790575 w 800100"/>
              <a:gd name="connsiteY3" fmla="*/ 399669 h 800100"/>
              <a:gd name="connsiteX4" fmla="*/ 399668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8" y="9525"/>
                </a:moveTo>
                <a:cubicBezTo>
                  <a:pt x="184022" y="9525"/>
                  <a:pt x="9525" y="184023"/>
                  <a:pt x="9525" y="399669"/>
                </a:cubicBezTo>
                <a:cubicBezTo>
                  <a:pt x="9525" y="616077"/>
                  <a:pt x="184022" y="790575"/>
                  <a:pt x="399668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8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7478314" y="2312652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7478314" y="2666583"/>
            <a:ext cx="371904" cy="34564"/>
          </a:xfrm>
          <a:custGeom>
            <a:avLst/>
            <a:gdLst>
              <a:gd name="connsiteX0" fmla="*/ 400431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8576067" y="1967016"/>
            <a:ext cx="725836" cy="725836"/>
          </a:xfrm>
          <a:custGeom>
            <a:avLst/>
            <a:gdLst>
              <a:gd name="connsiteX0" fmla="*/ 399669 w 800100"/>
              <a:gd name="connsiteY0" fmla="*/ 9525 h 800100"/>
              <a:gd name="connsiteX1" fmla="*/ 9525 w 800100"/>
              <a:gd name="connsiteY1" fmla="*/ 399669 h 800100"/>
              <a:gd name="connsiteX2" fmla="*/ 399669 w 800100"/>
              <a:gd name="connsiteY2" fmla="*/ 790575 h 800100"/>
              <a:gd name="connsiteX3" fmla="*/ 790575 w 800100"/>
              <a:gd name="connsiteY3" fmla="*/ 399669 h 800100"/>
              <a:gd name="connsiteX4" fmla="*/ 399669 w 800100"/>
              <a:gd name="connsiteY4" fmla="*/ 952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" h="800100">
                <a:moveTo>
                  <a:pt x="399669" y="9525"/>
                </a:moveTo>
                <a:cubicBezTo>
                  <a:pt x="184022" y="9525"/>
                  <a:pt x="9525" y="184023"/>
                  <a:pt x="9525" y="399669"/>
                </a:cubicBezTo>
                <a:cubicBezTo>
                  <a:pt x="9525" y="616077"/>
                  <a:pt x="184022" y="790575"/>
                  <a:pt x="399669" y="790575"/>
                </a:cubicBezTo>
                <a:cubicBezTo>
                  <a:pt x="616077" y="790575"/>
                  <a:pt x="790575" y="616077"/>
                  <a:pt x="790575" y="399669"/>
                </a:cubicBezTo>
                <a:cubicBezTo>
                  <a:pt x="790575" y="184023"/>
                  <a:pt x="616077" y="9525"/>
                  <a:pt x="399669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8929998" y="1967016"/>
            <a:ext cx="34564" cy="725836"/>
          </a:xfrm>
          <a:custGeom>
            <a:avLst/>
            <a:gdLst>
              <a:gd name="connsiteX0" fmla="*/ 9525 w 38100"/>
              <a:gd name="connsiteY0" fmla="*/ 9525 h 800100"/>
              <a:gd name="connsiteX1" fmla="*/ 9525 w 38100"/>
              <a:gd name="connsiteY1" fmla="*/ 790575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00100">
                <a:moveTo>
                  <a:pt x="9525" y="9525"/>
                </a:moveTo>
                <a:lnTo>
                  <a:pt x="9525" y="7905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8929998" y="2320947"/>
            <a:ext cx="371904" cy="34564"/>
          </a:xfrm>
          <a:custGeom>
            <a:avLst/>
            <a:gdLst>
              <a:gd name="connsiteX0" fmla="*/ 400430 w 409955"/>
              <a:gd name="connsiteY0" fmla="*/ 9525 h 38100"/>
              <a:gd name="connsiteX1" fmla="*/ 9525 w 40995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9955" h="38100">
                <a:moveTo>
                  <a:pt x="400430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015247" y="3128009"/>
            <a:ext cx="23503" cy="91939"/>
          </a:xfrm>
          <a:custGeom>
            <a:avLst/>
            <a:gdLst>
              <a:gd name="connsiteX0" fmla="*/ 12953 w 25908"/>
              <a:gd name="connsiteY0" fmla="*/ 0 h 101346"/>
              <a:gd name="connsiteX1" fmla="*/ 12953 w 25908"/>
              <a:gd name="connsiteY1" fmla="*/ 101346 h 101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6">
                <a:moveTo>
                  <a:pt x="12953" y="0"/>
                </a:moveTo>
                <a:lnTo>
                  <a:pt x="12953" y="101346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015247" y="2966250"/>
            <a:ext cx="23503" cy="92631"/>
          </a:xfrm>
          <a:custGeom>
            <a:avLst/>
            <a:gdLst>
              <a:gd name="connsiteX0" fmla="*/ 12953 w 25908"/>
              <a:gd name="connsiteY0" fmla="*/ 0 h 102108"/>
              <a:gd name="connsiteX1" fmla="*/ 12953 w 25908"/>
              <a:gd name="connsiteY1" fmla="*/ 102108 h 102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2108">
                <a:moveTo>
                  <a:pt x="12953" y="0"/>
                </a:moveTo>
                <a:lnTo>
                  <a:pt x="12953" y="102108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6015247" y="2805184"/>
            <a:ext cx="23503" cy="91939"/>
          </a:xfrm>
          <a:custGeom>
            <a:avLst/>
            <a:gdLst>
              <a:gd name="connsiteX0" fmla="*/ 12953 w 25908"/>
              <a:gd name="connsiteY0" fmla="*/ 0 h 101346"/>
              <a:gd name="connsiteX1" fmla="*/ 12953 w 25908"/>
              <a:gd name="connsiteY1" fmla="*/ 101346 h 101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6">
                <a:moveTo>
                  <a:pt x="12953" y="0"/>
                </a:moveTo>
                <a:lnTo>
                  <a:pt x="12953" y="101346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6015247" y="2644119"/>
            <a:ext cx="23503" cy="91938"/>
          </a:xfrm>
          <a:custGeom>
            <a:avLst/>
            <a:gdLst>
              <a:gd name="connsiteX0" fmla="*/ 12953 w 25908"/>
              <a:gd name="connsiteY0" fmla="*/ 0 h 101345"/>
              <a:gd name="connsiteX1" fmla="*/ 12953 w 25908"/>
              <a:gd name="connsiteY1" fmla="*/ 101345 h 101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8" h="101345">
                <a:moveTo>
                  <a:pt x="12953" y="0"/>
                </a:moveTo>
                <a:lnTo>
                  <a:pt x="12953" y="101345"/>
                </a:lnTo>
              </a:path>
            </a:pathLst>
          </a:custGeom>
          <a:ln w="25400">
            <a:solidFill>
              <a:srgbClr val="5F5F5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5992435" y="2528675"/>
            <a:ext cx="69127" cy="69127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2415100" y="1197976"/>
            <a:ext cx="1970127" cy="69127"/>
          </a:xfrm>
          <a:custGeom>
            <a:avLst/>
            <a:gdLst>
              <a:gd name="connsiteX0" fmla="*/ 19050 w 2171700"/>
              <a:gd name="connsiteY0" fmla="*/ 19050 h 76200"/>
              <a:gd name="connsiteX1" fmla="*/ 2152649 w 2171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71700" h="76200">
                <a:moveTo>
                  <a:pt x="19050" y="19050"/>
                </a:moveTo>
                <a:lnTo>
                  <a:pt x="215264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关键路径问题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019837" y="1924043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402383" y="1682098"/>
            <a:ext cx="209353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69129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918492" y="3444843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84928" y="3513970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236600" y="1682098"/>
            <a:ext cx="13946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688272" y="2269679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363128" y="1877958"/>
            <a:ext cx="46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开始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414109" y="2223594"/>
            <a:ext cx="4648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结束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653503" y="262683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036049" y="3318109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625976" y="1751224"/>
            <a:ext cx="17408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695103" y="311072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146775" y="1751224"/>
            <a:ext cx="174087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999140" y="22120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784928" y="2154467"/>
            <a:ext cx="151003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46086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5F5F5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589067" y="4550879"/>
            <a:ext cx="245900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Earliest[i]+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480685" y="4562400"/>
            <a:ext cx="20191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49778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max</a:t>
            </a:r>
          </a:p>
          <a:p>
            <a:pPr>
              <a:lnSpc>
                <a:spcPts val="1089"/>
              </a:lnSpc>
              <a:tabLst>
                <a:tab pos="1497787" algn="l"/>
              </a:tabLst>
            </a:pPr>
            <a:r>
              <a:rPr lang="en-US" altLang="zh-CN" sz="1633" dirty="0"/>
              <a:t>	</a:t>
            </a:r>
            <a:r>
              <a:rPr lang="en-US" altLang="zh-CN" sz="90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909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90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720286" y="4055467"/>
            <a:ext cx="4403450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760415" algn="l"/>
              </a:tabLst>
            </a:pP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1633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整个工期有多长？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Earliest[8]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18</a:t>
            </a:r>
          </a:p>
          <a:p>
            <a:pPr>
              <a:lnSpc>
                <a:spcPts val="1724"/>
              </a:lnSpc>
              <a:tabLst>
                <a:tab pos="7604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Earliest[0]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8976302" y="2142946"/>
            <a:ext cx="16350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524630" y="1555364"/>
            <a:ext cx="163506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26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107521" y="2004691"/>
            <a:ext cx="9297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107521" y="3387236"/>
            <a:ext cx="9297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08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358643" y="5518660"/>
            <a:ext cx="2234586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Latest[j]-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480686" y="5530182"/>
            <a:ext cx="183255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313444" algn="l"/>
              </a:tabLst>
            </a:pP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min</a:t>
            </a:r>
          </a:p>
          <a:p>
            <a:pPr>
              <a:lnSpc>
                <a:spcPts val="1089"/>
              </a:lnSpc>
              <a:tabLst>
                <a:tab pos="1313444" algn="l"/>
              </a:tabLst>
            </a:pPr>
            <a:r>
              <a:rPr lang="en-US" altLang="zh-CN" sz="1633" dirty="0"/>
              <a:t>	</a:t>
            </a:r>
            <a:r>
              <a:rPr lang="en-US" altLang="zh-CN" sz="90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909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909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4241085" y="3318109"/>
            <a:ext cx="9297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17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724977" y="1555364"/>
            <a:ext cx="162865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69129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17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3342431" y="1797310"/>
            <a:ext cx="9297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177"/>
              </a:lnSpc>
            </a:pP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720285" y="5023248"/>
            <a:ext cx="668772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760415" algn="l"/>
              </a:tabLst>
            </a:pP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1633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哪几个组有机动时间？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995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Latest[j]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Earliest[i]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  <a:r>
              <a:rPr lang="en-US" altLang="zh-CN" sz="9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&lt;i,j&gt;</a:t>
            </a:r>
          </a:p>
          <a:p>
            <a:pPr>
              <a:lnSpc>
                <a:spcPts val="1542"/>
              </a:lnSpc>
              <a:tabLst>
                <a:tab pos="7604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Latest[8]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18;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860886" y="1682097"/>
            <a:ext cx="12759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312558" y="1762746"/>
            <a:ext cx="197490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69129" algn="l"/>
                <a:tab pos="103693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361"/>
              </a:lnSpc>
              <a:tabLst>
                <a:tab pos="69129" algn="l"/>
                <a:tab pos="10369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798794" y="3318109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5692758" y="818007"/>
            <a:ext cx="371896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81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绝对不允许延误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的活动组成的路径</a:t>
            </a:r>
          </a:p>
        </p:txBody>
      </p:sp>
    </p:spTree>
    <p:extLst>
      <p:ext uri="{BB962C8B-B14F-4D97-AF65-F5344CB8AC3E}">
        <p14:creationId xmlns:p14="http://schemas.microsoft.com/office/powerpoint/2010/main" val="36463083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2096038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018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</p:txBody>
      </p:sp>
    </p:spTree>
    <p:extLst>
      <p:ext uri="{BB962C8B-B14F-4D97-AF65-F5344CB8AC3E}">
        <p14:creationId xmlns:p14="http://schemas.microsoft.com/office/powerpoint/2010/main" val="33795311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668231"/>
            <a:ext cx="5535170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前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提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X_Sort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70127"/>
            <a:ext cx="139462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924043"/>
            <a:ext cx="4829848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大多数情况下，为简单起见，讨论</a:t>
            </a:r>
            <a:r>
              <a:rPr lang="en-US" altLang="zh-CN" sz="163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从小大的整数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正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整数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3007037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2937909"/>
            <a:ext cx="31931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只讨论基于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比较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的排序（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61437" y="2937909"/>
            <a:ext cx="137056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有定义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43777" y="3479406"/>
            <a:ext cx="139462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3421800"/>
            <a:ext cx="3927998" cy="22647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只讨论</a:t>
            </a: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内部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稳定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性：任意两个相等的数据，</a:t>
            </a:r>
          </a:p>
          <a:p>
            <a:pPr>
              <a:lnSpc>
                <a:spcPts val="281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排序前后的相对位置不发生改变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23043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没有一种排序是任何情况下</a:t>
            </a:r>
          </a:p>
          <a:p>
            <a:pPr>
              <a:lnSpc>
                <a:spcPts val="281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都表现最好的</a:t>
            </a:r>
          </a:p>
        </p:txBody>
      </p:sp>
    </p:spTree>
    <p:extLst>
      <p:ext uri="{BB962C8B-B14F-4D97-AF65-F5344CB8AC3E}">
        <p14:creationId xmlns:p14="http://schemas.microsoft.com/office/powerpoint/2010/main" val="158901037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79639" y="4942369"/>
            <a:ext cx="426285" cy="288030"/>
          </a:xfrm>
          <a:custGeom>
            <a:avLst/>
            <a:gdLst>
              <a:gd name="connsiteX0" fmla="*/ 234950 w 469900"/>
              <a:gd name="connsiteY0" fmla="*/ 6350 h 317500"/>
              <a:gd name="connsiteX1" fmla="*/ 6350 w 469900"/>
              <a:gd name="connsiteY1" fmla="*/ 158750 h 317500"/>
              <a:gd name="connsiteX2" fmla="*/ 234950 w 469900"/>
              <a:gd name="connsiteY2" fmla="*/ 311150 h 317500"/>
              <a:gd name="connsiteX3" fmla="*/ 463550 w 469900"/>
              <a:gd name="connsiteY3" fmla="*/ 158750 h 317500"/>
              <a:gd name="connsiteX4" fmla="*/ 234950 w 4699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317500">
                <a:moveTo>
                  <a:pt x="234950" y="6350"/>
                </a:moveTo>
                <a:cubicBezTo>
                  <a:pt x="108457" y="6350"/>
                  <a:pt x="6350" y="74929"/>
                  <a:pt x="6350" y="158750"/>
                </a:cubicBezTo>
                <a:cubicBezTo>
                  <a:pt x="6350" y="242569"/>
                  <a:pt x="108457" y="311150"/>
                  <a:pt x="234950" y="311150"/>
                </a:cubicBezTo>
                <a:cubicBezTo>
                  <a:pt x="361441" y="311150"/>
                  <a:pt x="463550" y="242569"/>
                  <a:pt x="463550" y="158750"/>
                </a:cubicBezTo>
                <a:cubicBezTo>
                  <a:pt x="463550" y="74929"/>
                  <a:pt x="361441" y="6350"/>
                  <a:pt x="2349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2661169"/>
            <a:ext cx="564539" cy="357157"/>
          </a:xfrm>
          <a:custGeom>
            <a:avLst/>
            <a:gdLst>
              <a:gd name="connsiteX0" fmla="*/ 311150 w 622300"/>
              <a:gd name="connsiteY0" fmla="*/ 6350 h 393699"/>
              <a:gd name="connsiteX1" fmla="*/ 6350 w 622300"/>
              <a:gd name="connsiteY1" fmla="*/ 196850 h 393699"/>
              <a:gd name="connsiteX2" fmla="*/ 311150 w 622300"/>
              <a:gd name="connsiteY2" fmla="*/ 387350 h 393699"/>
              <a:gd name="connsiteX3" fmla="*/ 615950 w 622300"/>
              <a:gd name="connsiteY3" fmla="*/ 196850 h 393699"/>
              <a:gd name="connsiteX4" fmla="*/ 311150 w 622300"/>
              <a:gd name="connsiteY4" fmla="*/ 6350 h 393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93699">
                <a:moveTo>
                  <a:pt x="311150" y="6350"/>
                </a:moveTo>
                <a:cubicBezTo>
                  <a:pt x="142748" y="6350"/>
                  <a:pt x="6350" y="91694"/>
                  <a:pt x="6350" y="196850"/>
                </a:cubicBezTo>
                <a:cubicBezTo>
                  <a:pt x="6350" y="302005"/>
                  <a:pt x="142748" y="387350"/>
                  <a:pt x="311150" y="387350"/>
                </a:cubicBezTo>
                <a:cubicBezTo>
                  <a:pt x="479551" y="387350"/>
                  <a:pt x="615950" y="302005"/>
                  <a:pt x="615950" y="196850"/>
                </a:cubicBezTo>
                <a:cubicBezTo>
                  <a:pt x="615950" y="91694"/>
                  <a:pt x="479551" y="6350"/>
                  <a:pt x="3111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841384" y="3836333"/>
            <a:ext cx="702794" cy="426285"/>
          </a:xfrm>
          <a:custGeom>
            <a:avLst/>
            <a:gdLst>
              <a:gd name="connsiteX0" fmla="*/ 387350 w 774700"/>
              <a:gd name="connsiteY0" fmla="*/ 6350 h 469900"/>
              <a:gd name="connsiteX1" fmla="*/ 6350 w 774700"/>
              <a:gd name="connsiteY1" fmla="*/ 234950 h 469900"/>
              <a:gd name="connsiteX2" fmla="*/ 387350 w 774700"/>
              <a:gd name="connsiteY2" fmla="*/ 463550 h 469900"/>
              <a:gd name="connsiteX3" fmla="*/ 768350 w 774700"/>
              <a:gd name="connsiteY3" fmla="*/ 234950 h 469900"/>
              <a:gd name="connsiteX4" fmla="*/ 387350 w 774700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0" h="469900">
                <a:moveTo>
                  <a:pt x="387350" y="6350"/>
                </a:moveTo>
                <a:cubicBezTo>
                  <a:pt x="177038" y="6350"/>
                  <a:pt x="6350" y="108457"/>
                  <a:pt x="6350" y="234950"/>
                </a:cubicBezTo>
                <a:cubicBezTo>
                  <a:pt x="6350" y="361441"/>
                  <a:pt x="177038" y="463550"/>
                  <a:pt x="387350" y="463550"/>
                </a:cubicBezTo>
                <a:cubicBezTo>
                  <a:pt x="597661" y="463550"/>
                  <a:pt x="768350" y="361441"/>
                  <a:pt x="768350" y="234950"/>
                </a:cubicBezTo>
                <a:cubicBezTo>
                  <a:pt x="768350" y="108457"/>
                  <a:pt x="597661" y="6350"/>
                  <a:pt x="387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352442"/>
            <a:ext cx="288030" cy="218903"/>
          </a:xfrm>
          <a:custGeom>
            <a:avLst/>
            <a:gdLst>
              <a:gd name="connsiteX0" fmla="*/ 158750 w 317500"/>
              <a:gd name="connsiteY0" fmla="*/ 6350 h 241300"/>
              <a:gd name="connsiteX1" fmla="*/ 6350 w 317500"/>
              <a:gd name="connsiteY1" fmla="*/ 120650 h 241300"/>
              <a:gd name="connsiteX2" fmla="*/ 158750 w 317500"/>
              <a:gd name="connsiteY2" fmla="*/ 234950 h 241300"/>
              <a:gd name="connsiteX3" fmla="*/ 311150 w 317500"/>
              <a:gd name="connsiteY3" fmla="*/ 120650 h 241300"/>
              <a:gd name="connsiteX4" fmla="*/ 158750 w 317500"/>
              <a:gd name="connsiteY4" fmla="*/ 63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241300">
                <a:moveTo>
                  <a:pt x="158750" y="6350"/>
                </a:moveTo>
                <a:cubicBezTo>
                  <a:pt x="74929" y="6350"/>
                  <a:pt x="6350" y="57403"/>
                  <a:pt x="6350" y="120650"/>
                </a:cubicBezTo>
                <a:cubicBezTo>
                  <a:pt x="6350" y="183895"/>
                  <a:pt x="74929" y="234950"/>
                  <a:pt x="158750" y="234950"/>
                </a:cubicBezTo>
                <a:cubicBezTo>
                  <a:pt x="242569" y="234950"/>
                  <a:pt x="311150" y="183895"/>
                  <a:pt x="311150" y="120650"/>
                </a:cubicBezTo>
                <a:cubicBezTo>
                  <a:pt x="311150" y="57403"/>
                  <a:pt x="242569" y="6350"/>
                  <a:pt x="1587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117893" y="4527605"/>
            <a:ext cx="149776" cy="149776"/>
          </a:xfrm>
          <a:custGeom>
            <a:avLst/>
            <a:gdLst>
              <a:gd name="connsiteX0" fmla="*/ 82550 w 165100"/>
              <a:gd name="connsiteY0" fmla="*/ 6350 h 165100"/>
              <a:gd name="connsiteX1" fmla="*/ 6350 w 165100"/>
              <a:gd name="connsiteY1" fmla="*/ 82550 h 165100"/>
              <a:gd name="connsiteX2" fmla="*/ 82550 w 165100"/>
              <a:gd name="connsiteY2" fmla="*/ 158750 h 165100"/>
              <a:gd name="connsiteX3" fmla="*/ 158750 w 165100"/>
              <a:gd name="connsiteY3" fmla="*/ 82550 h 165100"/>
              <a:gd name="connsiteX4" fmla="*/ 82550 w 165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165100">
                <a:moveTo>
                  <a:pt x="82550" y="6350"/>
                </a:moveTo>
                <a:cubicBezTo>
                  <a:pt x="40639" y="6350"/>
                  <a:pt x="6350" y="40639"/>
                  <a:pt x="6350" y="82550"/>
                </a:cubicBezTo>
                <a:cubicBezTo>
                  <a:pt x="6350" y="124459"/>
                  <a:pt x="40639" y="158750"/>
                  <a:pt x="82550" y="158750"/>
                </a:cubicBezTo>
                <a:cubicBezTo>
                  <a:pt x="124460" y="158750"/>
                  <a:pt x="158750" y="124459"/>
                  <a:pt x="158750" y="82550"/>
                </a:cubicBezTo>
                <a:cubicBezTo>
                  <a:pt x="158750" y="40639"/>
                  <a:pt x="124460" y="6350"/>
                  <a:pt x="825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090720" y="4545808"/>
            <a:ext cx="392643" cy="264066"/>
          </a:xfrm>
          <a:custGeom>
            <a:avLst/>
            <a:gdLst>
              <a:gd name="connsiteX0" fmla="*/ 0 w 432816"/>
              <a:gd name="connsiteY0" fmla="*/ 291084 h 291084"/>
              <a:gd name="connsiteX1" fmla="*/ 112013 w 432816"/>
              <a:gd name="connsiteY1" fmla="*/ 9905 h 291084"/>
              <a:gd name="connsiteX2" fmla="*/ 432815 w 432816"/>
              <a:gd name="connsiteY2" fmla="*/ 0 h 291084"/>
              <a:gd name="connsiteX3" fmla="*/ 0 w 432816"/>
              <a:gd name="connsiteY3" fmla="*/ 291084 h 291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32816" h="291084">
                <a:moveTo>
                  <a:pt x="0" y="291084"/>
                </a:moveTo>
                <a:lnTo>
                  <a:pt x="112013" y="9905"/>
                </a:lnTo>
                <a:cubicBezTo>
                  <a:pt x="155447" y="54864"/>
                  <a:pt x="270509" y="54864"/>
                  <a:pt x="432815" y="0"/>
                </a:cubicBezTo>
                <a:lnTo>
                  <a:pt x="0" y="29108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431311" y="1416879"/>
            <a:ext cx="5057811" cy="3398757"/>
          </a:xfrm>
          <a:custGeom>
            <a:avLst/>
            <a:gdLst>
              <a:gd name="connsiteX0" fmla="*/ 6350 w 5575300"/>
              <a:gd name="connsiteY0" fmla="*/ 6350 h 3746500"/>
              <a:gd name="connsiteX1" fmla="*/ 6350 w 5575300"/>
              <a:gd name="connsiteY1" fmla="*/ 3740150 h 3746500"/>
              <a:gd name="connsiteX2" fmla="*/ 5136134 w 5575300"/>
              <a:gd name="connsiteY2" fmla="*/ 3740150 h 3746500"/>
              <a:gd name="connsiteX3" fmla="*/ 5568950 w 5575300"/>
              <a:gd name="connsiteY3" fmla="*/ 3449065 h 3746500"/>
              <a:gd name="connsiteX4" fmla="*/ 5568950 w 5575300"/>
              <a:gd name="connsiteY4" fmla="*/ 6350 h 3746500"/>
              <a:gd name="connsiteX5" fmla="*/ 6350 w 5575300"/>
              <a:gd name="connsiteY5" fmla="*/ 635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575300" h="3746500">
                <a:moveTo>
                  <a:pt x="6350" y="6350"/>
                </a:moveTo>
                <a:lnTo>
                  <a:pt x="6350" y="3740150"/>
                </a:lnTo>
                <a:lnTo>
                  <a:pt x="5136134" y="3740150"/>
                </a:lnTo>
                <a:lnTo>
                  <a:pt x="5568950" y="3449065"/>
                </a:lnTo>
                <a:lnTo>
                  <a:pt x="5568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9084960" y="4540048"/>
            <a:ext cx="404163" cy="275586"/>
          </a:xfrm>
          <a:custGeom>
            <a:avLst/>
            <a:gdLst>
              <a:gd name="connsiteX0" fmla="*/ 6350 w 445515"/>
              <a:gd name="connsiteY0" fmla="*/ 297434 h 303783"/>
              <a:gd name="connsiteX1" fmla="*/ 118363 w 445515"/>
              <a:gd name="connsiteY1" fmla="*/ 16255 h 303783"/>
              <a:gd name="connsiteX2" fmla="*/ 439165 w 445515"/>
              <a:gd name="connsiteY2" fmla="*/ 6350 h 303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45515" h="303783">
                <a:moveTo>
                  <a:pt x="6350" y="297434"/>
                </a:moveTo>
                <a:lnTo>
                  <a:pt x="118363" y="16255"/>
                </a:lnTo>
                <a:cubicBezTo>
                  <a:pt x="161797" y="61214"/>
                  <a:pt x="276859" y="61214"/>
                  <a:pt x="43916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8164172" y="4873242"/>
            <a:ext cx="1186685" cy="979302"/>
          </a:xfrm>
          <a:custGeom>
            <a:avLst/>
            <a:gdLst>
              <a:gd name="connsiteX0" fmla="*/ 1301750 w 1308100"/>
              <a:gd name="connsiteY0" fmla="*/ 539750 h 1079499"/>
              <a:gd name="connsiteX1" fmla="*/ 1112011 w 1308100"/>
              <a:gd name="connsiteY1" fmla="*/ 383539 h 1079499"/>
              <a:gd name="connsiteX2" fmla="*/ 1112011 w 1308100"/>
              <a:gd name="connsiteY2" fmla="*/ 162559 h 1079499"/>
              <a:gd name="connsiteX3" fmla="*/ 843788 w 1308100"/>
              <a:gd name="connsiteY3" fmla="*/ 162559 h 1079499"/>
              <a:gd name="connsiteX4" fmla="*/ 654050 w 1308100"/>
              <a:gd name="connsiteY4" fmla="*/ 6350 h 1079499"/>
              <a:gd name="connsiteX5" fmla="*/ 464311 w 1308100"/>
              <a:gd name="connsiteY5" fmla="*/ 162559 h 1079499"/>
              <a:gd name="connsiteX6" fmla="*/ 196088 w 1308100"/>
              <a:gd name="connsiteY6" fmla="*/ 162559 h 1079499"/>
              <a:gd name="connsiteX7" fmla="*/ 196088 w 1308100"/>
              <a:gd name="connsiteY7" fmla="*/ 383539 h 1079499"/>
              <a:gd name="connsiteX8" fmla="*/ 6350 w 1308100"/>
              <a:gd name="connsiteY8" fmla="*/ 539750 h 1079499"/>
              <a:gd name="connsiteX9" fmla="*/ 196088 w 1308100"/>
              <a:gd name="connsiteY9" fmla="*/ 695959 h 1079499"/>
              <a:gd name="connsiteX10" fmla="*/ 196088 w 1308100"/>
              <a:gd name="connsiteY10" fmla="*/ 916939 h 1079499"/>
              <a:gd name="connsiteX11" fmla="*/ 464311 w 1308100"/>
              <a:gd name="connsiteY11" fmla="*/ 916939 h 1079499"/>
              <a:gd name="connsiteX12" fmla="*/ 654050 w 1308100"/>
              <a:gd name="connsiteY12" fmla="*/ 1073150 h 1079499"/>
              <a:gd name="connsiteX13" fmla="*/ 843788 w 1308100"/>
              <a:gd name="connsiteY13" fmla="*/ 916939 h 1079499"/>
              <a:gd name="connsiteX14" fmla="*/ 1112011 w 1308100"/>
              <a:gd name="connsiteY14" fmla="*/ 916939 h 1079499"/>
              <a:gd name="connsiteX15" fmla="*/ 1112011 w 1308100"/>
              <a:gd name="connsiteY15" fmla="*/ 695959 h 1079499"/>
              <a:gd name="connsiteX16" fmla="*/ 1301750 w 1308100"/>
              <a:gd name="connsiteY16" fmla="*/ 5397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499">
                <a:moveTo>
                  <a:pt x="1301750" y="539750"/>
                </a:moveTo>
                <a:lnTo>
                  <a:pt x="1112011" y="383539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39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39"/>
                </a:lnTo>
                <a:lnTo>
                  <a:pt x="464311" y="916939"/>
                </a:lnTo>
                <a:lnTo>
                  <a:pt x="654050" y="1073150"/>
                </a:lnTo>
                <a:lnTo>
                  <a:pt x="843788" y="916939"/>
                </a:lnTo>
                <a:lnTo>
                  <a:pt x="1112011" y="916939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冒泡排序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7" y="725837"/>
            <a:ext cx="7005123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2108424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210842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Bubble_Sort(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552158" y="183187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886274" y="1843394"/>
            <a:ext cx="2895023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P=N-1;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P&gt;=0;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1996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552158" y="2373370"/>
            <a:ext cx="4774384" cy="22903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一趟冒泡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A[i+1]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Swap(A[i],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A[i+1]);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标识发生了交换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flag==0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全程无交换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334122" algn="l"/>
                <a:tab pos="553029" algn="l"/>
                <a:tab pos="771936" algn="l"/>
                <a:tab pos="1106058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86722" y="5034769"/>
            <a:ext cx="3316614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最好情况：顺序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722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最坏情况：逆序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423285" y="5230630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322726767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简单排序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插入排序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59540" y="898655"/>
            <a:ext cx="521296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Insertion_Sort(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12558" y="1428631"/>
            <a:ext cx="1288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A[P];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752710" y="1382546"/>
            <a:ext cx="1657505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摸下一张牌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312558" y="1693618"/>
            <a:ext cx="411811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A[i-1]&gt;Tmp;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12558" y="1924043"/>
            <a:ext cx="351538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移出空位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2087"/>
              </a:lnSpc>
              <a:tabLst>
                <a:tab pos="276515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新牌落位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093655" y="2488582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59540" y="2857261"/>
            <a:ext cx="4699043" cy="2867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864108" algn="l"/>
                <a:tab pos="112910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最好情况：顺序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最坏情况：逆序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例：给定初始序列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{34,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8,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64,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51,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32,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21}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，冒泡排序和插入排序分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别需要多少次元素交换才能完</a:t>
            </a:r>
          </a:p>
          <a:p>
            <a:pPr>
              <a:lnSpc>
                <a:spcPts val="2540"/>
              </a:lnSpc>
              <a:tabLst>
                <a:tab pos="864108" algn="l"/>
                <a:tab pos="1129101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成？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38048" y="2396412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109806411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时间复杂度下界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2062297"/>
            <a:ext cx="157094" cy="2918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3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74201" y="1993170"/>
            <a:ext cx="7035259" cy="35984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对于下标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i&lt;j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，如果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A[i]&gt;A[j]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，则称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(i,j)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一对</a:t>
            </a:r>
            <a:r>
              <a:rPr lang="en-US" altLang="zh-CN" sz="254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逆序对</a:t>
            </a:r>
            <a:r>
              <a:rPr lang="en-US" altLang="zh-CN" sz="254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(inversion)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720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问题：序列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{34,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8,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64,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51,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32,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21}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中有多少逆序对？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80650" algn="l"/>
                <a:tab pos="92172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(64,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(32,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个相邻元素正好消去</a:t>
            </a:r>
            <a:r>
              <a:rPr lang="en-US" altLang="zh-CN" sz="254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插入排序：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N+I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  <a:tabLst>
                <a:tab pos="80650" algn="l"/>
                <a:tab pos="92172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如果序列</a:t>
            </a:r>
            <a:r>
              <a:rPr lang="en-US" altLang="zh-CN" sz="254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基本有序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，则插入排序简单且高效</a:t>
            </a:r>
          </a:p>
        </p:txBody>
      </p:sp>
    </p:spTree>
    <p:extLst>
      <p:ext uri="{BB962C8B-B14F-4D97-AF65-F5344CB8AC3E}">
        <p14:creationId xmlns:p14="http://schemas.microsoft.com/office/powerpoint/2010/main" val="5790714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时间复杂度下界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085340"/>
            <a:ext cx="173124" cy="2495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2027734"/>
            <a:ext cx="6891310" cy="35727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定理：任意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个不同元素组成的序列平均具有</a:t>
            </a:r>
          </a:p>
          <a:p>
            <a:pPr>
              <a:lnSpc>
                <a:spcPts val="3901"/>
              </a:lnSpc>
            </a:pP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定理：任何仅以交换相邻两元素来排序的算</a:t>
            </a:r>
          </a:p>
          <a:p>
            <a:pPr>
              <a:lnSpc>
                <a:spcPts val="399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法，其平均时间复杂度为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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这意味着：要提高算法效率，我们必须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08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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每次消去不止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个逆序对！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084" dirty="0">
                <a:solidFill>
                  <a:srgbClr val="0000FF"/>
                </a:solidFill>
                <a:latin typeface="Wingdings" pitchFamily="18" charset="0"/>
                <a:cs typeface="Wingdings" pitchFamily="18" charset="0"/>
              </a:rPr>
              <a:t>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每次交换相隔较远的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个元素！</a:t>
            </a:r>
          </a:p>
        </p:txBody>
      </p:sp>
    </p:spTree>
    <p:extLst>
      <p:ext uri="{BB962C8B-B14F-4D97-AF65-F5344CB8AC3E}">
        <p14:creationId xmlns:p14="http://schemas.microsoft.com/office/powerpoint/2010/main" val="13247802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25967716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61443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希尔排序</a:t>
            </a:r>
            <a:r>
              <a:rPr lang="en-US" altLang="zh-CN" sz="2542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by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Donald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Shell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2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362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569566" y="656478"/>
            <a:ext cx="3813520" cy="2039024"/>
          </a:xfrm>
          <a:custGeom>
            <a:avLst/>
            <a:gdLst>
              <a:gd name="connsiteX0" fmla="*/ 6350 w 4203700"/>
              <a:gd name="connsiteY0" fmla="*/ 6350 h 2247646"/>
              <a:gd name="connsiteX1" fmla="*/ 6350 w 4203700"/>
              <a:gd name="connsiteY1" fmla="*/ 2241296 h 2247646"/>
              <a:gd name="connsiteX2" fmla="*/ 4197350 w 4203700"/>
              <a:gd name="connsiteY2" fmla="*/ 2241296 h 2247646"/>
              <a:gd name="connsiteX3" fmla="*/ 4197350 w 4203700"/>
              <a:gd name="connsiteY3" fmla="*/ 6350 h 2247646"/>
              <a:gd name="connsiteX4" fmla="*/ 6350 w 4203700"/>
              <a:gd name="connsiteY4" fmla="*/ 6350 h 2247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3700" h="2247646">
                <a:moveTo>
                  <a:pt x="6350" y="6350"/>
                </a:moveTo>
                <a:lnTo>
                  <a:pt x="6350" y="2241296"/>
                </a:lnTo>
                <a:lnTo>
                  <a:pt x="4197350" y="2241296"/>
                </a:lnTo>
                <a:lnTo>
                  <a:pt x="4197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09073" y="2936238"/>
            <a:ext cx="6443236" cy="28803"/>
          </a:xfrm>
          <a:custGeom>
            <a:avLst/>
            <a:gdLst>
              <a:gd name="connsiteX0" fmla="*/ 7937 w 7102475"/>
              <a:gd name="connsiteY0" fmla="*/ 7937 h 31750"/>
              <a:gd name="connsiteX1" fmla="*/ 7094537 w 71024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2475" h="31750">
                <a:moveTo>
                  <a:pt x="7937" y="7937"/>
                </a:moveTo>
                <a:lnTo>
                  <a:pt x="70945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909073" y="3489256"/>
            <a:ext cx="6443236" cy="28803"/>
          </a:xfrm>
          <a:custGeom>
            <a:avLst/>
            <a:gdLst>
              <a:gd name="connsiteX0" fmla="*/ 7937 w 7102475"/>
              <a:gd name="connsiteY0" fmla="*/ 7937 h 31750"/>
              <a:gd name="connsiteX1" fmla="*/ 7094537 w 7102475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2475" h="31750">
                <a:moveTo>
                  <a:pt x="7937" y="7937"/>
                </a:moveTo>
                <a:lnTo>
                  <a:pt x="7094537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46353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60178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74003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87829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01654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154803" y="2937678"/>
            <a:ext cx="149775" cy="564539"/>
          </a:xfrm>
          <a:custGeom>
            <a:avLst/>
            <a:gdLst>
              <a:gd name="connsiteX0" fmla="*/ 6350 w 165099"/>
              <a:gd name="connsiteY0" fmla="*/ 6350 h 622300"/>
              <a:gd name="connsiteX1" fmla="*/ 6350 w 165099"/>
              <a:gd name="connsiteY1" fmla="*/ 615950 h 622300"/>
              <a:gd name="connsiteX2" fmla="*/ 158749 w 165099"/>
              <a:gd name="connsiteY2" fmla="*/ 615950 h 622300"/>
              <a:gd name="connsiteX3" fmla="*/ 158749 w 165099"/>
              <a:gd name="connsiteY3" fmla="*/ 6350 h 622300"/>
              <a:gd name="connsiteX4" fmla="*/ 6350 w 165099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099" h="622300">
                <a:moveTo>
                  <a:pt x="6350" y="6350"/>
                </a:moveTo>
                <a:lnTo>
                  <a:pt x="6350" y="615950"/>
                </a:lnTo>
                <a:lnTo>
                  <a:pt x="158749" y="615950"/>
                </a:lnTo>
                <a:lnTo>
                  <a:pt x="158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29305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43131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56956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70782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4607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498432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12258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26083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39909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53734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67560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581385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595211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609036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22862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36687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50512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64338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78163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691988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705813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719639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7334645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7472900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7611154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7749409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7887663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8025918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8164172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4" name="Freeform 3"/>
          <p:cNvSpPr/>
          <p:nvPr/>
        </p:nvSpPr>
        <p:spPr>
          <a:xfrm>
            <a:off x="8302427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5" name="Freeform 3"/>
          <p:cNvSpPr/>
          <p:nvPr/>
        </p:nvSpPr>
        <p:spPr>
          <a:xfrm>
            <a:off x="8440681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6" name="Freeform 3"/>
          <p:cNvSpPr/>
          <p:nvPr/>
        </p:nvSpPr>
        <p:spPr>
          <a:xfrm>
            <a:off x="8578936" y="2937678"/>
            <a:ext cx="149776" cy="564539"/>
          </a:xfrm>
          <a:custGeom>
            <a:avLst/>
            <a:gdLst>
              <a:gd name="connsiteX0" fmla="*/ 6350 w 165100"/>
              <a:gd name="connsiteY0" fmla="*/ 6350 h 622300"/>
              <a:gd name="connsiteX1" fmla="*/ 6350 w 165100"/>
              <a:gd name="connsiteY1" fmla="*/ 615950 h 622300"/>
              <a:gd name="connsiteX2" fmla="*/ 158750 w 165100"/>
              <a:gd name="connsiteY2" fmla="*/ 615950 h 622300"/>
              <a:gd name="connsiteX3" fmla="*/ 158750 w 165100"/>
              <a:gd name="connsiteY3" fmla="*/ 6350 h 622300"/>
              <a:gd name="connsiteX4" fmla="*/ 6350 w 165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100" h="622300">
                <a:moveTo>
                  <a:pt x="6350" y="6350"/>
                </a:moveTo>
                <a:lnTo>
                  <a:pt x="6350" y="615950"/>
                </a:lnTo>
                <a:lnTo>
                  <a:pt x="158750" y="615950"/>
                </a:lnTo>
                <a:lnTo>
                  <a:pt x="158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7" name="Freeform 3"/>
          <p:cNvSpPr/>
          <p:nvPr/>
        </p:nvSpPr>
        <p:spPr>
          <a:xfrm>
            <a:off x="3469291" y="2943438"/>
            <a:ext cx="829526" cy="553018"/>
          </a:xfrm>
          <a:custGeom>
            <a:avLst/>
            <a:gdLst>
              <a:gd name="connsiteX0" fmla="*/ 0 w 914399"/>
              <a:gd name="connsiteY0" fmla="*/ 0 h 609600"/>
              <a:gd name="connsiteX1" fmla="*/ 0 w 914399"/>
              <a:gd name="connsiteY1" fmla="*/ 609600 h 609600"/>
              <a:gd name="connsiteX2" fmla="*/ 914399 w 914399"/>
              <a:gd name="connsiteY2" fmla="*/ 609600 h 609600"/>
              <a:gd name="connsiteX3" fmla="*/ 914399 w 914399"/>
              <a:gd name="connsiteY3" fmla="*/ 0 h 609600"/>
              <a:gd name="connsiteX4" fmla="*/ 0 w 9143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" h="609600">
                <a:moveTo>
                  <a:pt x="0" y="0"/>
                </a:moveTo>
                <a:lnTo>
                  <a:pt x="0" y="609600"/>
                </a:lnTo>
                <a:lnTo>
                  <a:pt x="914399" y="609600"/>
                </a:lnTo>
                <a:lnTo>
                  <a:pt x="914399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8" name="Freeform 3"/>
          <p:cNvSpPr/>
          <p:nvPr/>
        </p:nvSpPr>
        <p:spPr>
          <a:xfrm>
            <a:off x="3463530" y="2937678"/>
            <a:ext cx="841047" cy="564539"/>
          </a:xfrm>
          <a:custGeom>
            <a:avLst/>
            <a:gdLst>
              <a:gd name="connsiteX0" fmla="*/ 6350 w 927099"/>
              <a:gd name="connsiteY0" fmla="*/ 6350 h 622300"/>
              <a:gd name="connsiteX1" fmla="*/ 6350 w 927099"/>
              <a:gd name="connsiteY1" fmla="*/ 615950 h 622300"/>
              <a:gd name="connsiteX2" fmla="*/ 920749 w 927099"/>
              <a:gd name="connsiteY2" fmla="*/ 615950 h 622300"/>
              <a:gd name="connsiteX3" fmla="*/ 920749 w 927099"/>
              <a:gd name="connsiteY3" fmla="*/ 6350 h 622300"/>
              <a:gd name="connsiteX4" fmla="*/ 6350 w 927099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099" h="622300">
                <a:moveTo>
                  <a:pt x="6350" y="6350"/>
                </a:moveTo>
                <a:lnTo>
                  <a:pt x="6350" y="615950"/>
                </a:lnTo>
                <a:lnTo>
                  <a:pt x="920749" y="615950"/>
                </a:lnTo>
                <a:lnTo>
                  <a:pt x="920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9" name="Freeform 3"/>
          <p:cNvSpPr/>
          <p:nvPr/>
        </p:nvSpPr>
        <p:spPr>
          <a:xfrm>
            <a:off x="4298817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0" name="Freeform 3"/>
          <p:cNvSpPr/>
          <p:nvPr/>
        </p:nvSpPr>
        <p:spPr>
          <a:xfrm>
            <a:off x="4293057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1" name="Freeform 3"/>
          <p:cNvSpPr/>
          <p:nvPr/>
        </p:nvSpPr>
        <p:spPr>
          <a:xfrm>
            <a:off x="5128345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2" name="Freeform 3"/>
          <p:cNvSpPr/>
          <p:nvPr/>
        </p:nvSpPr>
        <p:spPr>
          <a:xfrm>
            <a:off x="5122584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3" name="Freeform 3"/>
          <p:cNvSpPr/>
          <p:nvPr/>
        </p:nvSpPr>
        <p:spPr>
          <a:xfrm>
            <a:off x="5957872" y="2943438"/>
            <a:ext cx="1935563" cy="553018"/>
          </a:xfrm>
          <a:custGeom>
            <a:avLst/>
            <a:gdLst>
              <a:gd name="connsiteX0" fmla="*/ 0 w 2133600"/>
              <a:gd name="connsiteY0" fmla="*/ 0 h 609600"/>
              <a:gd name="connsiteX1" fmla="*/ 0 w 2133600"/>
              <a:gd name="connsiteY1" fmla="*/ 609600 h 609600"/>
              <a:gd name="connsiteX2" fmla="*/ 2133600 w 2133600"/>
              <a:gd name="connsiteY2" fmla="*/ 609600 h 609600"/>
              <a:gd name="connsiteX3" fmla="*/ 2133600 w 2133600"/>
              <a:gd name="connsiteY3" fmla="*/ 0 h 609600"/>
              <a:gd name="connsiteX4" fmla="*/ 0 w 2133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609600">
                <a:moveTo>
                  <a:pt x="0" y="0"/>
                </a:moveTo>
                <a:lnTo>
                  <a:pt x="0" y="609600"/>
                </a:lnTo>
                <a:lnTo>
                  <a:pt x="2133600" y="609600"/>
                </a:lnTo>
                <a:lnTo>
                  <a:pt x="21336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4" name="Freeform 3"/>
          <p:cNvSpPr/>
          <p:nvPr/>
        </p:nvSpPr>
        <p:spPr>
          <a:xfrm>
            <a:off x="5952111" y="2937678"/>
            <a:ext cx="1947084" cy="564539"/>
          </a:xfrm>
          <a:custGeom>
            <a:avLst/>
            <a:gdLst>
              <a:gd name="connsiteX0" fmla="*/ 6350 w 2146300"/>
              <a:gd name="connsiteY0" fmla="*/ 6350 h 622300"/>
              <a:gd name="connsiteX1" fmla="*/ 6350 w 2146300"/>
              <a:gd name="connsiteY1" fmla="*/ 615950 h 622300"/>
              <a:gd name="connsiteX2" fmla="*/ 2139950 w 2146300"/>
              <a:gd name="connsiteY2" fmla="*/ 615950 h 622300"/>
              <a:gd name="connsiteX3" fmla="*/ 2139950 w 2146300"/>
              <a:gd name="connsiteY3" fmla="*/ 6350 h 622300"/>
              <a:gd name="connsiteX4" fmla="*/ 6350 w 21463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300" h="622300">
                <a:moveTo>
                  <a:pt x="6350" y="6350"/>
                </a:moveTo>
                <a:lnTo>
                  <a:pt x="6350" y="615950"/>
                </a:lnTo>
                <a:lnTo>
                  <a:pt x="2139950" y="615950"/>
                </a:lnTo>
                <a:lnTo>
                  <a:pt x="2139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5" name="Freeform 3"/>
          <p:cNvSpPr/>
          <p:nvPr/>
        </p:nvSpPr>
        <p:spPr>
          <a:xfrm>
            <a:off x="7893424" y="2943438"/>
            <a:ext cx="829527" cy="553018"/>
          </a:xfrm>
          <a:custGeom>
            <a:avLst/>
            <a:gdLst>
              <a:gd name="connsiteX0" fmla="*/ 0 w 914400"/>
              <a:gd name="connsiteY0" fmla="*/ 0 h 609600"/>
              <a:gd name="connsiteX1" fmla="*/ 0 w 914400"/>
              <a:gd name="connsiteY1" fmla="*/ 609600 h 609600"/>
              <a:gd name="connsiteX2" fmla="*/ 914400 w 914400"/>
              <a:gd name="connsiteY2" fmla="*/ 609600 h 609600"/>
              <a:gd name="connsiteX3" fmla="*/ 914400 w 914400"/>
              <a:gd name="connsiteY3" fmla="*/ 0 h 609600"/>
              <a:gd name="connsiteX4" fmla="*/ 0 w 914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609600">
                <a:moveTo>
                  <a:pt x="0" y="0"/>
                </a:moveTo>
                <a:lnTo>
                  <a:pt x="0" y="609600"/>
                </a:ln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6" name="Freeform 3"/>
          <p:cNvSpPr/>
          <p:nvPr/>
        </p:nvSpPr>
        <p:spPr>
          <a:xfrm>
            <a:off x="7887663" y="2937678"/>
            <a:ext cx="841048" cy="564539"/>
          </a:xfrm>
          <a:custGeom>
            <a:avLst/>
            <a:gdLst>
              <a:gd name="connsiteX0" fmla="*/ 6350 w 927100"/>
              <a:gd name="connsiteY0" fmla="*/ 6350 h 622300"/>
              <a:gd name="connsiteX1" fmla="*/ 6350 w 927100"/>
              <a:gd name="connsiteY1" fmla="*/ 615950 h 622300"/>
              <a:gd name="connsiteX2" fmla="*/ 920750 w 927100"/>
              <a:gd name="connsiteY2" fmla="*/ 615950 h 622300"/>
              <a:gd name="connsiteX3" fmla="*/ 920750 w 927100"/>
              <a:gd name="connsiteY3" fmla="*/ 6350 h 622300"/>
              <a:gd name="connsiteX4" fmla="*/ 6350 w 927100"/>
              <a:gd name="connsiteY4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622300">
                <a:moveTo>
                  <a:pt x="6350" y="6350"/>
                </a:moveTo>
                <a:lnTo>
                  <a:pt x="6350" y="615950"/>
                </a:lnTo>
                <a:lnTo>
                  <a:pt x="920750" y="6159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59540" y="829527"/>
            <a:ext cx="3275577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){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printf(“%d\n”,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927668" y="3802000"/>
            <a:ext cx="195245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PrintN(100000)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872612" y="3110728"/>
            <a:ext cx="41998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927668" y="3110728"/>
            <a:ext cx="19893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100000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99999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43430" y="3145291"/>
            <a:ext cx="52097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99998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3204177" y="4124594"/>
            <a:ext cx="2860720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PrintN(99999)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PrintN(99998)</a:t>
            </a:r>
          </a:p>
          <a:p>
            <a:pPr>
              <a:lnSpc>
                <a:spcPts val="2087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PrintN(99997)</a:t>
            </a:r>
          </a:p>
          <a:p>
            <a:pPr>
              <a:lnSpc>
                <a:spcPts val="1542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76515" algn="l"/>
                <a:tab pos="553029" algn="l"/>
                <a:tab pos="898672" algn="l"/>
                <a:tab pos="1589959" algn="l"/>
              </a:tabLst>
            </a:pPr>
            <a:r>
              <a:rPr lang="en-US" altLang="zh-CN" sz="1633" dirty="0"/>
              <a:t>				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PrintN(0)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476200" y="3145291"/>
            <a:ext cx="89287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8250466" y="314529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384030" y="4216764"/>
            <a:ext cx="1923604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6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326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6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443777" y="679752"/>
            <a:ext cx="1354538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03090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69613" y="656710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举个例子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446122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30012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413903" y="1682098"/>
            <a:ext cx="2180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97794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81685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65576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49466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833357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317248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01139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285030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68920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252811" y="1682098"/>
            <a:ext cx="23083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82032" y="2281200"/>
            <a:ext cx="612347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252811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349466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285030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46122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381685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833357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65576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317248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768920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94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95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930012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801139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97794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413903" y="2304243"/>
            <a:ext cx="230832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443777" y="4043946"/>
            <a:ext cx="17312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754849" y="3974818"/>
            <a:ext cx="7009932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7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定义增量序列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90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对每个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进行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994"/>
              </a:lnSpc>
            </a:pPr>
            <a:r>
              <a:rPr lang="en-US" altLang="zh-CN" sz="181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注意：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有序的序列，在执行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排序后，仍然是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81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有序的</a:t>
            </a:r>
          </a:p>
        </p:txBody>
      </p:sp>
    </p:spTree>
    <p:extLst>
      <p:ext uri="{BB962C8B-B14F-4D97-AF65-F5344CB8AC3E}">
        <p14:creationId xmlns:p14="http://schemas.microsoft.com/office/powerpoint/2010/main" val="231174917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79387" y="5062190"/>
            <a:ext cx="436193" cy="231576"/>
          </a:xfrm>
          <a:custGeom>
            <a:avLst/>
            <a:gdLst>
              <a:gd name="connsiteX0" fmla="*/ 0 w 480822"/>
              <a:gd name="connsiteY0" fmla="*/ 255270 h 255270"/>
              <a:gd name="connsiteX1" fmla="*/ 124206 w 480822"/>
              <a:gd name="connsiteY1" fmla="*/ 8382 h 255270"/>
              <a:gd name="connsiteX2" fmla="*/ 480821 w 480822"/>
              <a:gd name="connsiteY2" fmla="*/ 0 h 255270"/>
              <a:gd name="connsiteX3" fmla="*/ 0 w 480822"/>
              <a:gd name="connsiteY3" fmla="*/ 255270 h 255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0822" h="255270">
                <a:moveTo>
                  <a:pt x="0" y="255270"/>
                </a:moveTo>
                <a:lnTo>
                  <a:pt x="124206" y="8382"/>
                </a:lnTo>
                <a:cubicBezTo>
                  <a:pt x="172973" y="48005"/>
                  <a:pt x="300228" y="48005"/>
                  <a:pt x="480821" y="0"/>
                </a:cubicBezTo>
                <a:lnTo>
                  <a:pt x="0" y="25527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2315532"/>
            <a:ext cx="5610829" cy="2983993"/>
          </a:xfrm>
          <a:custGeom>
            <a:avLst/>
            <a:gdLst>
              <a:gd name="connsiteX0" fmla="*/ 6350 w 6184900"/>
              <a:gd name="connsiteY0" fmla="*/ 6350 h 3289300"/>
              <a:gd name="connsiteX1" fmla="*/ 6350 w 6184900"/>
              <a:gd name="connsiteY1" fmla="*/ 3282950 h 3289300"/>
              <a:gd name="connsiteX2" fmla="*/ 5697727 w 6184900"/>
              <a:gd name="connsiteY2" fmla="*/ 3282950 h 3289300"/>
              <a:gd name="connsiteX3" fmla="*/ 6178549 w 6184900"/>
              <a:gd name="connsiteY3" fmla="*/ 3027680 h 3289300"/>
              <a:gd name="connsiteX4" fmla="*/ 6178549 w 6184900"/>
              <a:gd name="connsiteY4" fmla="*/ 6350 h 3289300"/>
              <a:gd name="connsiteX5" fmla="*/ 6350 w 6184900"/>
              <a:gd name="connsiteY5" fmla="*/ 6350 h 328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184900" h="3289300">
                <a:moveTo>
                  <a:pt x="6350" y="6350"/>
                </a:moveTo>
                <a:lnTo>
                  <a:pt x="6350" y="3282950"/>
                </a:lnTo>
                <a:lnTo>
                  <a:pt x="5697727" y="3282950"/>
                </a:lnTo>
                <a:lnTo>
                  <a:pt x="6178549" y="3027680"/>
                </a:lnTo>
                <a:lnTo>
                  <a:pt x="6178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73627" y="5056429"/>
            <a:ext cx="447714" cy="243098"/>
          </a:xfrm>
          <a:custGeom>
            <a:avLst/>
            <a:gdLst>
              <a:gd name="connsiteX0" fmla="*/ 6350 w 493522"/>
              <a:gd name="connsiteY0" fmla="*/ 261620 h 267970"/>
              <a:gd name="connsiteX1" fmla="*/ 130556 w 493522"/>
              <a:gd name="connsiteY1" fmla="*/ 14732 h 267970"/>
              <a:gd name="connsiteX2" fmla="*/ 487171 w 493522"/>
              <a:gd name="connsiteY2" fmla="*/ 6350 h 267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3522" h="267970">
                <a:moveTo>
                  <a:pt x="6350" y="261620"/>
                </a:moveTo>
                <a:lnTo>
                  <a:pt x="130556" y="14732"/>
                </a:lnTo>
                <a:cubicBezTo>
                  <a:pt x="179323" y="54355"/>
                  <a:pt x="306578" y="54355"/>
                  <a:pt x="487171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希尔增量序列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682097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601449"/>
            <a:ext cx="209672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原始希尔排序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08867" y="1601449"/>
            <a:ext cx="366606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453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453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31358" y="2477061"/>
            <a:ext cx="471763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Shell_sort(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31358" y="275357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474" y="2707485"/>
            <a:ext cx="50173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D=N/2;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D&gt;0;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D/=2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希尔增量序列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31358" y="3064642"/>
            <a:ext cx="5238614" cy="28289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插入排序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A[P];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]&gt;Tmp;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i-=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</a:t>
            </a:r>
            <a:r>
              <a:rPr lang="en-US" altLang="zh-CN" sz="1453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812"/>
              </a:lnSpc>
              <a:tabLst>
                <a:tab pos="334122" algn="l"/>
                <a:tab pos="668244" algn="l"/>
                <a:tab pos="933237" algn="l"/>
                <a:tab pos="1071494" algn="l"/>
                <a:tab pos="1221273" algn="l"/>
              </a:tabLst>
            </a:pPr>
            <a:r>
              <a:rPr lang="en-US" altLang="zh-CN" sz="1633" dirty="0"/>
              <a:t>	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38114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12372" y="4868632"/>
            <a:ext cx="53227" cy="154154"/>
          </a:xfrm>
          <a:custGeom>
            <a:avLst/>
            <a:gdLst>
              <a:gd name="connsiteX0" fmla="*/ 1523 w 58673"/>
              <a:gd name="connsiteY0" fmla="*/ 11430 h 169926"/>
              <a:gd name="connsiteX1" fmla="*/ 23622 w 58673"/>
              <a:gd name="connsiteY1" fmla="*/ 1524 h 169926"/>
              <a:gd name="connsiteX2" fmla="*/ 35051 w 58673"/>
              <a:gd name="connsiteY2" fmla="*/ 0 h 169926"/>
              <a:gd name="connsiteX3" fmla="*/ 42672 w 58673"/>
              <a:gd name="connsiteY3" fmla="*/ 0 h 169926"/>
              <a:gd name="connsiteX4" fmla="*/ 47243 w 58673"/>
              <a:gd name="connsiteY4" fmla="*/ 1524 h 169926"/>
              <a:gd name="connsiteX5" fmla="*/ 52577 w 58673"/>
              <a:gd name="connsiteY5" fmla="*/ 5334 h 169926"/>
              <a:gd name="connsiteX6" fmla="*/ 57150 w 58673"/>
              <a:gd name="connsiteY6" fmla="*/ 14478 h 169926"/>
              <a:gd name="connsiteX7" fmla="*/ 58673 w 58673"/>
              <a:gd name="connsiteY7" fmla="*/ 24384 h 169926"/>
              <a:gd name="connsiteX8" fmla="*/ 57150 w 58673"/>
              <a:gd name="connsiteY8" fmla="*/ 36576 h 169926"/>
              <a:gd name="connsiteX9" fmla="*/ 55625 w 58673"/>
              <a:gd name="connsiteY9" fmla="*/ 46482 h 169926"/>
              <a:gd name="connsiteX10" fmla="*/ 48767 w 58673"/>
              <a:gd name="connsiteY10" fmla="*/ 57150 h 169926"/>
              <a:gd name="connsiteX11" fmla="*/ 44195 w 58673"/>
              <a:gd name="connsiteY11" fmla="*/ 65532 h 169926"/>
              <a:gd name="connsiteX12" fmla="*/ 38100 w 58673"/>
              <a:gd name="connsiteY12" fmla="*/ 73152 h 169926"/>
              <a:gd name="connsiteX13" fmla="*/ 23622 w 58673"/>
              <a:gd name="connsiteY13" fmla="*/ 159258 h 169926"/>
              <a:gd name="connsiteX14" fmla="*/ 14477 w 58673"/>
              <a:gd name="connsiteY14" fmla="*/ 165354 h 169926"/>
              <a:gd name="connsiteX15" fmla="*/ 0 w 58673"/>
              <a:gd name="connsiteY15" fmla="*/ 169926 h 169926"/>
              <a:gd name="connsiteX16" fmla="*/ 1523 w 58673"/>
              <a:gd name="connsiteY16" fmla="*/ 11430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8673" h="169926">
                <a:moveTo>
                  <a:pt x="1523" y="11430"/>
                </a:moveTo>
                <a:lnTo>
                  <a:pt x="23622" y="1524"/>
                </a:lnTo>
                <a:lnTo>
                  <a:pt x="35051" y="0"/>
                </a:lnTo>
                <a:lnTo>
                  <a:pt x="42672" y="0"/>
                </a:lnTo>
                <a:lnTo>
                  <a:pt x="47243" y="1524"/>
                </a:lnTo>
                <a:lnTo>
                  <a:pt x="52577" y="5334"/>
                </a:lnTo>
                <a:lnTo>
                  <a:pt x="57150" y="14478"/>
                </a:lnTo>
                <a:lnTo>
                  <a:pt x="58673" y="24384"/>
                </a:lnTo>
                <a:lnTo>
                  <a:pt x="57150" y="36576"/>
                </a:lnTo>
                <a:lnTo>
                  <a:pt x="55625" y="46482"/>
                </a:lnTo>
                <a:lnTo>
                  <a:pt x="48767" y="57150"/>
                </a:lnTo>
                <a:lnTo>
                  <a:pt x="44195" y="65532"/>
                </a:lnTo>
                <a:lnTo>
                  <a:pt x="38100" y="73152"/>
                </a:lnTo>
                <a:cubicBezTo>
                  <a:pt x="26606" y="104279"/>
                  <a:pt x="48488" y="139217"/>
                  <a:pt x="23622" y="159258"/>
                </a:cubicBezTo>
                <a:lnTo>
                  <a:pt x="14477" y="165354"/>
                </a:lnTo>
                <a:lnTo>
                  <a:pt x="0" y="169926"/>
                </a:lnTo>
                <a:lnTo>
                  <a:pt x="1523" y="11430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306611" y="4862872"/>
            <a:ext cx="64748" cy="165675"/>
          </a:xfrm>
          <a:custGeom>
            <a:avLst/>
            <a:gdLst>
              <a:gd name="connsiteX0" fmla="*/ 7873 w 71373"/>
              <a:gd name="connsiteY0" fmla="*/ 17780 h 182626"/>
              <a:gd name="connsiteX1" fmla="*/ 29972 w 71373"/>
              <a:gd name="connsiteY1" fmla="*/ 7874 h 182626"/>
              <a:gd name="connsiteX2" fmla="*/ 41401 w 71373"/>
              <a:gd name="connsiteY2" fmla="*/ 6350 h 182626"/>
              <a:gd name="connsiteX3" fmla="*/ 49022 w 71373"/>
              <a:gd name="connsiteY3" fmla="*/ 6350 h 182626"/>
              <a:gd name="connsiteX4" fmla="*/ 53593 w 71373"/>
              <a:gd name="connsiteY4" fmla="*/ 7874 h 182626"/>
              <a:gd name="connsiteX5" fmla="*/ 58927 w 71373"/>
              <a:gd name="connsiteY5" fmla="*/ 11684 h 182626"/>
              <a:gd name="connsiteX6" fmla="*/ 63500 w 71373"/>
              <a:gd name="connsiteY6" fmla="*/ 20828 h 182626"/>
              <a:gd name="connsiteX7" fmla="*/ 65023 w 71373"/>
              <a:gd name="connsiteY7" fmla="*/ 30734 h 182626"/>
              <a:gd name="connsiteX8" fmla="*/ 63500 w 71373"/>
              <a:gd name="connsiteY8" fmla="*/ 42926 h 182626"/>
              <a:gd name="connsiteX9" fmla="*/ 61975 w 71373"/>
              <a:gd name="connsiteY9" fmla="*/ 52832 h 182626"/>
              <a:gd name="connsiteX10" fmla="*/ 55117 w 71373"/>
              <a:gd name="connsiteY10" fmla="*/ 63500 h 182626"/>
              <a:gd name="connsiteX11" fmla="*/ 50545 w 71373"/>
              <a:gd name="connsiteY11" fmla="*/ 71882 h 182626"/>
              <a:gd name="connsiteX12" fmla="*/ 44450 w 71373"/>
              <a:gd name="connsiteY12" fmla="*/ 79502 h 182626"/>
              <a:gd name="connsiteX13" fmla="*/ 29972 w 71373"/>
              <a:gd name="connsiteY13" fmla="*/ 165608 h 182626"/>
              <a:gd name="connsiteX14" fmla="*/ 20827 w 71373"/>
              <a:gd name="connsiteY14" fmla="*/ 171704 h 182626"/>
              <a:gd name="connsiteX15" fmla="*/ 6350 w 71373"/>
              <a:gd name="connsiteY15" fmla="*/ 176276 h 182626"/>
              <a:gd name="connsiteX16" fmla="*/ 7873 w 71373"/>
              <a:gd name="connsiteY16" fmla="*/ 17780 h 1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1373" h="182626">
                <a:moveTo>
                  <a:pt x="7873" y="17780"/>
                </a:moveTo>
                <a:lnTo>
                  <a:pt x="29972" y="7874"/>
                </a:lnTo>
                <a:lnTo>
                  <a:pt x="41401" y="6350"/>
                </a:lnTo>
                <a:lnTo>
                  <a:pt x="49022" y="6350"/>
                </a:lnTo>
                <a:lnTo>
                  <a:pt x="53593" y="7874"/>
                </a:lnTo>
                <a:lnTo>
                  <a:pt x="58927" y="11684"/>
                </a:lnTo>
                <a:lnTo>
                  <a:pt x="63500" y="20828"/>
                </a:lnTo>
                <a:lnTo>
                  <a:pt x="65023" y="30734"/>
                </a:lnTo>
                <a:lnTo>
                  <a:pt x="63500" y="42926"/>
                </a:lnTo>
                <a:lnTo>
                  <a:pt x="61975" y="52832"/>
                </a:lnTo>
                <a:lnTo>
                  <a:pt x="55117" y="63500"/>
                </a:lnTo>
                <a:lnTo>
                  <a:pt x="50545" y="71882"/>
                </a:lnTo>
                <a:lnTo>
                  <a:pt x="44450" y="79502"/>
                </a:lnTo>
                <a:cubicBezTo>
                  <a:pt x="32956" y="110629"/>
                  <a:pt x="54838" y="145567"/>
                  <a:pt x="29972" y="165608"/>
                </a:cubicBezTo>
                <a:lnTo>
                  <a:pt x="20827" y="171704"/>
                </a:lnTo>
                <a:lnTo>
                  <a:pt x="6350" y="176276"/>
                </a:lnTo>
                <a:lnTo>
                  <a:pt x="7873" y="177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764884" y="4868632"/>
            <a:ext cx="51845" cy="154154"/>
          </a:xfrm>
          <a:custGeom>
            <a:avLst/>
            <a:gdLst>
              <a:gd name="connsiteX0" fmla="*/ 57150 w 57150"/>
              <a:gd name="connsiteY0" fmla="*/ 11430 h 169926"/>
              <a:gd name="connsiteX1" fmla="*/ 33527 w 57150"/>
              <a:gd name="connsiteY1" fmla="*/ 1524 h 169926"/>
              <a:gd name="connsiteX2" fmla="*/ 23622 w 57150"/>
              <a:gd name="connsiteY2" fmla="*/ 0 h 169926"/>
              <a:gd name="connsiteX3" fmla="*/ 14477 w 57150"/>
              <a:gd name="connsiteY3" fmla="*/ 0 h 169926"/>
              <a:gd name="connsiteX4" fmla="*/ 9905 w 57150"/>
              <a:gd name="connsiteY4" fmla="*/ 1524 h 169926"/>
              <a:gd name="connsiteX5" fmla="*/ 4572 w 57150"/>
              <a:gd name="connsiteY5" fmla="*/ 5334 h 169926"/>
              <a:gd name="connsiteX6" fmla="*/ 1523 w 57150"/>
              <a:gd name="connsiteY6" fmla="*/ 14478 h 169926"/>
              <a:gd name="connsiteX7" fmla="*/ 0 w 57150"/>
              <a:gd name="connsiteY7" fmla="*/ 24384 h 169926"/>
              <a:gd name="connsiteX8" fmla="*/ 0 w 57150"/>
              <a:gd name="connsiteY8" fmla="*/ 36576 h 169926"/>
              <a:gd name="connsiteX9" fmla="*/ 1523 w 57150"/>
              <a:gd name="connsiteY9" fmla="*/ 46482 h 169926"/>
              <a:gd name="connsiteX10" fmla="*/ 8382 w 57150"/>
              <a:gd name="connsiteY10" fmla="*/ 57150 h 169926"/>
              <a:gd name="connsiteX11" fmla="*/ 14477 w 57150"/>
              <a:gd name="connsiteY11" fmla="*/ 65532 h 169926"/>
              <a:gd name="connsiteX12" fmla="*/ 19050 w 57150"/>
              <a:gd name="connsiteY12" fmla="*/ 73152 h 169926"/>
              <a:gd name="connsiteX13" fmla="*/ 33527 w 57150"/>
              <a:gd name="connsiteY13" fmla="*/ 159258 h 169926"/>
              <a:gd name="connsiteX14" fmla="*/ 42672 w 57150"/>
              <a:gd name="connsiteY14" fmla="*/ 165354 h 169926"/>
              <a:gd name="connsiteX15" fmla="*/ 57150 w 57150"/>
              <a:gd name="connsiteY15" fmla="*/ 169926 h 169926"/>
              <a:gd name="connsiteX16" fmla="*/ 57150 w 57150"/>
              <a:gd name="connsiteY16" fmla="*/ 11430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57150" h="169926">
                <a:moveTo>
                  <a:pt x="57150" y="11430"/>
                </a:moveTo>
                <a:lnTo>
                  <a:pt x="33527" y="1524"/>
                </a:lnTo>
                <a:lnTo>
                  <a:pt x="23622" y="0"/>
                </a:lnTo>
                <a:lnTo>
                  <a:pt x="14477" y="0"/>
                </a:lnTo>
                <a:lnTo>
                  <a:pt x="9905" y="1524"/>
                </a:lnTo>
                <a:lnTo>
                  <a:pt x="4572" y="5334"/>
                </a:lnTo>
                <a:lnTo>
                  <a:pt x="1523" y="14478"/>
                </a:lnTo>
                <a:lnTo>
                  <a:pt x="0" y="24384"/>
                </a:lnTo>
                <a:lnTo>
                  <a:pt x="0" y="36576"/>
                </a:lnTo>
                <a:lnTo>
                  <a:pt x="1523" y="46482"/>
                </a:lnTo>
                <a:lnTo>
                  <a:pt x="8382" y="57150"/>
                </a:lnTo>
                <a:lnTo>
                  <a:pt x="14477" y="65532"/>
                </a:lnTo>
                <a:lnTo>
                  <a:pt x="19050" y="73152"/>
                </a:lnTo>
                <a:cubicBezTo>
                  <a:pt x="32664" y="104762"/>
                  <a:pt x="7035" y="136537"/>
                  <a:pt x="33527" y="159258"/>
                </a:cubicBezTo>
                <a:lnTo>
                  <a:pt x="42672" y="165354"/>
                </a:lnTo>
                <a:lnTo>
                  <a:pt x="57150" y="169926"/>
                </a:lnTo>
                <a:lnTo>
                  <a:pt x="57150" y="11430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759123" y="4862872"/>
            <a:ext cx="63367" cy="165675"/>
          </a:xfrm>
          <a:custGeom>
            <a:avLst/>
            <a:gdLst>
              <a:gd name="connsiteX0" fmla="*/ 63500 w 69850"/>
              <a:gd name="connsiteY0" fmla="*/ 17780 h 182626"/>
              <a:gd name="connsiteX1" fmla="*/ 39877 w 69850"/>
              <a:gd name="connsiteY1" fmla="*/ 7874 h 182626"/>
              <a:gd name="connsiteX2" fmla="*/ 29972 w 69850"/>
              <a:gd name="connsiteY2" fmla="*/ 6350 h 182626"/>
              <a:gd name="connsiteX3" fmla="*/ 20827 w 69850"/>
              <a:gd name="connsiteY3" fmla="*/ 6350 h 182626"/>
              <a:gd name="connsiteX4" fmla="*/ 16255 w 69850"/>
              <a:gd name="connsiteY4" fmla="*/ 7874 h 182626"/>
              <a:gd name="connsiteX5" fmla="*/ 10922 w 69850"/>
              <a:gd name="connsiteY5" fmla="*/ 11684 h 182626"/>
              <a:gd name="connsiteX6" fmla="*/ 7873 w 69850"/>
              <a:gd name="connsiteY6" fmla="*/ 20828 h 182626"/>
              <a:gd name="connsiteX7" fmla="*/ 6350 w 69850"/>
              <a:gd name="connsiteY7" fmla="*/ 30734 h 182626"/>
              <a:gd name="connsiteX8" fmla="*/ 6350 w 69850"/>
              <a:gd name="connsiteY8" fmla="*/ 42926 h 182626"/>
              <a:gd name="connsiteX9" fmla="*/ 7873 w 69850"/>
              <a:gd name="connsiteY9" fmla="*/ 52832 h 182626"/>
              <a:gd name="connsiteX10" fmla="*/ 14732 w 69850"/>
              <a:gd name="connsiteY10" fmla="*/ 63500 h 182626"/>
              <a:gd name="connsiteX11" fmla="*/ 20827 w 69850"/>
              <a:gd name="connsiteY11" fmla="*/ 71882 h 182626"/>
              <a:gd name="connsiteX12" fmla="*/ 25400 w 69850"/>
              <a:gd name="connsiteY12" fmla="*/ 79502 h 182626"/>
              <a:gd name="connsiteX13" fmla="*/ 39877 w 69850"/>
              <a:gd name="connsiteY13" fmla="*/ 165608 h 182626"/>
              <a:gd name="connsiteX14" fmla="*/ 49022 w 69850"/>
              <a:gd name="connsiteY14" fmla="*/ 171704 h 182626"/>
              <a:gd name="connsiteX15" fmla="*/ 63500 w 69850"/>
              <a:gd name="connsiteY15" fmla="*/ 176276 h 182626"/>
              <a:gd name="connsiteX16" fmla="*/ 63500 w 69850"/>
              <a:gd name="connsiteY16" fmla="*/ 17780 h 1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69850" h="182626">
                <a:moveTo>
                  <a:pt x="63500" y="17780"/>
                </a:moveTo>
                <a:lnTo>
                  <a:pt x="39877" y="7874"/>
                </a:lnTo>
                <a:lnTo>
                  <a:pt x="29972" y="6350"/>
                </a:lnTo>
                <a:lnTo>
                  <a:pt x="20827" y="6350"/>
                </a:lnTo>
                <a:lnTo>
                  <a:pt x="16255" y="7874"/>
                </a:lnTo>
                <a:lnTo>
                  <a:pt x="10922" y="11684"/>
                </a:lnTo>
                <a:lnTo>
                  <a:pt x="7873" y="20828"/>
                </a:lnTo>
                <a:lnTo>
                  <a:pt x="6350" y="30734"/>
                </a:lnTo>
                <a:lnTo>
                  <a:pt x="6350" y="42926"/>
                </a:lnTo>
                <a:lnTo>
                  <a:pt x="7873" y="52832"/>
                </a:lnTo>
                <a:lnTo>
                  <a:pt x="14732" y="63500"/>
                </a:lnTo>
                <a:lnTo>
                  <a:pt x="20827" y="71882"/>
                </a:lnTo>
                <a:lnTo>
                  <a:pt x="25400" y="79502"/>
                </a:lnTo>
                <a:cubicBezTo>
                  <a:pt x="39014" y="111112"/>
                  <a:pt x="13385" y="142887"/>
                  <a:pt x="39877" y="165608"/>
                </a:cubicBezTo>
                <a:lnTo>
                  <a:pt x="49022" y="171704"/>
                </a:lnTo>
                <a:lnTo>
                  <a:pt x="63500" y="176276"/>
                </a:lnTo>
                <a:lnTo>
                  <a:pt x="63500" y="1778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807037" y="4584356"/>
            <a:ext cx="524045" cy="769550"/>
          </a:xfrm>
          <a:custGeom>
            <a:avLst/>
            <a:gdLst>
              <a:gd name="connsiteX0" fmla="*/ 57166 w 577663"/>
              <a:gd name="connsiteY0" fmla="*/ 135816 h 848286"/>
              <a:gd name="connsiteX1" fmla="*/ 38116 w 577663"/>
              <a:gd name="connsiteY1" fmla="*/ 172392 h 848286"/>
              <a:gd name="connsiteX2" fmla="*/ 23638 w 577663"/>
              <a:gd name="connsiteY2" fmla="*/ 210492 h 848286"/>
              <a:gd name="connsiteX3" fmla="*/ 13732 w 577663"/>
              <a:gd name="connsiteY3" fmla="*/ 247068 h 848286"/>
              <a:gd name="connsiteX4" fmla="*/ 7636 w 577663"/>
              <a:gd name="connsiteY4" fmla="*/ 292788 h 848286"/>
              <a:gd name="connsiteX5" fmla="*/ 3064 w 577663"/>
              <a:gd name="connsiteY5" fmla="*/ 538914 h 848286"/>
              <a:gd name="connsiteX6" fmla="*/ 9160 w 577663"/>
              <a:gd name="connsiteY6" fmla="*/ 585396 h 848286"/>
              <a:gd name="connsiteX7" fmla="*/ 17542 w 577663"/>
              <a:gd name="connsiteY7" fmla="*/ 618162 h 848286"/>
              <a:gd name="connsiteX8" fmla="*/ 123460 w 577663"/>
              <a:gd name="connsiteY8" fmla="*/ 775896 h 848286"/>
              <a:gd name="connsiteX9" fmla="*/ 156988 w 577663"/>
              <a:gd name="connsiteY9" fmla="*/ 802566 h 848286"/>
              <a:gd name="connsiteX10" fmla="*/ 190516 w 577663"/>
              <a:gd name="connsiteY10" fmla="*/ 820092 h 848286"/>
              <a:gd name="connsiteX11" fmla="*/ 223282 w 577663"/>
              <a:gd name="connsiteY11" fmla="*/ 834570 h 848286"/>
              <a:gd name="connsiteX12" fmla="*/ 239284 w 577663"/>
              <a:gd name="connsiteY12" fmla="*/ 840666 h 848286"/>
              <a:gd name="connsiteX13" fmla="*/ 259858 w 577663"/>
              <a:gd name="connsiteY13" fmla="*/ 846762 h 848286"/>
              <a:gd name="connsiteX14" fmla="*/ 287290 w 577663"/>
              <a:gd name="connsiteY14" fmla="*/ 848286 h 848286"/>
              <a:gd name="connsiteX15" fmla="*/ 303292 w 577663"/>
              <a:gd name="connsiteY15" fmla="*/ 846762 h 848286"/>
              <a:gd name="connsiteX16" fmla="*/ 326914 w 577663"/>
              <a:gd name="connsiteY16" fmla="*/ 843714 h 848286"/>
              <a:gd name="connsiteX17" fmla="*/ 353584 w 577663"/>
              <a:gd name="connsiteY17" fmla="*/ 836094 h 848286"/>
              <a:gd name="connsiteX18" fmla="*/ 375682 w 577663"/>
              <a:gd name="connsiteY18" fmla="*/ 827712 h 848286"/>
              <a:gd name="connsiteX19" fmla="*/ 400066 w 577663"/>
              <a:gd name="connsiteY19" fmla="*/ 815520 h 848286"/>
              <a:gd name="connsiteX20" fmla="*/ 517414 w 577663"/>
              <a:gd name="connsiteY20" fmla="*/ 702744 h 848286"/>
              <a:gd name="connsiteX21" fmla="*/ 529606 w 577663"/>
              <a:gd name="connsiteY21" fmla="*/ 683694 h 848286"/>
              <a:gd name="connsiteX22" fmla="*/ 542560 w 577663"/>
              <a:gd name="connsiteY22" fmla="*/ 663120 h 848286"/>
              <a:gd name="connsiteX23" fmla="*/ 548656 w 577663"/>
              <a:gd name="connsiteY23" fmla="*/ 647118 h 848286"/>
              <a:gd name="connsiteX24" fmla="*/ 555514 w 577663"/>
              <a:gd name="connsiteY24" fmla="*/ 631116 h 848286"/>
              <a:gd name="connsiteX25" fmla="*/ 561610 w 577663"/>
              <a:gd name="connsiteY25" fmla="*/ 609018 h 848286"/>
              <a:gd name="connsiteX26" fmla="*/ 567706 w 577663"/>
              <a:gd name="connsiteY26" fmla="*/ 581586 h 848286"/>
              <a:gd name="connsiteX27" fmla="*/ 576088 w 577663"/>
              <a:gd name="connsiteY27" fmla="*/ 410136 h 848286"/>
              <a:gd name="connsiteX28" fmla="*/ 574564 w 577663"/>
              <a:gd name="connsiteY28" fmla="*/ 377370 h 848286"/>
              <a:gd name="connsiteX29" fmla="*/ 571516 w 577663"/>
              <a:gd name="connsiteY29" fmla="*/ 345366 h 848286"/>
              <a:gd name="connsiteX30" fmla="*/ 542560 w 577663"/>
              <a:gd name="connsiteY30" fmla="*/ 181536 h 848286"/>
              <a:gd name="connsiteX31" fmla="*/ 534940 w 577663"/>
              <a:gd name="connsiteY31" fmla="*/ 166296 h 848286"/>
              <a:gd name="connsiteX32" fmla="*/ 526558 w 577663"/>
              <a:gd name="connsiteY32" fmla="*/ 151818 h 848286"/>
              <a:gd name="connsiteX33" fmla="*/ 512842 w 577663"/>
              <a:gd name="connsiteY33" fmla="*/ 126672 h 848286"/>
              <a:gd name="connsiteX34" fmla="*/ 501412 w 577663"/>
              <a:gd name="connsiteY34" fmla="*/ 110670 h 848286"/>
              <a:gd name="connsiteX35" fmla="*/ 422164 w 577663"/>
              <a:gd name="connsiteY35" fmla="*/ 42090 h 848286"/>
              <a:gd name="connsiteX36" fmla="*/ 401590 w 577663"/>
              <a:gd name="connsiteY36" fmla="*/ 29136 h 848286"/>
              <a:gd name="connsiteX37" fmla="*/ 375682 w 577663"/>
              <a:gd name="connsiteY37" fmla="*/ 18468 h 848286"/>
              <a:gd name="connsiteX38" fmla="*/ 171466 w 577663"/>
              <a:gd name="connsiteY38" fmla="*/ 31422 h 848286"/>
              <a:gd name="connsiteX39" fmla="*/ 139462 w 577663"/>
              <a:gd name="connsiteY39" fmla="*/ 50472 h 848286"/>
              <a:gd name="connsiteX40" fmla="*/ 108982 w 577663"/>
              <a:gd name="connsiteY40" fmla="*/ 72570 h 848286"/>
              <a:gd name="connsiteX41" fmla="*/ 80788 w 577663"/>
              <a:gd name="connsiteY41" fmla="*/ 102288 h 848286"/>
              <a:gd name="connsiteX42" fmla="*/ 57166 w 577663"/>
              <a:gd name="connsiteY42" fmla="*/ 135816 h 84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</a:cxnLst>
            <a:rect l="l" t="t" r="r" b="b"/>
            <a:pathLst>
              <a:path w="577663" h="848286">
                <a:moveTo>
                  <a:pt x="57166" y="135816"/>
                </a:moveTo>
                <a:lnTo>
                  <a:pt x="38116" y="172392"/>
                </a:lnTo>
                <a:lnTo>
                  <a:pt x="23638" y="210492"/>
                </a:lnTo>
                <a:lnTo>
                  <a:pt x="13732" y="247068"/>
                </a:lnTo>
                <a:lnTo>
                  <a:pt x="7636" y="292788"/>
                </a:lnTo>
                <a:cubicBezTo>
                  <a:pt x="575" y="368950"/>
                  <a:pt x="-3539" y="463235"/>
                  <a:pt x="3064" y="538914"/>
                </a:cubicBezTo>
                <a:lnTo>
                  <a:pt x="9160" y="585396"/>
                </a:lnTo>
                <a:lnTo>
                  <a:pt x="17542" y="618162"/>
                </a:lnTo>
                <a:cubicBezTo>
                  <a:pt x="29925" y="673915"/>
                  <a:pt x="80636" y="739333"/>
                  <a:pt x="123460" y="775896"/>
                </a:cubicBezTo>
                <a:lnTo>
                  <a:pt x="156988" y="802566"/>
                </a:lnTo>
                <a:lnTo>
                  <a:pt x="190516" y="820092"/>
                </a:lnTo>
                <a:lnTo>
                  <a:pt x="223282" y="834570"/>
                </a:lnTo>
                <a:lnTo>
                  <a:pt x="239284" y="840666"/>
                </a:lnTo>
                <a:lnTo>
                  <a:pt x="259858" y="846762"/>
                </a:lnTo>
                <a:lnTo>
                  <a:pt x="287290" y="848286"/>
                </a:lnTo>
                <a:lnTo>
                  <a:pt x="303292" y="846762"/>
                </a:lnTo>
                <a:lnTo>
                  <a:pt x="326914" y="843714"/>
                </a:lnTo>
                <a:lnTo>
                  <a:pt x="353584" y="836094"/>
                </a:lnTo>
                <a:lnTo>
                  <a:pt x="375682" y="827712"/>
                </a:lnTo>
                <a:lnTo>
                  <a:pt x="400066" y="815520"/>
                </a:lnTo>
                <a:cubicBezTo>
                  <a:pt x="457991" y="779643"/>
                  <a:pt x="475517" y="752262"/>
                  <a:pt x="517414" y="702744"/>
                </a:cubicBezTo>
                <a:lnTo>
                  <a:pt x="529606" y="683694"/>
                </a:lnTo>
                <a:lnTo>
                  <a:pt x="542560" y="663120"/>
                </a:lnTo>
                <a:lnTo>
                  <a:pt x="548656" y="647118"/>
                </a:lnTo>
                <a:lnTo>
                  <a:pt x="555514" y="631116"/>
                </a:lnTo>
                <a:lnTo>
                  <a:pt x="561610" y="609018"/>
                </a:lnTo>
                <a:lnTo>
                  <a:pt x="567706" y="581586"/>
                </a:lnTo>
                <a:cubicBezTo>
                  <a:pt x="578882" y="523509"/>
                  <a:pt x="579200" y="468988"/>
                  <a:pt x="576088" y="410136"/>
                </a:cubicBezTo>
                <a:lnTo>
                  <a:pt x="574564" y="377370"/>
                </a:lnTo>
                <a:lnTo>
                  <a:pt x="571516" y="345366"/>
                </a:lnTo>
                <a:cubicBezTo>
                  <a:pt x="570246" y="291328"/>
                  <a:pt x="565128" y="231358"/>
                  <a:pt x="542560" y="181536"/>
                </a:cubicBezTo>
                <a:lnTo>
                  <a:pt x="534940" y="166296"/>
                </a:lnTo>
                <a:lnTo>
                  <a:pt x="526558" y="151818"/>
                </a:lnTo>
                <a:lnTo>
                  <a:pt x="512842" y="126672"/>
                </a:lnTo>
                <a:lnTo>
                  <a:pt x="501412" y="110670"/>
                </a:lnTo>
                <a:cubicBezTo>
                  <a:pt x="478031" y="84153"/>
                  <a:pt x="453597" y="59058"/>
                  <a:pt x="422164" y="42090"/>
                </a:cubicBezTo>
                <a:lnTo>
                  <a:pt x="401590" y="29136"/>
                </a:lnTo>
                <a:lnTo>
                  <a:pt x="375682" y="18468"/>
                </a:lnTo>
                <a:cubicBezTo>
                  <a:pt x="287074" y="-9242"/>
                  <a:pt x="257737" y="-7388"/>
                  <a:pt x="171466" y="31422"/>
                </a:cubicBezTo>
                <a:lnTo>
                  <a:pt x="139462" y="50472"/>
                </a:lnTo>
                <a:lnTo>
                  <a:pt x="108982" y="72570"/>
                </a:lnTo>
                <a:lnTo>
                  <a:pt x="80788" y="102288"/>
                </a:lnTo>
                <a:lnTo>
                  <a:pt x="57166" y="135816"/>
                </a:lnTo>
              </a:path>
            </a:pathLst>
          </a:custGeom>
          <a:solidFill>
            <a:srgbClr val="FFC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2801276" y="4578595"/>
            <a:ext cx="535567" cy="781071"/>
          </a:xfrm>
          <a:custGeom>
            <a:avLst/>
            <a:gdLst>
              <a:gd name="connsiteX0" fmla="*/ 63516 w 590363"/>
              <a:gd name="connsiteY0" fmla="*/ 142166 h 860986"/>
              <a:gd name="connsiteX1" fmla="*/ 44466 w 590363"/>
              <a:gd name="connsiteY1" fmla="*/ 178742 h 860986"/>
              <a:gd name="connsiteX2" fmla="*/ 29988 w 590363"/>
              <a:gd name="connsiteY2" fmla="*/ 216842 h 860986"/>
              <a:gd name="connsiteX3" fmla="*/ 20082 w 590363"/>
              <a:gd name="connsiteY3" fmla="*/ 253418 h 860986"/>
              <a:gd name="connsiteX4" fmla="*/ 13986 w 590363"/>
              <a:gd name="connsiteY4" fmla="*/ 299138 h 860986"/>
              <a:gd name="connsiteX5" fmla="*/ 9414 w 590363"/>
              <a:gd name="connsiteY5" fmla="*/ 545264 h 860986"/>
              <a:gd name="connsiteX6" fmla="*/ 15510 w 590363"/>
              <a:gd name="connsiteY6" fmla="*/ 591746 h 860986"/>
              <a:gd name="connsiteX7" fmla="*/ 23892 w 590363"/>
              <a:gd name="connsiteY7" fmla="*/ 624512 h 860986"/>
              <a:gd name="connsiteX8" fmla="*/ 129810 w 590363"/>
              <a:gd name="connsiteY8" fmla="*/ 782246 h 860986"/>
              <a:gd name="connsiteX9" fmla="*/ 163338 w 590363"/>
              <a:gd name="connsiteY9" fmla="*/ 808916 h 860986"/>
              <a:gd name="connsiteX10" fmla="*/ 196866 w 590363"/>
              <a:gd name="connsiteY10" fmla="*/ 826442 h 860986"/>
              <a:gd name="connsiteX11" fmla="*/ 229632 w 590363"/>
              <a:gd name="connsiteY11" fmla="*/ 840920 h 860986"/>
              <a:gd name="connsiteX12" fmla="*/ 245634 w 590363"/>
              <a:gd name="connsiteY12" fmla="*/ 847016 h 860986"/>
              <a:gd name="connsiteX13" fmla="*/ 266208 w 590363"/>
              <a:gd name="connsiteY13" fmla="*/ 853112 h 860986"/>
              <a:gd name="connsiteX14" fmla="*/ 293640 w 590363"/>
              <a:gd name="connsiteY14" fmla="*/ 854636 h 860986"/>
              <a:gd name="connsiteX15" fmla="*/ 309642 w 590363"/>
              <a:gd name="connsiteY15" fmla="*/ 853112 h 860986"/>
              <a:gd name="connsiteX16" fmla="*/ 333264 w 590363"/>
              <a:gd name="connsiteY16" fmla="*/ 850064 h 860986"/>
              <a:gd name="connsiteX17" fmla="*/ 359934 w 590363"/>
              <a:gd name="connsiteY17" fmla="*/ 842444 h 860986"/>
              <a:gd name="connsiteX18" fmla="*/ 382032 w 590363"/>
              <a:gd name="connsiteY18" fmla="*/ 834062 h 860986"/>
              <a:gd name="connsiteX19" fmla="*/ 406416 w 590363"/>
              <a:gd name="connsiteY19" fmla="*/ 821870 h 860986"/>
              <a:gd name="connsiteX20" fmla="*/ 523764 w 590363"/>
              <a:gd name="connsiteY20" fmla="*/ 709094 h 860986"/>
              <a:gd name="connsiteX21" fmla="*/ 535956 w 590363"/>
              <a:gd name="connsiteY21" fmla="*/ 690044 h 860986"/>
              <a:gd name="connsiteX22" fmla="*/ 548910 w 590363"/>
              <a:gd name="connsiteY22" fmla="*/ 669470 h 860986"/>
              <a:gd name="connsiteX23" fmla="*/ 555006 w 590363"/>
              <a:gd name="connsiteY23" fmla="*/ 653468 h 860986"/>
              <a:gd name="connsiteX24" fmla="*/ 561864 w 590363"/>
              <a:gd name="connsiteY24" fmla="*/ 637466 h 860986"/>
              <a:gd name="connsiteX25" fmla="*/ 567960 w 590363"/>
              <a:gd name="connsiteY25" fmla="*/ 615368 h 860986"/>
              <a:gd name="connsiteX26" fmla="*/ 574056 w 590363"/>
              <a:gd name="connsiteY26" fmla="*/ 587936 h 860986"/>
              <a:gd name="connsiteX27" fmla="*/ 582438 w 590363"/>
              <a:gd name="connsiteY27" fmla="*/ 416486 h 860986"/>
              <a:gd name="connsiteX28" fmla="*/ 580914 w 590363"/>
              <a:gd name="connsiteY28" fmla="*/ 383720 h 860986"/>
              <a:gd name="connsiteX29" fmla="*/ 577866 w 590363"/>
              <a:gd name="connsiteY29" fmla="*/ 351716 h 860986"/>
              <a:gd name="connsiteX30" fmla="*/ 548910 w 590363"/>
              <a:gd name="connsiteY30" fmla="*/ 187886 h 860986"/>
              <a:gd name="connsiteX31" fmla="*/ 541290 w 590363"/>
              <a:gd name="connsiteY31" fmla="*/ 172646 h 860986"/>
              <a:gd name="connsiteX32" fmla="*/ 532908 w 590363"/>
              <a:gd name="connsiteY32" fmla="*/ 158168 h 860986"/>
              <a:gd name="connsiteX33" fmla="*/ 519192 w 590363"/>
              <a:gd name="connsiteY33" fmla="*/ 133022 h 860986"/>
              <a:gd name="connsiteX34" fmla="*/ 507762 w 590363"/>
              <a:gd name="connsiteY34" fmla="*/ 117020 h 860986"/>
              <a:gd name="connsiteX35" fmla="*/ 428514 w 590363"/>
              <a:gd name="connsiteY35" fmla="*/ 48440 h 860986"/>
              <a:gd name="connsiteX36" fmla="*/ 407940 w 590363"/>
              <a:gd name="connsiteY36" fmla="*/ 35486 h 860986"/>
              <a:gd name="connsiteX37" fmla="*/ 382032 w 590363"/>
              <a:gd name="connsiteY37" fmla="*/ 24818 h 860986"/>
              <a:gd name="connsiteX38" fmla="*/ 177816 w 590363"/>
              <a:gd name="connsiteY38" fmla="*/ 37772 h 860986"/>
              <a:gd name="connsiteX39" fmla="*/ 145812 w 590363"/>
              <a:gd name="connsiteY39" fmla="*/ 56822 h 860986"/>
              <a:gd name="connsiteX40" fmla="*/ 115332 w 590363"/>
              <a:gd name="connsiteY40" fmla="*/ 78920 h 860986"/>
              <a:gd name="connsiteX41" fmla="*/ 87138 w 590363"/>
              <a:gd name="connsiteY41" fmla="*/ 108638 h 860986"/>
              <a:gd name="connsiteX42" fmla="*/ 63516 w 590363"/>
              <a:gd name="connsiteY42" fmla="*/ 142166 h 8609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</a:cxnLst>
            <a:rect l="l" t="t" r="r" b="b"/>
            <a:pathLst>
              <a:path w="590363" h="860986">
                <a:moveTo>
                  <a:pt x="63516" y="142166"/>
                </a:moveTo>
                <a:lnTo>
                  <a:pt x="44466" y="178742"/>
                </a:lnTo>
                <a:lnTo>
                  <a:pt x="29988" y="216842"/>
                </a:lnTo>
                <a:lnTo>
                  <a:pt x="20082" y="253418"/>
                </a:lnTo>
                <a:lnTo>
                  <a:pt x="13986" y="299138"/>
                </a:lnTo>
                <a:cubicBezTo>
                  <a:pt x="6925" y="375300"/>
                  <a:pt x="2810" y="469585"/>
                  <a:pt x="9414" y="545264"/>
                </a:cubicBezTo>
                <a:lnTo>
                  <a:pt x="15510" y="591746"/>
                </a:lnTo>
                <a:lnTo>
                  <a:pt x="23892" y="624512"/>
                </a:lnTo>
                <a:cubicBezTo>
                  <a:pt x="36275" y="680265"/>
                  <a:pt x="86986" y="745683"/>
                  <a:pt x="129810" y="782246"/>
                </a:cubicBezTo>
                <a:lnTo>
                  <a:pt x="163338" y="808916"/>
                </a:lnTo>
                <a:lnTo>
                  <a:pt x="196866" y="826442"/>
                </a:lnTo>
                <a:lnTo>
                  <a:pt x="229632" y="840920"/>
                </a:lnTo>
                <a:lnTo>
                  <a:pt x="245634" y="847016"/>
                </a:lnTo>
                <a:lnTo>
                  <a:pt x="266208" y="853112"/>
                </a:lnTo>
                <a:lnTo>
                  <a:pt x="293640" y="854636"/>
                </a:lnTo>
                <a:lnTo>
                  <a:pt x="309642" y="853112"/>
                </a:lnTo>
                <a:lnTo>
                  <a:pt x="333264" y="850064"/>
                </a:lnTo>
                <a:lnTo>
                  <a:pt x="359934" y="842444"/>
                </a:lnTo>
                <a:lnTo>
                  <a:pt x="382032" y="834062"/>
                </a:lnTo>
                <a:lnTo>
                  <a:pt x="406416" y="821870"/>
                </a:lnTo>
                <a:cubicBezTo>
                  <a:pt x="464341" y="785993"/>
                  <a:pt x="481867" y="758612"/>
                  <a:pt x="523764" y="709094"/>
                </a:cubicBezTo>
                <a:lnTo>
                  <a:pt x="535956" y="690044"/>
                </a:lnTo>
                <a:lnTo>
                  <a:pt x="548910" y="669470"/>
                </a:lnTo>
                <a:lnTo>
                  <a:pt x="555006" y="653468"/>
                </a:lnTo>
                <a:lnTo>
                  <a:pt x="561864" y="637466"/>
                </a:lnTo>
                <a:lnTo>
                  <a:pt x="567960" y="615368"/>
                </a:lnTo>
                <a:lnTo>
                  <a:pt x="574056" y="587936"/>
                </a:lnTo>
                <a:cubicBezTo>
                  <a:pt x="585232" y="529859"/>
                  <a:pt x="585550" y="475338"/>
                  <a:pt x="582438" y="416486"/>
                </a:cubicBezTo>
                <a:lnTo>
                  <a:pt x="580914" y="383720"/>
                </a:lnTo>
                <a:lnTo>
                  <a:pt x="577866" y="351716"/>
                </a:lnTo>
                <a:cubicBezTo>
                  <a:pt x="576596" y="297678"/>
                  <a:pt x="571478" y="237708"/>
                  <a:pt x="548910" y="187886"/>
                </a:cubicBezTo>
                <a:lnTo>
                  <a:pt x="541290" y="172646"/>
                </a:lnTo>
                <a:lnTo>
                  <a:pt x="532908" y="158168"/>
                </a:lnTo>
                <a:lnTo>
                  <a:pt x="519192" y="133022"/>
                </a:lnTo>
                <a:lnTo>
                  <a:pt x="507762" y="117020"/>
                </a:lnTo>
                <a:cubicBezTo>
                  <a:pt x="484381" y="90503"/>
                  <a:pt x="459947" y="65408"/>
                  <a:pt x="428514" y="48440"/>
                </a:cubicBezTo>
                <a:lnTo>
                  <a:pt x="407940" y="35486"/>
                </a:lnTo>
                <a:lnTo>
                  <a:pt x="382032" y="24818"/>
                </a:lnTo>
                <a:cubicBezTo>
                  <a:pt x="293424" y="-2892"/>
                  <a:pt x="264087" y="-1038"/>
                  <a:pt x="177816" y="37772"/>
                </a:cubicBezTo>
                <a:lnTo>
                  <a:pt x="145812" y="56822"/>
                </a:lnTo>
                <a:lnTo>
                  <a:pt x="115332" y="78920"/>
                </a:lnTo>
                <a:lnTo>
                  <a:pt x="87138" y="108638"/>
                </a:lnTo>
                <a:lnTo>
                  <a:pt x="63516" y="1421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962588" y="5165881"/>
            <a:ext cx="212911" cy="45623"/>
          </a:xfrm>
          <a:custGeom>
            <a:avLst/>
            <a:gdLst>
              <a:gd name="connsiteX0" fmla="*/ 0 w 234695"/>
              <a:gd name="connsiteY0" fmla="*/ 34289 h 50291"/>
              <a:gd name="connsiteX1" fmla="*/ 19050 w 234695"/>
              <a:gd name="connsiteY1" fmla="*/ 19050 h 50291"/>
              <a:gd name="connsiteX2" fmla="*/ 121919 w 234695"/>
              <a:gd name="connsiteY2" fmla="*/ 1523 h 50291"/>
              <a:gd name="connsiteX3" fmla="*/ 133350 w 234695"/>
              <a:gd name="connsiteY3" fmla="*/ 0 h 50291"/>
              <a:gd name="connsiteX4" fmla="*/ 144017 w 234695"/>
              <a:gd name="connsiteY4" fmla="*/ 0 h 50291"/>
              <a:gd name="connsiteX5" fmla="*/ 158495 w 234695"/>
              <a:gd name="connsiteY5" fmla="*/ 1523 h 50291"/>
              <a:gd name="connsiteX6" fmla="*/ 176022 w 234695"/>
              <a:gd name="connsiteY6" fmla="*/ 4571 h 50291"/>
              <a:gd name="connsiteX7" fmla="*/ 192023 w 234695"/>
              <a:gd name="connsiteY7" fmla="*/ 9144 h 50291"/>
              <a:gd name="connsiteX8" fmla="*/ 211073 w 234695"/>
              <a:gd name="connsiteY8" fmla="*/ 15239 h 50291"/>
              <a:gd name="connsiteX9" fmla="*/ 220217 w 234695"/>
              <a:gd name="connsiteY9" fmla="*/ 22097 h 50291"/>
              <a:gd name="connsiteX10" fmla="*/ 228600 w 234695"/>
              <a:gd name="connsiteY10" fmla="*/ 28194 h 50291"/>
              <a:gd name="connsiteX11" fmla="*/ 234695 w 234695"/>
              <a:gd name="connsiteY11" fmla="*/ 38100 h 50291"/>
              <a:gd name="connsiteX12" fmla="*/ 233172 w 234695"/>
              <a:gd name="connsiteY12" fmla="*/ 41147 h 50291"/>
              <a:gd name="connsiteX13" fmla="*/ 211073 w 234695"/>
              <a:gd name="connsiteY13" fmla="*/ 47244 h 50291"/>
              <a:gd name="connsiteX14" fmla="*/ 172973 w 234695"/>
              <a:gd name="connsiteY14" fmla="*/ 50291 h 50291"/>
              <a:gd name="connsiteX15" fmla="*/ 98297 w 234695"/>
              <a:gd name="connsiteY15" fmla="*/ 50291 h 50291"/>
              <a:gd name="connsiteX16" fmla="*/ 47244 w 234695"/>
              <a:gd name="connsiteY16" fmla="*/ 47244 h 50291"/>
              <a:gd name="connsiteX17" fmla="*/ 13715 w 234695"/>
              <a:gd name="connsiteY17" fmla="*/ 44195 h 50291"/>
              <a:gd name="connsiteX18" fmla="*/ 4572 w 234695"/>
              <a:gd name="connsiteY18" fmla="*/ 41147 h 50291"/>
              <a:gd name="connsiteX19" fmla="*/ 0 w 234695"/>
              <a:gd name="connsiteY19" fmla="*/ 34289 h 50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34695" h="50291">
                <a:moveTo>
                  <a:pt x="0" y="34289"/>
                </a:moveTo>
                <a:lnTo>
                  <a:pt x="19050" y="19050"/>
                </a:lnTo>
                <a:cubicBezTo>
                  <a:pt x="45415" y="2019"/>
                  <a:pt x="91109" y="-3543"/>
                  <a:pt x="121919" y="1523"/>
                </a:cubicBezTo>
                <a:lnTo>
                  <a:pt x="133350" y="0"/>
                </a:lnTo>
                <a:lnTo>
                  <a:pt x="144017" y="0"/>
                </a:lnTo>
                <a:lnTo>
                  <a:pt x="158495" y="1523"/>
                </a:lnTo>
                <a:lnTo>
                  <a:pt x="176022" y="4571"/>
                </a:lnTo>
                <a:lnTo>
                  <a:pt x="192023" y="9144"/>
                </a:lnTo>
                <a:lnTo>
                  <a:pt x="211073" y="15239"/>
                </a:lnTo>
                <a:lnTo>
                  <a:pt x="220217" y="22097"/>
                </a:lnTo>
                <a:lnTo>
                  <a:pt x="228600" y="28194"/>
                </a:lnTo>
                <a:lnTo>
                  <a:pt x="234695" y="38100"/>
                </a:lnTo>
                <a:lnTo>
                  <a:pt x="233172" y="41147"/>
                </a:lnTo>
                <a:lnTo>
                  <a:pt x="211073" y="47244"/>
                </a:lnTo>
                <a:lnTo>
                  <a:pt x="172973" y="50291"/>
                </a:lnTo>
                <a:lnTo>
                  <a:pt x="98297" y="50291"/>
                </a:lnTo>
                <a:lnTo>
                  <a:pt x="47244" y="47244"/>
                </a:lnTo>
                <a:lnTo>
                  <a:pt x="13715" y="44195"/>
                </a:lnTo>
                <a:lnTo>
                  <a:pt x="4572" y="41147"/>
                </a:lnTo>
                <a:lnTo>
                  <a:pt x="0" y="34289"/>
                </a:lnTo>
              </a:path>
            </a:pathLst>
          </a:custGeom>
          <a:solidFill>
            <a:srgbClr val="FFE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2956827" y="5160120"/>
            <a:ext cx="224432" cy="57144"/>
          </a:xfrm>
          <a:custGeom>
            <a:avLst/>
            <a:gdLst>
              <a:gd name="connsiteX0" fmla="*/ 6350 w 247395"/>
              <a:gd name="connsiteY0" fmla="*/ 40639 h 62991"/>
              <a:gd name="connsiteX1" fmla="*/ 25400 w 247395"/>
              <a:gd name="connsiteY1" fmla="*/ 25400 h 62991"/>
              <a:gd name="connsiteX2" fmla="*/ 128269 w 247395"/>
              <a:gd name="connsiteY2" fmla="*/ 7873 h 62991"/>
              <a:gd name="connsiteX3" fmla="*/ 139700 w 247395"/>
              <a:gd name="connsiteY3" fmla="*/ 6350 h 62991"/>
              <a:gd name="connsiteX4" fmla="*/ 150367 w 247395"/>
              <a:gd name="connsiteY4" fmla="*/ 6350 h 62991"/>
              <a:gd name="connsiteX5" fmla="*/ 164845 w 247395"/>
              <a:gd name="connsiteY5" fmla="*/ 7873 h 62991"/>
              <a:gd name="connsiteX6" fmla="*/ 182372 w 247395"/>
              <a:gd name="connsiteY6" fmla="*/ 10921 h 62991"/>
              <a:gd name="connsiteX7" fmla="*/ 198373 w 247395"/>
              <a:gd name="connsiteY7" fmla="*/ 15494 h 62991"/>
              <a:gd name="connsiteX8" fmla="*/ 217423 w 247395"/>
              <a:gd name="connsiteY8" fmla="*/ 21589 h 62991"/>
              <a:gd name="connsiteX9" fmla="*/ 226567 w 247395"/>
              <a:gd name="connsiteY9" fmla="*/ 28447 h 62991"/>
              <a:gd name="connsiteX10" fmla="*/ 234950 w 247395"/>
              <a:gd name="connsiteY10" fmla="*/ 34544 h 62991"/>
              <a:gd name="connsiteX11" fmla="*/ 241045 w 247395"/>
              <a:gd name="connsiteY11" fmla="*/ 44450 h 62991"/>
              <a:gd name="connsiteX12" fmla="*/ 239522 w 247395"/>
              <a:gd name="connsiteY12" fmla="*/ 47497 h 62991"/>
              <a:gd name="connsiteX13" fmla="*/ 217423 w 247395"/>
              <a:gd name="connsiteY13" fmla="*/ 53594 h 62991"/>
              <a:gd name="connsiteX14" fmla="*/ 179323 w 247395"/>
              <a:gd name="connsiteY14" fmla="*/ 56641 h 62991"/>
              <a:gd name="connsiteX15" fmla="*/ 104647 w 247395"/>
              <a:gd name="connsiteY15" fmla="*/ 56641 h 62991"/>
              <a:gd name="connsiteX16" fmla="*/ 53594 w 247395"/>
              <a:gd name="connsiteY16" fmla="*/ 53594 h 62991"/>
              <a:gd name="connsiteX17" fmla="*/ 20065 w 247395"/>
              <a:gd name="connsiteY17" fmla="*/ 50545 h 62991"/>
              <a:gd name="connsiteX18" fmla="*/ 10922 w 247395"/>
              <a:gd name="connsiteY18" fmla="*/ 47497 h 62991"/>
              <a:gd name="connsiteX19" fmla="*/ 6350 w 247395"/>
              <a:gd name="connsiteY19" fmla="*/ 40639 h 62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47395" h="62991">
                <a:moveTo>
                  <a:pt x="6350" y="40639"/>
                </a:moveTo>
                <a:lnTo>
                  <a:pt x="25400" y="25400"/>
                </a:lnTo>
                <a:cubicBezTo>
                  <a:pt x="51765" y="8369"/>
                  <a:pt x="97459" y="2806"/>
                  <a:pt x="128269" y="7873"/>
                </a:cubicBezTo>
                <a:lnTo>
                  <a:pt x="139700" y="6350"/>
                </a:lnTo>
                <a:lnTo>
                  <a:pt x="150367" y="6350"/>
                </a:lnTo>
                <a:lnTo>
                  <a:pt x="164845" y="7873"/>
                </a:lnTo>
                <a:lnTo>
                  <a:pt x="182372" y="10921"/>
                </a:lnTo>
                <a:lnTo>
                  <a:pt x="198373" y="15494"/>
                </a:lnTo>
                <a:lnTo>
                  <a:pt x="217423" y="21589"/>
                </a:lnTo>
                <a:lnTo>
                  <a:pt x="226567" y="28447"/>
                </a:lnTo>
                <a:lnTo>
                  <a:pt x="234950" y="34544"/>
                </a:lnTo>
                <a:lnTo>
                  <a:pt x="241045" y="44450"/>
                </a:lnTo>
                <a:lnTo>
                  <a:pt x="239522" y="47497"/>
                </a:lnTo>
                <a:lnTo>
                  <a:pt x="217423" y="53594"/>
                </a:lnTo>
                <a:lnTo>
                  <a:pt x="179323" y="56641"/>
                </a:lnTo>
                <a:lnTo>
                  <a:pt x="104647" y="56641"/>
                </a:lnTo>
                <a:lnTo>
                  <a:pt x="53594" y="53594"/>
                </a:lnTo>
                <a:lnTo>
                  <a:pt x="20065" y="50545"/>
                </a:lnTo>
                <a:lnTo>
                  <a:pt x="10922" y="47497"/>
                </a:lnTo>
                <a:lnTo>
                  <a:pt x="6350" y="406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2773871" y="4511935"/>
            <a:ext cx="606245" cy="414764"/>
          </a:xfrm>
          <a:custGeom>
            <a:avLst/>
            <a:gdLst>
              <a:gd name="connsiteX0" fmla="*/ 39623 w 668273"/>
              <a:gd name="connsiteY0" fmla="*/ 457200 h 457200"/>
              <a:gd name="connsiteX1" fmla="*/ 32766 w 668273"/>
              <a:gd name="connsiteY1" fmla="*/ 448817 h 457200"/>
              <a:gd name="connsiteX2" fmla="*/ 20573 w 668273"/>
              <a:gd name="connsiteY2" fmla="*/ 435102 h 457200"/>
              <a:gd name="connsiteX3" fmla="*/ 32766 w 668273"/>
              <a:gd name="connsiteY3" fmla="*/ 428244 h 457200"/>
              <a:gd name="connsiteX4" fmla="*/ 25145 w 668273"/>
              <a:gd name="connsiteY4" fmla="*/ 416052 h 457200"/>
              <a:gd name="connsiteX5" fmla="*/ 17526 w 668273"/>
              <a:gd name="connsiteY5" fmla="*/ 401573 h 457200"/>
              <a:gd name="connsiteX6" fmla="*/ 10667 w 668273"/>
              <a:gd name="connsiteY6" fmla="*/ 391667 h 457200"/>
              <a:gd name="connsiteX7" fmla="*/ 28194 w 668273"/>
              <a:gd name="connsiteY7" fmla="*/ 391667 h 457200"/>
              <a:gd name="connsiteX8" fmla="*/ 23622 w 668273"/>
              <a:gd name="connsiteY8" fmla="*/ 377952 h 457200"/>
              <a:gd name="connsiteX9" fmla="*/ 13716 w 668273"/>
              <a:gd name="connsiteY9" fmla="*/ 361950 h 457200"/>
              <a:gd name="connsiteX10" fmla="*/ 0 w 668273"/>
              <a:gd name="connsiteY10" fmla="*/ 347472 h 457200"/>
              <a:gd name="connsiteX11" fmla="*/ 19050 w 668273"/>
              <a:gd name="connsiteY11" fmla="*/ 345947 h 457200"/>
              <a:gd name="connsiteX12" fmla="*/ 13716 w 668273"/>
              <a:gd name="connsiteY12" fmla="*/ 332994 h 457200"/>
              <a:gd name="connsiteX13" fmla="*/ 6095 w 668273"/>
              <a:gd name="connsiteY13" fmla="*/ 316991 h 457200"/>
              <a:gd name="connsiteX14" fmla="*/ 26670 w 668273"/>
              <a:gd name="connsiteY14" fmla="*/ 323850 h 457200"/>
              <a:gd name="connsiteX15" fmla="*/ 23622 w 668273"/>
              <a:gd name="connsiteY15" fmla="*/ 313944 h 457200"/>
              <a:gd name="connsiteX16" fmla="*/ 16001 w 668273"/>
              <a:gd name="connsiteY16" fmla="*/ 303276 h 457200"/>
              <a:gd name="connsiteX17" fmla="*/ 25145 w 668273"/>
              <a:gd name="connsiteY17" fmla="*/ 303276 h 457200"/>
              <a:gd name="connsiteX18" fmla="*/ 20573 w 668273"/>
              <a:gd name="connsiteY18" fmla="*/ 285750 h 457200"/>
              <a:gd name="connsiteX19" fmla="*/ 29717 w 668273"/>
              <a:gd name="connsiteY19" fmla="*/ 287273 h 457200"/>
              <a:gd name="connsiteX20" fmla="*/ 29717 w 668273"/>
              <a:gd name="connsiteY20" fmla="*/ 274320 h 457200"/>
              <a:gd name="connsiteX21" fmla="*/ 26670 w 668273"/>
              <a:gd name="connsiteY21" fmla="*/ 263652 h 457200"/>
              <a:gd name="connsiteX22" fmla="*/ 19050 w 668273"/>
              <a:gd name="connsiteY22" fmla="*/ 244602 h 457200"/>
              <a:gd name="connsiteX23" fmla="*/ 29717 w 668273"/>
              <a:gd name="connsiteY23" fmla="*/ 247650 h 457200"/>
              <a:gd name="connsiteX24" fmla="*/ 41148 w 668273"/>
              <a:gd name="connsiteY24" fmla="*/ 250697 h 457200"/>
              <a:gd name="connsiteX25" fmla="*/ 32766 w 668273"/>
              <a:gd name="connsiteY25" fmla="*/ 237744 h 457200"/>
              <a:gd name="connsiteX26" fmla="*/ 48767 w 668273"/>
              <a:gd name="connsiteY26" fmla="*/ 239267 h 457200"/>
              <a:gd name="connsiteX27" fmla="*/ 61722 w 668273"/>
              <a:gd name="connsiteY27" fmla="*/ 240791 h 457200"/>
              <a:gd name="connsiteX28" fmla="*/ 50291 w 668273"/>
              <a:gd name="connsiteY28" fmla="*/ 225552 h 457200"/>
              <a:gd name="connsiteX29" fmla="*/ 44195 w 668273"/>
              <a:gd name="connsiteY29" fmla="*/ 215646 h 457200"/>
              <a:gd name="connsiteX30" fmla="*/ 35051 w 668273"/>
              <a:gd name="connsiteY30" fmla="*/ 202691 h 457200"/>
              <a:gd name="connsiteX31" fmla="*/ 47244 w 668273"/>
              <a:gd name="connsiteY31" fmla="*/ 201167 h 457200"/>
              <a:gd name="connsiteX32" fmla="*/ 60198 w 668273"/>
              <a:gd name="connsiteY32" fmla="*/ 201167 h 457200"/>
              <a:gd name="connsiteX33" fmla="*/ 70866 w 668273"/>
              <a:gd name="connsiteY33" fmla="*/ 199644 h 457200"/>
              <a:gd name="connsiteX34" fmla="*/ 61722 w 668273"/>
              <a:gd name="connsiteY34" fmla="*/ 190500 h 457200"/>
              <a:gd name="connsiteX35" fmla="*/ 50291 w 668273"/>
              <a:gd name="connsiteY35" fmla="*/ 180594 h 457200"/>
              <a:gd name="connsiteX36" fmla="*/ 63245 w 668273"/>
              <a:gd name="connsiteY36" fmla="*/ 176022 h 457200"/>
              <a:gd name="connsiteX37" fmla="*/ 57150 w 668273"/>
              <a:gd name="connsiteY37" fmla="*/ 160020 h 457200"/>
              <a:gd name="connsiteX38" fmla="*/ 50291 w 668273"/>
              <a:gd name="connsiteY38" fmla="*/ 149352 h 457200"/>
              <a:gd name="connsiteX39" fmla="*/ 45720 w 668273"/>
              <a:gd name="connsiteY39" fmla="*/ 139446 h 457200"/>
              <a:gd name="connsiteX40" fmla="*/ 60198 w 668273"/>
              <a:gd name="connsiteY40" fmla="*/ 140970 h 457200"/>
              <a:gd name="connsiteX41" fmla="*/ 73151 w 668273"/>
              <a:gd name="connsiteY41" fmla="*/ 144017 h 457200"/>
              <a:gd name="connsiteX42" fmla="*/ 76200 w 668273"/>
              <a:gd name="connsiteY42" fmla="*/ 128016 h 457200"/>
              <a:gd name="connsiteX43" fmla="*/ 74676 w 668273"/>
              <a:gd name="connsiteY43" fmla="*/ 111252 h 457200"/>
              <a:gd name="connsiteX44" fmla="*/ 70866 w 668273"/>
              <a:gd name="connsiteY44" fmla="*/ 95250 h 457200"/>
              <a:gd name="connsiteX45" fmla="*/ 60198 w 668273"/>
              <a:gd name="connsiteY45" fmla="*/ 76200 h 457200"/>
              <a:gd name="connsiteX46" fmla="*/ 82295 w 668273"/>
              <a:gd name="connsiteY46" fmla="*/ 86867 h 457200"/>
              <a:gd name="connsiteX47" fmla="*/ 92201 w 668273"/>
              <a:gd name="connsiteY47" fmla="*/ 92202 h 457200"/>
              <a:gd name="connsiteX48" fmla="*/ 102870 w 668273"/>
              <a:gd name="connsiteY48" fmla="*/ 99822 h 457200"/>
              <a:gd name="connsiteX49" fmla="*/ 115823 w 668273"/>
              <a:gd name="connsiteY49" fmla="*/ 99822 h 457200"/>
              <a:gd name="connsiteX50" fmla="*/ 115823 w 668273"/>
              <a:gd name="connsiteY50" fmla="*/ 86867 h 457200"/>
              <a:gd name="connsiteX51" fmla="*/ 118872 w 668273"/>
              <a:gd name="connsiteY51" fmla="*/ 74676 h 457200"/>
              <a:gd name="connsiteX52" fmla="*/ 126491 w 668273"/>
              <a:gd name="connsiteY52" fmla="*/ 58673 h 457200"/>
              <a:gd name="connsiteX53" fmla="*/ 133350 w 668273"/>
              <a:gd name="connsiteY53" fmla="*/ 69341 h 457200"/>
              <a:gd name="connsiteX54" fmla="*/ 137922 w 668273"/>
              <a:gd name="connsiteY54" fmla="*/ 76200 h 457200"/>
              <a:gd name="connsiteX55" fmla="*/ 147066 w 668273"/>
              <a:gd name="connsiteY55" fmla="*/ 82296 h 457200"/>
              <a:gd name="connsiteX56" fmla="*/ 153923 w 668273"/>
              <a:gd name="connsiteY56" fmla="*/ 70866 h 457200"/>
              <a:gd name="connsiteX57" fmla="*/ 161544 w 668273"/>
              <a:gd name="connsiteY57" fmla="*/ 60197 h 457200"/>
              <a:gd name="connsiteX58" fmla="*/ 176022 w 668273"/>
              <a:gd name="connsiteY58" fmla="*/ 48767 h 457200"/>
              <a:gd name="connsiteX59" fmla="*/ 188976 w 668273"/>
              <a:gd name="connsiteY59" fmla="*/ 36576 h 457200"/>
              <a:gd name="connsiteX60" fmla="*/ 204216 w 668273"/>
              <a:gd name="connsiteY60" fmla="*/ 26670 h 457200"/>
              <a:gd name="connsiteX61" fmla="*/ 223266 w 668273"/>
              <a:gd name="connsiteY61" fmla="*/ 22097 h 457200"/>
              <a:gd name="connsiteX62" fmla="*/ 249173 w 668273"/>
              <a:gd name="connsiteY62" fmla="*/ 17526 h 457200"/>
              <a:gd name="connsiteX63" fmla="*/ 285750 w 668273"/>
              <a:gd name="connsiteY63" fmla="*/ 7620 h 457200"/>
              <a:gd name="connsiteX64" fmla="*/ 309372 w 668273"/>
              <a:gd name="connsiteY64" fmla="*/ 3047 h 457200"/>
              <a:gd name="connsiteX65" fmla="*/ 329945 w 668273"/>
              <a:gd name="connsiteY65" fmla="*/ 1523 h 457200"/>
              <a:gd name="connsiteX66" fmla="*/ 345948 w 668273"/>
              <a:gd name="connsiteY66" fmla="*/ 0 h 457200"/>
              <a:gd name="connsiteX67" fmla="*/ 369570 w 668273"/>
              <a:gd name="connsiteY67" fmla="*/ 0 h 457200"/>
              <a:gd name="connsiteX68" fmla="*/ 413766 w 668273"/>
              <a:gd name="connsiteY68" fmla="*/ 1523 h 457200"/>
              <a:gd name="connsiteX69" fmla="*/ 398526 w 668273"/>
              <a:gd name="connsiteY69" fmla="*/ 7620 h 457200"/>
              <a:gd name="connsiteX70" fmla="*/ 388620 w 668273"/>
              <a:gd name="connsiteY70" fmla="*/ 17526 h 457200"/>
              <a:gd name="connsiteX71" fmla="*/ 385572 w 668273"/>
              <a:gd name="connsiteY71" fmla="*/ 22097 h 457200"/>
              <a:gd name="connsiteX72" fmla="*/ 401573 w 668273"/>
              <a:gd name="connsiteY72" fmla="*/ 26670 h 457200"/>
              <a:gd name="connsiteX73" fmla="*/ 420623 w 668273"/>
              <a:gd name="connsiteY73" fmla="*/ 28194 h 457200"/>
              <a:gd name="connsiteX74" fmla="*/ 439673 w 668273"/>
              <a:gd name="connsiteY74" fmla="*/ 26670 h 457200"/>
              <a:gd name="connsiteX75" fmla="*/ 457200 w 668273"/>
              <a:gd name="connsiteY75" fmla="*/ 25146 h 457200"/>
              <a:gd name="connsiteX76" fmla="*/ 470916 w 668273"/>
              <a:gd name="connsiteY76" fmla="*/ 22097 h 457200"/>
              <a:gd name="connsiteX77" fmla="*/ 498348 w 668273"/>
              <a:gd name="connsiteY77" fmla="*/ 23622 h 457200"/>
              <a:gd name="connsiteX78" fmla="*/ 480822 w 668273"/>
              <a:gd name="connsiteY78" fmla="*/ 29717 h 457200"/>
              <a:gd name="connsiteX79" fmla="*/ 466344 w 668273"/>
              <a:gd name="connsiteY79" fmla="*/ 41147 h 457200"/>
              <a:gd name="connsiteX80" fmla="*/ 480822 w 668273"/>
              <a:gd name="connsiteY80" fmla="*/ 42672 h 457200"/>
              <a:gd name="connsiteX81" fmla="*/ 493776 w 668273"/>
              <a:gd name="connsiteY81" fmla="*/ 41147 h 457200"/>
              <a:gd name="connsiteX82" fmla="*/ 512826 w 668273"/>
              <a:gd name="connsiteY82" fmla="*/ 42672 h 457200"/>
              <a:gd name="connsiteX83" fmla="*/ 542544 w 668273"/>
              <a:gd name="connsiteY83" fmla="*/ 51816 h 457200"/>
              <a:gd name="connsiteX84" fmla="*/ 525017 w 668273"/>
              <a:gd name="connsiteY84" fmla="*/ 55626 h 457200"/>
              <a:gd name="connsiteX85" fmla="*/ 509016 w 668273"/>
              <a:gd name="connsiteY85" fmla="*/ 58673 h 457200"/>
              <a:gd name="connsiteX86" fmla="*/ 499872 w 668273"/>
              <a:gd name="connsiteY86" fmla="*/ 63246 h 457200"/>
              <a:gd name="connsiteX87" fmla="*/ 520445 w 668273"/>
              <a:gd name="connsiteY87" fmla="*/ 66294 h 457200"/>
              <a:gd name="connsiteX88" fmla="*/ 536448 w 668273"/>
              <a:gd name="connsiteY88" fmla="*/ 69341 h 457200"/>
              <a:gd name="connsiteX89" fmla="*/ 547116 w 668273"/>
              <a:gd name="connsiteY89" fmla="*/ 70866 h 457200"/>
              <a:gd name="connsiteX90" fmla="*/ 563117 w 668273"/>
              <a:gd name="connsiteY90" fmla="*/ 77723 h 457200"/>
              <a:gd name="connsiteX91" fmla="*/ 582167 w 668273"/>
              <a:gd name="connsiteY91" fmla="*/ 86867 h 457200"/>
              <a:gd name="connsiteX92" fmla="*/ 611123 w 668273"/>
              <a:gd name="connsiteY92" fmla="*/ 96773 h 457200"/>
              <a:gd name="connsiteX93" fmla="*/ 593598 w 668273"/>
              <a:gd name="connsiteY93" fmla="*/ 101346 h 457200"/>
              <a:gd name="connsiteX94" fmla="*/ 580644 w 668273"/>
              <a:gd name="connsiteY94" fmla="*/ 107441 h 457200"/>
              <a:gd name="connsiteX95" fmla="*/ 571500 w 668273"/>
              <a:gd name="connsiteY95" fmla="*/ 114300 h 457200"/>
              <a:gd name="connsiteX96" fmla="*/ 569976 w 668273"/>
              <a:gd name="connsiteY96" fmla="*/ 121920 h 457200"/>
              <a:gd name="connsiteX97" fmla="*/ 582167 w 668273"/>
              <a:gd name="connsiteY97" fmla="*/ 123444 h 457200"/>
              <a:gd name="connsiteX98" fmla="*/ 595122 w 668273"/>
              <a:gd name="connsiteY98" fmla="*/ 128016 h 457200"/>
              <a:gd name="connsiteX99" fmla="*/ 608076 w 668273"/>
              <a:gd name="connsiteY99" fmla="*/ 134873 h 457200"/>
              <a:gd name="connsiteX100" fmla="*/ 627126 w 668273"/>
              <a:gd name="connsiteY100" fmla="*/ 139446 h 457200"/>
              <a:gd name="connsiteX101" fmla="*/ 640841 w 668273"/>
              <a:gd name="connsiteY101" fmla="*/ 137922 h 457200"/>
              <a:gd name="connsiteX102" fmla="*/ 630173 w 668273"/>
              <a:gd name="connsiteY102" fmla="*/ 150876 h 457200"/>
              <a:gd name="connsiteX103" fmla="*/ 627126 w 668273"/>
              <a:gd name="connsiteY103" fmla="*/ 169926 h 457200"/>
              <a:gd name="connsiteX104" fmla="*/ 633222 w 668273"/>
              <a:gd name="connsiteY104" fmla="*/ 185166 h 457200"/>
              <a:gd name="connsiteX105" fmla="*/ 637794 w 668273"/>
              <a:gd name="connsiteY105" fmla="*/ 199644 h 457200"/>
              <a:gd name="connsiteX106" fmla="*/ 640841 w 668273"/>
              <a:gd name="connsiteY106" fmla="*/ 212597 h 457200"/>
              <a:gd name="connsiteX107" fmla="*/ 630173 w 668273"/>
              <a:gd name="connsiteY107" fmla="*/ 236220 h 457200"/>
              <a:gd name="connsiteX108" fmla="*/ 668273 w 668273"/>
              <a:gd name="connsiteY108" fmla="*/ 234696 h 457200"/>
              <a:gd name="connsiteX109" fmla="*/ 634745 w 668273"/>
              <a:gd name="connsiteY109" fmla="*/ 256794 h 457200"/>
              <a:gd name="connsiteX110" fmla="*/ 623316 w 668273"/>
              <a:gd name="connsiteY110" fmla="*/ 271272 h 457200"/>
              <a:gd name="connsiteX111" fmla="*/ 618744 w 668273"/>
              <a:gd name="connsiteY111" fmla="*/ 296417 h 457200"/>
              <a:gd name="connsiteX112" fmla="*/ 634745 w 668273"/>
              <a:gd name="connsiteY112" fmla="*/ 307847 h 457200"/>
              <a:gd name="connsiteX113" fmla="*/ 628650 w 668273"/>
              <a:gd name="connsiteY113" fmla="*/ 323850 h 457200"/>
              <a:gd name="connsiteX114" fmla="*/ 623316 w 668273"/>
              <a:gd name="connsiteY114" fmla="*/ 344423 h 457200"/>
              <a:gd name="connsiteX115" fmla="*/ 634745 w 668273"/>
              <a:gd name="connsiteY115" fmla="*/ 361950 h 457200"/>
              <a:gd name="connsiteX116" fmla="*/ 618744 w 668273"/>
              <a:gd name="connsiteY116" fmla="*/ 387096 h 457200"/>
              <a:gd name="connsiteX117" fmla="*/ 612648 w 668273"/>
              <a:gd name="connsiteY117" fmla="*/ 403097 h 457200"/>
              <a:gd name="connsiteX118" fmla="*/ 604266 w 668273"/>
              <a:gd name="connsiteY118" fmla="*/ 454152 h 457200"/>
              <a:gd name="connsiteX119" fmla="*/ 592073 w 668273"/>
              <a:gd name="connsiteY119" fmla="*/ 334517 h 457200"/>
              <a:gd name="connsiteX120" fmla="*/ 577595 w 668273"/>
              <a:gd name="connsiteY120" fmla="*/ 290322 h 457200"/>
              <a:gd name="connsiteX121" fmla="*/ 547116 w 668273"/>
              <a:gd name="connsiteY121" fmla="*/ 223266 h 457200"/>
              <a:gd name="connsiteX122" fmla="*/ 521970 w 668273"/>
              <a:gd name="connsiteY122" fmla="*/ 201167 h 457200"/>
              <a:gd name="connsiteX123" fmla="*/ 482345 w 668273"/>
              <a:gd name="connsiteY123" fmla="*/ 190500 h 457200"/>
              <a:gd name="connsiteX124" fmla="*/ 265176 w 668273"/>
              <a:gd name="connsiteY124" fmla="*/ 152400 h 457200"/>
              <a:gd name="connsiteX125" fmla="*/ 185166 w 668273"/>
              <a:gd name="connsiteY125" fmla="*/ 149352 h 457200"/>
              <a:gd name="connsiteX126" fmla="*/ 176022 w 668273"/>
              <a:gd name="connsiteY126" fmla="*/ 158496 h 457200"/>
              <a:gd name="connsiteX127" fmla="*/ 163067 w 668273"/>
              <a:gd name="connsiteY127" fmla="*/ 168402 h 457200"/>
              <a:gd name="connsiteX128" fmla="*/ 150876 w 668273"/>
              <a:gd name="connsiteY128" fmla="*/ 176022 h 457200"/>
              <a:gd name="connsiteX129" fmla="*/ 140970 w 668273"/>
              <a:gd name="connsiteY129" fmla="*/ 176022 h 457200"/>
              <a:gd name="connsiteX130" fmla="*/ 130301 w 668273"/>
              <a:gd name="connsiteY130" fmla="*/ 180594 h 457200"/>
              <a:gd name="connsiteX131" fmla="*/ 118872 w 668273"/>
              <a:gd name="connsiteY131" fmla="*/ 201167 h 457200"/>
              <a:gd name="connsiteX132" fmla="*/ 105917 w 668273"/>
              <a:gd name="connsiteY132" fmla="*/ 221741 h 457200"/>
              <a:gd name="connsiteX133" fmla="*/ 102870 w 668273"/>
              <a:gd name="connsiteY133" fmla="*/ 250697 h 457200"/>
              <a:gd name="connsiteX134" fmla="*/ 51816 w 668273"/>
              <a:gd name="connsiteY134" fmla="*/ 369570 h 457200"/>
              <a:gd name="connsiteX135" fmla="*/ 39623 w 668273"/>
              <a:gd name="connsiteY135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</a:cxnLst>
            <a:rect l="l" t="t" r="r" b="b"/>
            <a:pathLst>
              <a:path w="668273" h="457200">
                <a:moveTo>
                  <a:pt x="39623" y="457200"/>
                </a:moveTo>
                <a:lnTo>
                  <a:pt x="32766" y="448817"/>
                </a:lnTo>
                <a:lnTo>
                  <a:pt x="20573" y="435102"/>
                </a:lnTo>
                <a:lnTo>
                  <a:pt x="32766" y="428244"/>
                </a:lnTo>
                <a:lnTo>
                  <a:pt x="25145" y="416052"/>
                </a:lnTo>
                <a:lnTo>
                  <a:pt x="17526" y="401573"/>
                </a:lnTo>
                <a:lnTo>
                  <a:pt x="10667" y="391667"/>
                </a:lnTo>
                <a:lnTo>
                  <a:pt x="28194" y="391667"/>
                </a:lnTo>
                <a:lnTo>
                  <a:pt x="23622" y="377952"/>
                </a:lnTo>
                <a:lnTo>
                  <a:pt x="13716" y="361950"/>
                </a:lnTo>
                <a:lnTo>
                  <a:pt x="0" y="347472"/>
                </a:lnTo>
                <a:lnTo>
                  <a:pt x="19050" y="345947"/>
                </a:lnTo>
                <a:lnTo>
                  <a:pt x="13716" y="332994"/>
                </a:lnTo>
                <a:lnTo>
                  <a:pt x="6095" y="316991"/>
                </a:lnTo>
                <a:lnTo>
                  <a:pt x="26670" y="323850"/>
                </a:lnTo>
                <a:lnTo>
                  <a:pt x="23622" y="313944"/>
                </a:lnTo>
                <a:lnTo>
                  <a:pt x="16001" y="303276"/>
                </a:lnTo>
                <a:lnTo>
                  <a:pt x="25145" y="303276"/>
                </a:lnTo>
                <a:lnTo>
                  <a:pt x="20573" y="285750"/>
                </a:lnTo>
                <a:lnTo>
                  <a:pt x="29717" y="287273"/>
                </a:lnTo>
                <a:lnTo>
                  <a:pt x="29717" y="274320"/>
                </a:lnTo>
                <a:lnTo>
                  <a:pt x="26670" y="263652"/>
                </a:lnTo>
                <a:lnTo>
                  <a:pt x="19050" y="244602"/>
                </a:lnTo>
                <a:lnTo>
                  <a:pt x="29717" y="247650"/>
                </a:lnTo>
                <a:lnTo>
                  <a:pt x="41148" y="250697"/>
                </a:lnTo>
                <a:lnTo>
                  <a:pt x="32766" y="237744"/>
                </a:lnTo>
                <a:lnTo>
                  <a:pt x="48767" y="239267"/>
                </a:lnTo>
                <a:lnTo>
                  <a:pt x="61722" y="240791"/>
                </a:lnTo>
                <a:lnTo>
                  <a:pt x="50291" y="225552"/>
                </a:lnTo>
                <a:lnTo>
                  <a:pt x="44195" y="215646"/>
                </a:lnTo>
                <a:lnTo>
                  <a:pt x="35051" y="202691"/>
                </a:lnTo>
                <a:lnTo>
                  <a:pt x="47244" y="201167"/>
                </a:lnTo>
                <a:lnTo>
                  <a:pt x="60198" y="201167"/>
                </a:lnTo>
                <a:lnTo>
                  <a:pt x="70866" y="199644"/>
                </a:lnTo>
                <a:lnTo>
                  <a:pt x="61722" y="190500"/>
                </a:lnTo>
                <a:lnTo>
                  <a:pt x="50291" y="180594"/>
                </a:lnTo>
                <a:lnTo>
                  <a:pt x="63245" y="176022"/>
                </a:lnTo>
                <a:lnTo>
                  <a:pt x="57150" y="160020"/>
                </a:lnTo>
                <a:lnTo>
                  <a:pt x="50291" y="149352"/>
                </a:lnTo>
                <a:lnTo>
                  <a:pt x="45720" y="139446"/>
                </a:lnTo>
                <a:lnTo>
                  <a:pt x="60198" y="140970"/>
                </a:lnTo>
                <a:lnTo>
                  <a:pt x="73151" y="144017"/>
                </a:lnTo>
                <a:lnTo>
                  <a:pt x="76200" y="128016"/>
                </a:lnTo>
                <a:lnTo>
                  <a:pt x="74676" y="111252"/>
                </a:lnTo>
                <a:lnTo>
                  <a:pt x="70866" y="95250"/>
                </a:lnTo>
                <a:lnTo>
                  <a:pt x="60198" y="76200"/>
                </a:lnTo>
                <a:lnTo>
                  <a:pt x="82295" y="86867"/>
                </a:lnTo>
                <a:lnTo>
                  <a:pt x="92201" y="92202"/>
                </a:lnTo>
                <a:lnTo>
                  <a:pt x="102870" y="99822"/>
                </a:lnTo>
                <a:lnTo>
                  <a:pt x="115823" y="99822"/>
                </a:lnTo>
                <a:lnTo>
                  <a:pt x="115823" y="86867"/>
                </a:lnTo>
                <a:lnTo>
                  <a:pt x="118872" y="74676"/>
                </a:lnTo>
                <a:lnTo>
                  <a:pt x="126491" y="58673"/>
                </a:lnTo>
                <a:lnTo>
                  <a:pt x="133350" y="69341"/>
                </a:lnTo>
                <a:lnTo>
                  <a:pt x="137922" y="76200"/>
                </a:lnTo>
                <a:lnTo>
                  <a:pt x="147066" y="82296"/>
                </a:lnTo>
                <a:lnTo>
                  <a:pt x="153923" y="70866"/>
                </a:lnTo>
                <a:lnTo>
                  <a:pt x="161544" y="60197"/>
                </a:lnTo>
                <a:lnTo>
                  <a:pt x="176022" y="48767"/>
                </a:lnTo>
                <a:lnTo>
                  <a:pt x="188976" y="36576"/>
                </a:lnTo>
                <a:lnTo>
                  <a:pt x="204216" y="26670"/>
                </a:lnTo>
                <a:lnTo>
                  <a:pt x="223266" y="22097"/>
                </a:lnTo>
                <a:lnTo>
                  <a:pt x="249173" y="17526"/>
                </a:lnTo>
                <a:lnTo>
                  <a:pt x="285750" y="7620"/>
                </a:lnTo>
                <a:lnTo>
                  <a:pt x="309372" y="3047"/>
                </a:lnTo>
                <a:lnTo>
                  <a:pt x="329945" y="1523"/>
                </a:lnTo>
                <a:lnTo>
                  <a:pt x="345948" y="0"/>
                </a:lnTo>
                <a:lnTo>
                  <a:pt x="369570" y="0"/>
                </a:lnTo>
                <a:lnTo>
                  <a:pt x="413766" y="1523"/>
                </a:lnTo>
                <a:lnTo>
                  <a:pt x="398526" y="7620"/>
                </a:lnTo>
                <a:lnTo>
                  <a:pt x="388620" y="17526"/>
                </a:lnTo>
                <a:lnTo>
                  <a:pt x="385572" y="22097"/>
                </a:lnTo>
                <a:lnTo>
                  <a:pt x="401573" y="26670"/>
                </a:lnTo>
                <a:lnTo>
                  <a:pt x="420623" y="28194"/>
                </a:lnTo>
                <a:lnTo>
                  <a:pt x="439673" y="26670"/>
                </a:lnTo>
                <a:lnTo>
                  <a:pt x="457200" y="25146"/>
                </a:lnTo>
                <a:lnTo>
                  <a:pt x="470916" y="22097"/>
                </a:lnTo>
                <a:lnTo>
                  <a:pt x="498348" y="23622"/>
                </a:lnTo>
                <a:lnTo>
                  <a:pt x="480822" y="29717"/>
                </a:lnTo>
                <a:lnTo>
                  <a:pt x="466344" y="41147"/>
                </a:lnTo>
                <a:lnTo>
                  <a:pt x="480822" y="42672"/>
                </a:lnTo>
                <a:lnTo>
                  <a:pt x="493776" y="41147"/>
                </a:lnTo>
                <a:lnTo>
                  <a:pt x="512826" y="42672"/>
                </a:lnTo>
                <a:lnTo>
                  <a:pt x="542544" y="51816"/>
                </a:lnTo>
                <a:lnTo>
                  <a:pt x="525017" y="55626"/>
                </a:lnTo>
                <a:lnTo>
                  <a:pt x="509016" y="58673"/>
                </a:lnTo>
                <a:lnTo>
                  <a:pt x="499872" y="63246"/>
                </a:lnTo>
                <a:lnTo>
                  <a:pt x="520445" y="66294"/>
                </a:lnTo>
                <a:lnTo>
                  <a:pt x="536448" y="69341"/>
                </a:lnTo>
                <a:lnTo>
                  <a:pt x="547116" y="70866"/>
                </a:lnTo>
                <a:lnTo>
                  <a:pt x="563117" y="77723"/>
                </a:lnTo>
                <a:lnTo>
                  <a:pt x="582167" y="86867"/>
                </a:lnTo>
                <a:lnTo>
                  <a:pt x="611123" y="96773"/>
                </a:lnTo>
                <a:lnTo>
                  <a:pt x="593598" y="101346"/>
                </a:lnTo>
                <a:lnTo>
                  <a:pt x="580644" y="107441"/>
                </a:lnTo>
                <a:lnTo>
                  <a:pt x="571500" y="114300"/>
                </a:lnTo>
                <a:lnTo>
                  <a:pt x="569976" y="121920"/>
                </a:lnTo>
                <a:lnTo>
                  <a:pt x="582167" y="123444"/>
                </a:lnTo>
                <a:lnTo>
                  <a:pt x="595122" y="128016"/>
                </a:lnTo>
                <a:lnTo>
                  <a:pt x="608076" y="134873"/>
                </a:lnTo>
                <a:lnTo>
                  <a:pt x="627126" y="139446"/>
                </a:lnTo>
                <a:lnTo>
                  <a:pt x="640841" y="137922"/>
                </a:lnTo>
                <a:lnTo>
                  <a:pt x="630173" y="150876"/>
                </a:lnTo>
                <a:lnTo>
                  <a:pt x="627126" y="169926"/>
                </a:lnTo>
                <a:lnTo>
                  <a:pt x="633222" y="185166"/>
                </a:lnTo>
                <a:lnTo>
                  <a:pt x="637794" y="199644"/>
                </a:lnTo>
                <a:lnTo>
                  <a:pt x="640841" y="212597"/>
                </a:lnTo>
                <a:lnTo>
                  <a:pt x="630173" y="236220"/>
                </a:lnTo>
                <a:lnTo>
                  <a:pt x="668273" y="234696"/>
                </a:lnTo>
                <a:lnTo>
                  <a:pt x="634745" y="256794"/>
                </a:lnTo>
                <a:lnTo>
                  <a:pt x="623316" y="271272"/>
                </a:lnTo>
                <a:lnTo>
                  <a:pt x="618744" y="296417"/>
                </a:lnTo>
                <a:lnTo>
                  <a:pt x="634745" y="307847"/>
                </a:lnTo>
                <a:lnTo>
                  <a:pt x="628650" y="323850"/>
                </a:lnTo>
                <a:lnTo>
                  <a:pt x="623316" y="344423"/>
                </a:lnTo>
                <a:lnTo>
                  <a:pt x="634745" y="361950"/>
                </a:lnTo>
                <a:lnTo>
                  <a:pt x="618744" y="387096"/>
                </a:lnTo>
                <a:lnTo>
                  <a:pt x="612648" y="403097"/>
                </a:lnTo>
                <a:lnTo>
                  <a:pt x="604266" y="454152"/>
                </a:lnTo>
                <a:lnTo>
                  <a:pt x="592073" y="334517"/>
                </a:lnTo>
                <a:lnTo>
                  <a:pt x="577595" y="290322"/>
                </a:lnTo>
                <a:lnTo>
                  <a:pt x="547116" y="223266"/>
                </a:lnTo>
                <a:lnTo>
                  <a:pt x="521970" y="201167"/>
                </a:lnTo>
                <a:lnTo>
                  <a:pt x="482345" y="190500"/>
                </a:lnTo>
                <a:cubicBezTo>
                  <a:pt x="413931" y="193027"/>
                  <a:pt x="335127" y="149695"/>
                  <a:pt x="265176" y="152400"/>
                </a:cubicBezTo>
                <a:lnTo>
                  <a:pt x="185166" y="149352"/>
                </a:lnTo>
                <a:lnTo>
                  <a:pt x="176022" y="158496"/>
                </a:lnTo>
                <a:lnTo>
                  <a:pt x="163067" y="168402"/>
                </a:lnTo>
                <a:lnTo>
                  <a:pt x="150876" y="176022"/>
                </a:lnTo>
                <a:lnTo>
                  <a:pt x="140970" y="176022"/>
                </a:lnTo>
                <a:lnTo>
                  <a:pt x="130301" y="180594"/>
                </a:lnTo>
                <a:lnTo>
                  <a:pt x="118872" y="201167"/>
                </a:lnTo>
                <a:lnTo>
                  <a:pt x="105917" y="221741"/>
                </a:lnTo>
                <a:lnTo>
                  <a:pt x="102870" y="250697"/>
                </a:lnTo>
                <a:cubicBezTo>
                  <a:pt x="81724" y="305739"/>
                  <a:pt x="60375" y="311035"/>
                  <a:pt x="51816" y="369570"/>
                </a:cubicBezTo>
                <a:lnTo>
                  <a:pt x="39623" y="457200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2768110" y="4506175"/>
            <a:ext cx="617766" cy="426285"/>
          </a:xfrm>
          <a:custGeom>
            <a:avLst/>
            <a:gdLst>
              <a:gd name="connsiteX0" fmla="*/ 45973 w 680973"/>
              <a:gd name="connsiteY0" fmla="*/ 463550 h 469900"/>
              <a:gd name="connsiteX1" fmla="*/ 39116 w 680973"/>
              <a:gd name="connsiteY1" fmla="*/ 455167 h 469900"/>
              <a:gd name="connsiteX2" fmla="*/ 26923 w 680973"/>
              <a:gd name="connsiteY2" fmla="*/ 441452 h 469900"/>
              <a:gd name="connsiteX3" fmla="*/ 39116 w 680973"/>
              <a:gd name="connsiteY3" fmla="*/ 434594 h 469900"/>
              <a:gd name="connsiteX4" fmla="*/ 31495 w 680973"/>
              <a:gd name="connsiteY4" fmla="*/ 422402 h 469900"/>
              <a:gd name="connsiteX5" fmla="*/ 23876 w 680973"/>
              <a:gd name="connsiteY5" fmla="*/ 407923 h 469900"/>
              <a:gd name="connsiteX6" fmla="*/ 17017 w 680973"/>
              <a:gd name="connsiteY6" fmla="*/ 398017 h 469900"/>
              <a:gd name="connsiteX7" fmla="*/ 34544 w 680973"/>
              <a:gd name="connsiteY7" fmla="*/ 398017 h 469900"/>
              <a:gd name="connsiteX8" fmla="*/ 29972 w 680973"/>
              <a:gd name="connsiteY8" fmla="*/ 384302 h 469900"/>
              <a:gd name="connsiteX9" fmla="*/ 20066 w 680973"/>
              <a:gd name="connsiteY9" fmla="*/ 368300 h 469900"/>
              <a:gd name="connsiteX10" fmla="*/ 6350 w 680973"/>
              <a:gd name="connsiteY10" fmla="*/ 353822 h 469900"/>
              <a:gd name="connsiteX11" fmla="*/ 25400 w 680973"/>
              <a:gd name="connsiteY11" fmla="*/ 352297 h 469900"/>
              <a:gd name="connsiteX12" fmla="*/ 20066 w 680973"/>
              <a:gd name="connsiteY12" fmla="*/ 339344 h 469900"/>
              <a:gd name="connsiteX13" fmla="*/ 12445 w 680973"/>
              <a:gd name="connsiteY13" fmla="*/ 323341 h 469900"/>
              <a:gd name="connsiteX14" fmla="*/ 33020 w 680973"/>
              <a:gd name="connsiteY14" fmla="*/ 330200 h 469900"/>
              <a:gd name="connsiteX15" fmla="*/ 29972 w 680973"/>
              <a:gd name="connsiteY15" fmla="*/ 320294 h 469900"/>
              <a:gd name="connsiteX16" fmla="*/ 22351 w 680973"/>
              <a:gd name="connsiteY16" fmla="*/ 309626 h 469900"/>
              <a:gd name="connsiteX17" fmla="*/ 31495 w 680973"/>
              <a:gd name="connsiteY17" fmla="*/ 309626 h 469900"/>
              <a:gd name="connsiteX18" fmla="*/ 26923 w 680973"/>
              <a:gd name="connsiteY18" fmla="*/ 292100 h 469900"/>
              <a:gd name="connsiteX19" fmla="*/ 36067 w 680973"/>
              <a:gd name="connsiteY19" fmla="*/ 293623 h 469900"/>
              <a:gd name="connsiteX20" fmla="*/ 36067 w 680973"/>
              <a:gd name="connsiteY20" fmla="*/ 280670 h 469900"/>
              <a:gd name="connsiteX21" fmla="*/ 33020 w 680973"/>
              <a:gd name="connsiteY21" fmla="*/ 270002 h 469900"/>
              <a:gd name="connsiteX22" fmla="*/ 25400 w 680973"/>
              <a:gd name="connsiteY22" fmla="*/ 250952 h 469900"/>
              <a:gd name="connsiteX23" fmla="*/ 36067 w 680973"/>
              <a:gd name="connsiteY23" fmla="*/ 254000 h 469900"/>
              <a:gd name="connsiteX24" fmla="*/ 47498 w 680973"/>
              <a:gd name="connsiteY24" fmla="*/ 257047 h 469900"/>
              <a:gd name="connsiteX25" fmla="*/ 39116 w 680973"/>
              <a:gd name="connsiteY25" fmla="*/ 244094 h 469900"/>
              <a:gd name="connsiteX26" fmla="*/ 55117 w 680973"/>
              <a:gd name="connsiteY26" fmla="*/ 245617 h 469900"/>
              <a:gd name="connsiteX27" fmla="*/ 68072 w 680973"/>
              <a:gd name="connsiteY27" fmla="*/ 247141 h 469900"/>
              <a:gd name="connsiteX28" fmla="*/ 56641 w 680973"/>
              <a:gd name="connsiteY28" fmla="*/ 231902 h 469900"/>
              <a:gd name="connsiteX29" fmla="*/ 50545 w 680973"/>
              <a:gd name="connsiteY29" fmla="*/ 221996 h 469900"/>
              <a:gd name="connsiteX30" fmla="*/ 41401 w 680973"/>
              <a:gd name="connsiteY30" fmla="*/ 209041 h 469900"/>
              <a:gd name="connsiteX31" fmla="*/ 53594 w 680973"/>
              <a:gd name="connsiteY31" fmla="*/ 207517 h 469900"/>
              <a:gd name="connsiteX32" fmla="*/ 66548 w 680973"/>
              <a:gd name="connsiteY32" fmla="*/ 207517 h 469900"/>
              <a:gd name="connsiteX33" fmla="*/ 77216 w 680973"/>
              <a:gd name="connsiteY33" fmla="*/ 205994 h 469900"/>
              <a:gd name="connsiteX34" fmla="*/ 68072 w 680973"/>
              <a:gd name="connsiteY34" fmla="*/ 196850 h 469900"/>
              <a:gd name="connsiteX35" fmla="*/ 56641 w 680973"/>
              <a:gd name="connsiteY35" fmla="*/ 186944 h 469900"/>
              <a:gd name="connsiteX36" fmla="*/ 69595 w 680973"/>
              <a:gd name="connsiteY36" fmla="*/ 182372 h 469900"/>
              <a:gd name="connsiteX37" fmla="*/ 63500 w 680973"/>
              <a:gd name="connsiteY37" fmla="*/ 166370 h 469900"/>
              <a:gd name="connsiteX38" fmla="*/ 56641 w 680973"/>
              <a:gd name="connsiteY38" fmla="*/ 155702 h 469900"/>
              <a:gd name="connsiteX39" fmla="*/ 52070 w 680973"/>
              <a:gd name="connsiteY39" fmla="*/ 145796 h 469900"/>
              <a:gd name="connsiteX40" fmla="*/ 66548 w 680973"/>
              <a:gd name="connsiteY40" fmla="*/ 147320 h 469900"/>
              <a:gd name="connsiteX41" fmla="*/ 79501 w 680973"/>
              <a:gd name="connsiteY41" fmla="*/ 150367 h 469900"/>
              <a:gd name="connsiteX42" fmla="*/ 82550 w 680973"/>
              <a:gd name="connsiteY42" fmla="*/ 134366 h 469900"/>
              <a:gd name="connsiteX43" fmla="*/ 81026 w 680973"/>
              <a:gd name="connsiteY43" fmla="*/ 117602 h 469900"/>
              <a:gd name="connsiteX44" fmla="*/ 77216 w 680973"/>
              <a:gd name="connsiteY44" fmla="*/ 101600 h 469900"/>
              <a:gd name="connsiteX45" fmla="*/ 66548 w 680973"/>
              <a:gd name="connsiteY45" fmla="*/ 82550 h 469900"/>
              <a:gd name="connsiteX46" fmla="*/ 88645 w 680973"/>
              <a:gd name="connsiteY46" fmla="*/ 93217 h 469900"/>
              <a:gd name="connsiteX47" fmla="*/ 98551 w 680973"/>
              <a:gd name="connsiteY47" fmla="*/ 98552 h 469900"/>
              <a:gd name="connsiteX48" fmla="*/ 109220 w 680973"/>
              <a:gd name="connsiteY48" fmla="*/ 106172 h 469900"/>
              <a:gd name="connsiteX49" fmla="*/ 122173 w 680973"/>
              <a:gd name="connsiteY49" fmla="*/ 106172 h 469900"/>
              <a:gd name="connsiteX50" fmla="*/ 122173 w 680973"/>
              <a:gd name="connsiteY50" fmla="*/ 93217 h 469900"/>
              <a:gd name="connsiteX51" fmla="*/ 125222 w 680973"/>
              <a:gd name="connsiteY51" fmla="*/ 81026 h 469900"/>
              <a:gd name="connsiteX52" fmla="*/ 132841 w 680973"/>
              <a:gd name="connsiteY52" fmla="*/ 65023 h 469900"/>
              <a:gd name="connsiteX53" fmla="*/ 139700 w 680973"/>
              <a:gd name="connsiteY53" fmla="*/ 75691 h 469900"/>
              <a:gd name="connsiteX54" fmla="*/ 144272 w 680973"/>
              <a:gd name="connsiteY54" fmla="*/ 82550 h 469900"/>
              <a:gd name="connsiteX55" fmla="*/ 153416 w 680973"/>
              <a:gd name="connsiteY55" fmla="*/ 88646 h 469900"/>
              <a:gd name="connsiteX56" fmla="*/ 160273 w 680973"/>
              <a:gd name="connsiteY56" fmla="*/ 77216 h 469900"/>
              <a:gd name="connsiteX57" fmla="*/ 167894 w 680973"/>
              <a:gd name="connsiteY57" fmla="*/ 66547 h 469900"/>
              <a:gd name="connsiteX58" fmla="*/ 182372 w 680973"/>
              <a:gd name="connsiteY58" fmla="*/ 55117 h 469900"/>
              <a:gd name="connsiteX59" fmla="*/ 195326 w 680973"/>
              <a:gd name="connsiteY59" fmla="*/ 42926 h 469900"/>
              <a:gd name="connsiteX60" fmla="*/ 210566 w 680973"/>
              <a:gd name="connsiteY60" fmla="*/ 33020 h 469900"/>
              <a:gd name="connsiteX61" fmla="*/ 229616 w 680973"/>
              <a:gd name="connsiteY61" fmla="*/ 28447 h 469900"/>
              <a:gd name="connsiteX62" fmla="*/ 255523 w 680973"/>
              <a:gd name="connsiteY62" fmla="*/ 23876 h 469900"/>
              <a:gd name="connsiteX63" fmla="*/ 292100 w 680973"/>
              <a:gd name="connsiteY63" fmla="*/ 13970 h 469900"/>
              <a:gd name="connsiteX64" fmla="*/ 315722 w 680973"/>
              <a:gd name="connsiteY64" fmla="*/ 9397 h 469900"/>
              <a:gd name="connsiteX65" fmla="*/ 336295 w 680973"/>
              <a:gd name="connsiteY65" fmla="*/ 7873 h 469900"/>
              <a:gd name="connsiteX66" fmla="*/ 352298 w 680973"/>
              <a:gd name="connsiteY66" fmla="*/ 6350 h 469900"/>
              <a:gd name="connsiteX67" fmla="*/ 375920 w 680973"/>
              <a:gd name="connsiteY67" fmla="*/ 6350 h 469900"/>
              <a:gd name="connsiteX68" fmla="*/ 420116 w 680973"/>
              <a:gd name="connsiteY68" fmla="*/ 7873 h 469900"/>
              <a:gd name="connsiteX69" fmla="*/ 404876 w 680973"/>
              <a:gd name="connsiteY69" fmla="*/ 13970 h 469900"/>
              <a:gd name="connsiteX70" fmla="*/ 394970 w 680973"/>
              <a:gd name="connsiteY70" fmla="*/ 23876 h 469900"/>
              <a:gd name="connsiteX71" fmla="*/ 391922 w 680973"/>
              <a:gd name="connsiteY71" fmla="*/ 28447 h 469900"/>
              <a:gd name="connsiteX72" fmla="*/ 407923 w 680973"/>
              <a:gd name="connsiteY72" fmla="*/ 33020 h 469900"/>
              <a:gd name="connsiteX73" fmla="*/ 426973 w 680973"/>
              <a:gd name="connsiteY73" fmla="*/ 34544 h 469900"/>
              <a:gd name="connsiteX74" fmla="*/ 446023 w 680973"/>
              <a:gd name="connsiteY74" fmla="*/ 33020 h 469900"/>
              <a:gd name="connsiteX75" fmla="*/ 463550 w 680973"/>
              <a:gd name="connsiteY75" fmla="*/ 31496 h 469900"/>
              <a:gd name="connsiteX76" fmla="*/ 477266 w 680973"/>
              <a:gd name="connsiteY76" fmla="*/ 28447 h 469900"/>
              <a:gd name="connsiteX77" fmla="*/ 504698 w 680973"/>
              <a:gd name="connsiteY77" fmla="*/ 29972 h 469900"/>
              <a:gd name="connsiteX78" fmla="*/ 487172 w 680973"/>
              <a:gd name="connsiteY78" fmla="*/ 36067 h 469900"/>
              <a:gd name="connsiteX79" fmla="*/ 472694 w 680973"/>
              <a:gd name="connsiteY79" fmla="*/ 47497 h 469900"/>
              <a:gd name="connsiteX80" fmla="*/ 487172 w 680973"/>
              <a:gd name="connsiteY80" fmla="*/ 49022 h 469900"/>
              <a:gd name="connsiteX81" fmla="*/ 500126 w 680973"/>
              <a:gd name="connsiteY81" fmla="*/ 47497 h 469900"/>
              <a:gd name="connsiteX82" fmla="*/ 519176 w 680973"/>
              <a:gd name="connsiteY82" fmla="*/ 49022 h 469900"/>
              <a:gd name="connsiteX83" fmla="*/ 548894 w 680973"/>
              <a:gd name="connsiteY83" fmla="*/ 58166 h 469900"/>
              <a:gd name="connsiteX84" fmla="*/ 531367 w 680973"/>
              <a:gd name="connsiteY84" fmla="*/ 61976 h 469900"/>
              <a:gd name="connsiteX85" fmla="*/ 515366 w 680973"/>
              <a:gd name="connsiteY85" fmla="*/ 65023 h 469900"/>
              <a:gd name="connsiteX86" fmla="*/ 506222 w 680973"/>
              <a:gd name="connsiteY86" fmla="*/ 69596 h 469900"/>
              <a:gd name="connsiteX87" fmla="*/ 526795 w 680973"/>
              <a:gd name="connsiteY87" fmla="*/ 72644 h 469900"/>
              <a:gd name="connsiteX88" fmla="*/ 542798 w 680973"/>
              <a:gd name="connsiteY88" fmla="*/ 75691 h 469900"/>
              <a:gd name="connsiteX89" fmla="*/ 553466 w 680973"/>
              <a:gd name="connsiteY89" fmla="*/ 77216 h 469900"/>
              <a:gd name="connsiteX90" fmla="*/ 569467 w 680973"/>
              <a:gd name="connsiteY90" fmla="*/ 84073 h 469900"/>
              <a:gd name="connsiteX91" fmla="*/ 588517 w 680973"/>
              <a:gd name="connsiteY91" fmla="*/ 93217 h 469900"/>
              <a:gd name="connsiteX92" fmla="*/ 617473 w 680973"/>
              <a:gd name="connsiteY92" fmla="*/ 103123 h 469900"/>
              <a:gd name="connsiteX93" fmla="*/ 599948 w 680973"/>
              <a:gd name="connsiteY93" fmla="*/ 107696 h 469900"/>
              <a:gd name="connsiteX94" fmla="*/ 586994 w 680973"/>
              <a:gd name="connsiteY94" fmla="*/ 113791 h 469900"/>
              <a:gd name="connsiteX95" fmla="*/ 577850 w 680973"/>
              <a:gd name="connsiteY95" fmla="*/ 120650 h 469900"/>
              <a:gd name="connsiteX96" fmla="*/ 576326 w 680973"/>
              <a:gd name="connsiteY96" fmla="*/ 128270 h 469900"/>
              <a:gd name="connsiteX97" fmla="*/ 588517 w 680973"/>
              <a:gd name="connsiteY97" fmla="*/ 129794 h 469900"/>
              <a:gd name="connsiteX98" fmla="*/ 601472 w 680973"/>
              <a:gd name="connsiteY98" fmla="*/ 134366 h 469900"/>
              <a:gd name="connsiteX99" fmla="*/ 614426 w 680973"/>
              <a:gd name="connsiteY99" fmla="*/ 141223 h 469900"/>
              <a:gd name="connsiteX100" fmla="*/ 633476 w 680973"/>
              <a:gd name="connsiteY100" fmla="*/ 145796 h 469900"/>
              <a:gd name="connsiteX101" fmla="*/ 647191 w 680973"/>
              <a:gd name="connsiteY101" fmla="*/ 144272 h 469900"/>
              <a:gd name="connsiteX102" fmla="*/ 636523 w 680973"/>
              <a:gd name="connsiteY102" fmla="*/ 157226 h 469900"/>
              <a:gd name="connsiteX103" fmla="*/ 633476 w 680973"/>
              <a:gd name="connsiteY103" fmla="*/ 176276 h 469900"/>
              <a:gd name="connsiteX104" fmla="*/ 639572 w 680973"/>
              <a:gd name="connsiteY104" fmla="*/ 191516 h 469900"/>
              <a:gd name="connsiteX105" fmla="*/ 644144 w 680973"/>
              <a:gd name="connsiteY105" fmla="*/ 205994 h 469900"/>
              <a:gd name="connsiteX106" fmla="*/ 647191 w 680973"/>
              <a:gd name="connsiteY106" fmla="*/ 218947 h 469900"/>
              <a:gd name="connsiteX107" fmla="*/ 636523 w 680973"/>
              <a:gd name="connsiteY107" fmla="*/ 242570 h 469900"/>
              <a:gd name="connsiteX108" fmla="*/ 674623 w 680973"/>
              <a:gd name="connsiteY108" fmla="*/ 241046 h 469900"/>
              <a:gd name="connsiteX109" fmla="*/ 641095 w 680973"/>
              <a:gd name="connsiteY109" fmla="*/ 263144 h 469900"/>
              <a:gd name="connsiteX110" fmla="*/ 629666 w 680973"/>
              <a:gd name="connsiteY110" fmla="*/ 277622 h 469900"/>
              <a:gd name="connsiteX111" fmla="*/ 625094 w 680973"/>
              <a:gd name="connsiteY111" fmla="*/ 302767 h 469900"/>
              <a:gd name="connsiteX112" fmla="*/ 641095 w 680973"/>
              <a:gd name="connsiteY112" fmla="*/ 314197 h 469900"/>
              <a:gd name="connsiteX113" fmla="*/ 635000 w 680973"/>
              <a:gd name="connsiteY113" fmla="*/ 330200 h 469900"/>
              <a:gd name="connsiteX114" fmla="*/ 629666 w 680973"/>
              <a:gd name="connsiteY114" fmla="*/ 350773 h 469900"/>
              <a:gd name="connsiteX115" fmla="*/ 641095 w 680973"/>
              <a:gd name="connsiteY115" fmla="*/ 368300 h 469900"/>
              <a:gd name="connsiteX116" fmla="*/ 625094 w 680973"/>
              <a:gd name="connsiteY116" fmla="*/ 393446 h 469900"/>
              <a:gd name="connsiteX117" fmla="*/ 618998 w 680973"/>
              <a:gd name="connsiteY117" fmla="*/ 409447 h 469900"/>
              <a:gd name="connsiteX118" fmla="*/ 610616 w 680973"/>
              <a:gd name="connsiteY118" fmla="*/ 460502 h 469900"/>
              <a:gd name="connsiteX119" fmla="*/ 598423 w 680973"/>
              <a:gd name="connsiteY119" fmla="*/ 340867 h 469900"/>
              <a:gd name="connsiteX120" fmla="*/ 583945 w 680973"/>
              <a:gd name="connsiteY120" fmla="*/ 296672 h 469900"/>
              <a:gd name="connsiteX121" fmla="*/ 553466 w 680973"/>
              <a:gd name="connsiteY121" fmla="*/ 229616 h 469900"/>
              <a:gd name="connsiteX122" fmla="*/ 528320 w 680973"/>
              <a:gd name="connsiteY122" fmla="*/ 207517 h 469900"/>
              <a:gd name="connsiteX123" fmla="*/ 488695 w 680973"/>
              <a:gd name="connsiteY123" fmla="*/ 196850 h 469900"/>
              <a:gd name="connsiteX124" fmla="*/ 271526 w 680973"/>
              <a:gd name="connsiteY124" fmla="*/ 158750 h 469900"/>
              <a:gd name="connsiteX125" fmla="*/ 191516 w 680973"/>
              <a:gd name="connsiteY125" fmla="*/ 155702 h 469900"/>
              <a:gd name="connsiteX126" fmla="*/ 182372 w 680973"/>
              <a:gd name="connsiteY126" fmla="*/ 164846 h 469900"/>
              <a:gd name="connsiteX127" fmla="*/ 169417 w 680973"/>
              <a:gd name="connsiteY127" fmla="*/ 174752 h 469900"/>
              <a:gd name="connsiteX128" fmla="*/ 157226 w 680973"/>
              <a:gd name="connsiteY128" fmla="*/ 182372 h 469900"/>
              <a:gd name="connsiteX129" fmla="*/ 147320 w 680973"/>
              <a:gd name="connsiteY129" fmla="*/ 182372 h 469900"/>
              <a:gd name="connsiteX130" fmla="*/ 136651 w 680973"/>
              <a:gd name="connsiteY130" fmla="*/ 186944 h 469900"/>
              <a:gd name="connsiteX131" fmla="*/ 125222 w 680973"/>
              <a:gd name="connsiteY131" fmla="*/ 207517 h 469900"/>
              <a:gd name="connsiteX132" fmla="*/ 112267 w 680973"/>
              <a:gd name="connsiteY132" fmla="*/ 228091 h 469900"/>
              <a:gd name="connsiteX133" fmla="*/ 109220 w 680973"/>
              <a:gd name="connsiteY133" fmla="*/ 257047 h 469900"/>
              <a:gd name="connsiteX134" fmla="*/ 58166 w 680973"/>
              <a:gd name="connsiteY134" fmla="*/ 375920 h 469900"/>
              <a:gd name="connsiteX135" fmla="*/ 45973 w 680973"/>
              <a:gd name="connsiteY135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</a:cxnLst>
            <a:rect l="l" t="t" r="r" b="b"/>
            <a:pathLst>
              <a:path w="680973" h="469900">
                <a:moveTo>
                  <a:pt x="45973" y="463550"/>
                </a:moveTo>
                <a:lnTo>
                  <a:pt x="39116" y="455167"/>
                </a:lnTo>
                <a:lnTo>
                  <a:pt x="26923" y="441452"/>
                </a:lnTo>
                <a:lnTo>
                  <a:pt x="39116" y="434594"/>
                </a:lnTo>
                <a:lnTo>
                  <a:pt x="31495" y="422402"/>
                </a:lnTo>
                <a:lnTo>
                  <a:pt x="23876" y="407923"/>
                </a:lnTo>
                <a:lnTo>
                  <a:pt x="17017" y="398017"/>
                </a:lnTo>
                <a:lnTo>
                  <a:pt x="34544" y="398017"/>
                </a:lnTo>
                <a:lnTo>
                  <a:pt x="29972" y="384302"/>
                </a:lnTo>
                <a:lnTo>
                  <a:pt x="20066" y="368300"/>
                </a:lnTo>
                <a:lnTo>
                  <a:pt x="6350" y="353822"/>
                </a:lnTo>
                <a:lnTo>
                  <a:pt x="25400" y="352297"/>
                </a:lnTo>
                <a:lnTo>
                  <a:pt x="20066" y="339344"/>
                </a:lnTo>
                <a:lnTo>
                  <a:pt x="12445" y="323341"/>
                </a:lnTo>
                <a:lnTo>
                  <a:pt x="33020" y="330200"/>
                </a:lnTo>
                <a:lnTo>
                  <a:pt x="29972" y="320294"/>
                </a:lnTo>
                <a:lnTo>
                  <a:pt x="22351" y="309626"/>
                </a:lnTo>
                <a:lnTo>
                  <a:pt x="31495" y="309626"/>
                </a:lnTo>
                <a:lnTo>
                  <a:pt x="26923" y="292100"/>
                </a:lnTo>
                <a:lnTo>
                  <a:pt x="36067" y="293623"/>
                </a:lnTo>
                <a:lnTo>
                  <a:pt x="36067" y="280670"/>
                </a:lnTo>
                <a:lnTo>
                  <a:pt x="33020" y="270002"/>
                </a:lnTo>
                <a:lnTo>
                  <a:pt x="25400" y="250952"/>
                </a:lnTo>
                <a:lnTo>
                  <a:pt x="36067" y="254000"/>
                </a:lnTo>
                <a:lnTo>
                  <a:pt x="47498" y="257047"/>
                </a:lnTo>
                <a:lnTo>
                  <a:pt x="39116" y="244094"/>
                </a:lnTo>
                <a:lnTo>
                  <a:pt x="55117" y="245617"/>
                </a:lnTo>
                <a:lnTo>
                  <a:pt x="68072" y="247141"/>
                </a:lnTo>
                <a:lnTo>
                  <a:pt x="56641" y="231902"/>
                </a:lnTo>
                <a:lnTo>
                  <a:pt x="50545" y="221996"/>
                </a:lnTo>
                <a:lnTo>
                  <a:pt x="41401" y="209041"/>
                </a:lnTo>
                <a:lnTo>
                  <a:pt x="53594" y="207517"/>
                </a:lnTo>
                <a:lnTo>
                  <a:pt x="66548" y="207517"/>
                </a:lnTo>
                <a:lnTo>
                  <a:pt x="77216" y="205994"/>
                </a:lnTo>
                <a:lnTo>
                  <a:pt x="68072" y="196850"/>
                </a:lnTo>
                <a:lnTo>
                  <a:pt x="56641" y="186944"/>
                </a:lnTo>
                <a:lnTo>
                  <a:pt x="69595" y="182372"/>
                </a:lnTo>
                <a:lnTo>
                  <a:pt x="63500" y="166370"/>
                </a:lnTo>
                <a:lnTo>
                  <a:pt x="56641" y="155702"/>
                </a:lnTo>
                <a:lnTo>
                  <a:pt x="52070" y="145796"/>
                </a:lnTo>
                <a:lnTo>
                  <a:pt x="66548" y="147320"/>
                </a:lnTo>
                <a:lnTo>
                  <a:pt x="79501" y="150367"/>
                </a:lnTo>
                <a:lnTo>
                  <a:pt x="82550" y="134366"/>
                </a:lnTo>
                <a:lnTo>
                  <a:pt x="81026" y="117602"/>
                </a:lnTo>
                <a:lnTo>
                  <a:pt x="77216" y="101600"/>
                </a:lnTo>
                <a:lnTo>
                  <a:pt x="66548" y="82550"/>
                </a:lnTo>
                <a:lnTo>
                  <a:pt x="88645" y="93217"/>
                </a:lnTo>
                <a:lnTo>
                  <a:pt x="98551" y="98552"/>
                </a:lnTo>
                <a:lnTo>
                  <a:pt x="109220" y="106172"/>
                </a:lnTo>
                <a:lnTo>
                  <a:pt x="122173" y="106172"/>
                </a:lnTo>
                <a:lnTo>
                  <a:pt x="122173" y="93217"/>
                </a:lnTo>
                <a:lnTo>
                  <a:pt x="125222" y="81026"/>
                </a:lnTo>
                <a:lnTo>
                  <a:pt x="132841" y="65023"/>
                </a:lnTo>
                <a:lnTo>
                  <a:pt x="139700" y="75691"/>
                </a:lnTo>
                <a:lnTo>
                  <a:pt x="144272" y="82550"/>
                </a:lnTo>
                <a:lnTo>
                  <a:pt x="153416" y="88646"/>
                </a:lnTo>
                <a:lnTo>
                  <a:pt x="160273" y="77216"/>
                </a:lnTo>
                <a:lnTo>
                  <a:pt x="167894" y="66547"/>
                </a:lnTo>
                <a:lnTo>
                  <a:pt x="182372" y="55117"/>
                </a:lnTo>
                <a:lnTo>
                  <a:pt x="195326" y="42926"/>
                </a:lnTo>
                <a:lnTo>
                  <a:pt x="210566" y="33020"/>
                </a:lnTo>
                <a:lnTo>
                  <a:pt x="229616" y="28447"/>
                </a:lnTo>
                <a:lnTo>
                  <a:pt x="255523" y="23876"/>
                </a:lnTo>
                <a:lnTo>
                  <a:pt x="292100" y="13970"/>
                </a:lnTo>
                <a:lnTo>
                  <a:pt x="315722" y="9397"/>
                </a:lnTo>
                <a:lnTo>
                  <a:pt x="336295" y="7873"/>
                </a:lnTo>
                <a:lnTo>
                  <a:pt x="352298" y="6350"/>
                </a:lnTo>
                <a:lnTo>
                  <a:pt x="375920" y="6350"/>
                </a:lnTo>
                <a:lnTo>
                  <a:pt x="420116" y="7873"/>
                </a:lnTo>
                <a:lnTo>
                  <a:pt x="404876" y="13970"/>
                </a:lnTo>
                <a:lnTo>
                  <a:pt x="394970" y="23876"/>
                </a:lnTo>
                <a:lnTo>
                  <a:pt x="391922" y="28447"/>
                </a:lnTo>
                <a:lnTo>
                  <a:pt x="407923" y="33020"/>
                </a:lnTo>
                <a:lnTo>
                  <a:pt x="426973" y="34544"/>
                </a:lnTo>
                <a:lnTo>
                  <a:pt x="446023" y="33020"/>
                </a:lnTo>
                <a:lnTo>
                  <a:pt x="463550" y="31496"/>
                </a:lnTo>
                <a:lnTo>
                  <a:pt x="477266" y="28447"/>
                </a:lnTo>
                <a:lnTo>
                  <a:pt x="504698" y="29972"/>
                </a:lnTo>
                <a:lnTo>
                  <a:pt x="487172" y="36067"/>
                </a:lnTo>
                <a:lnTo>
                  <a:pt x="472694" y="47497"/>
                </a:lnTo>
                <a:lnTo>
                  <a:pt x="487172" y="49022"/>
                </a:lnTo>
                <a:lnTo>
                  <a:pt x="500126" y="47497"/>
                </a:lnTo>
                <a:lnTo>
                  <a:pt x="519176" y="49022"/>
                </a:lnTo>
                <a:lnTo>
                  <a:pt x="548894" y="58166"/>
                </a:lnTo>
                <a:lnTo>
                  <a:pt x="531367" y="61976"/>
                </a:lnTo>
                <a:lnTo>
                  <a:pt x="515366" y="65023"/>
                </a:lnTo>
                <a:lnTo>
                  <a:pt x="506222" y="69596"/>
                </a:lnTo>
                <a:lnTo>
                  <a:pt x="526795" y="72644"/>
                </a:lnTo>
                <a:lnTo>
                  <a:pt x="542798" y="75691"/>
                </a:lnTo>
                <a:lnTo>
                  <a:pt x="553466" y="77216"/>
                </a:lnTo>
                <a:lnTo>
                  <a:pt x="569467" y="84073"/>
                </a:lnTo>
                <a:lnTo>
                  <a:pt x="588517" y="93217"/>
                </a:lnTo>
                <a:lnTo>
                  <a:pt x="617473" y="103123"/>
                </a:lnTo>
                <a:lnTo>
                  <a:pt x="599948" y="107696"/>
                </a:lnTo>
                <a:lnTo>
                  <a:pt x="586994" y="113791"/>
                </a:lnTo>
                <a:lnTo>
                  <a:pt x="577850" y="120650"/>
                </a:lnTo>
                <a:lnTo>
                  <a:pt x="576326" y="128270"/>
                </a:lnTo>
                <a:lnTo>
                  <a:pt x="588517" y="129794"/>
                </a:lnTo>
                <a:lnTo>
                  <a:pt x="601472" y="134366"/>
                </a:lnTo>
                <a:lnTo>
                  <a:pt x="614426" y="141223"/>
                </a:lnTo>
                <a:lnTo>
                  <a:pt x="633476" y="145796"/>
                </a:lnTo>
                <a:lnTo>
                  <a:pt x="647191" y="144272"/>
                </a:lnTo>
                <a:lnTo>
                  <a:pt x="636523" y="157226"/>
                </a:lnTo>
                <a:lnTo>
                  <a:pt x="633476" y="176276"/>
                </a:lnTo>
                <a:lnTo>
                  <a:pt x="639572" y="191516"/>
                </a:lnTo>
                <a:lnTo>
                  <a:pt x="644144" y="205994"/>
                </a:lnTo>
                <a:lnTo>
                  <a:pt x="647191" y="218947"/>
                </a:lnTo>
                <a:lnTo>
                  <a:pt x="636523" y="242570"/>
                </a:lnTo>
                <a:lnTo>
                  <a:pt x="674623" y="241046"/>
                </a:lnTo>
                <a:lnTo>
                  <a:pt x="641095" y="263144"/>
                </a:lnTo>
                <a:lnTo>
                  <a:pt x="629666" y="277622"/>
                </a:lnTo>
                <a:lnTo>
                  <a:pt x="625094" y="302767"/>
                </a:lnTo>
                <a:lnTo>
                  <a:pt x="641095" y="314197"/>
                </a:lnTo>
                <a:lnTo>
                  <a:pt x="635000" y="330200"/>
                </a:lnTo>
                <a:lnTo>
                  <a:pt x="629666" y="350773"/>
                </a:lnTo>
                <a:lnTo>
                  <a:pt x="641095" y="368300"/>
                </a:lnTo>
                <a:lnTo>
                  <a:pt x="625094" y="393446"/>
                </a:lnTo>
                <a:lnTo>
                  <a:pt x="618998" y="409447"/>
                </a:lnTo>
                <a:lnTo>
                  <a:pt x="610616" y="460502"/>
                </a:lnTo>
                <a:lnTo>
                  <a:pt x="598423" y="340867"/>
                </a:lnTo>
                <a:lnTo>
                  <a:pt x="583945" y="296672"/>
                </a:lnTo>
                <a:lnTo>
                  <a:pt x="553466" y="229616"/>
                </a:lnTo>
                <a:lnTo>
                  <a:pt x="528320" y="207517"/>
                </a:lnTo>
                <a:lnTo>
                  <a:pt x="488695" y="196850"/>
                </a:lnTo>
                <a:cubicBezTo>
                  <a:pt x="420281" y="199377"/>
                  <a:pt x="341477" y="156045"/>
                  <a:pt x="271526" y="158750"/>
                </a:cubicBezTo>
                <a:lnTo>
                  <a:pt x="191516" y="155702"/>
                </a:lnTo>
                <a:lnTo>
                  <a:pt x="182372" y="164846"/>
                </a:lnTo>
                <a:lnTo>
                  <a:pt x="169417" y="174752"/>
                </a:lnTo>
                <a:lnTo>
                  <a:pt x="157226" y="182372"/>
                </a:lnTo>
                <a:lnTo>
                  <a:pt x="147320" y="182372"/>
                </a:lnTo>
                <a:lnTo>
                  <a:pt x="136651" y="186944"/>
                </a:lnTo>
                <a:lnTo>
                  <a:pt x="125222" y="207517"/>
                </a:lnTo>
                <a:lnTo>
                  <a:pt x="112267" y="228091"/>
                </a:lnTo>
                <a:lnTo>
                  <a:pt x="109220" y="257047"/>
                </a:lnTo>
                <a:cubicBezTo>
                  <a:pt x="88074" y="312089"/>
                  <a:pt x="66725" y="317385"/>
                  <a:pt x="58166" y="375920"/>
                </a:cubicBezTo>
                <a:lnTo>
                  <a:pt x="45973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933554" y="4917712"/>
            <a:ext cx="41476" cy="42168"/>
          </a:xfrm>
          <a:custGeom>
            <a:avLst/>
            <a:gdLst>
              <a:gd name="connsiteX0" fmla="*/ 22860 w 45720"/>
              <a:gd name="connsiteY0" fmla="*/ 0 h 46482"/>
              <a:gd name="connsiteX1" fmla="*/ 0 w 45720"/>
              <a:gd name="connsiteY1" fmla="*/ 22860 h 46482"/>
              <a:gd name="connsiteX2" fmla="*/ 22860 w 45720"/>
              <a:gd name="connsiteY2" fmla="*/ 46482 h 46482"/>
              <a:gd name="connsiteX3" fmla="*/ 45719 w 45720"/>
              <a:gd name="connsiteY3" fmla="*/ 22860 h 46482"/>
              <a:gd name="connsiteX4" fmla="*/ 22860 w 45720"/>
              <a:gd name="connsiteY4" fmla="*/ 0 h 46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" h="46482">
                <a:moveTo>
                  <a:pt x="22860" y="0"/>
                </a:moveTo>
                <a:cubicBezTo>
                  <a:pt x="9905" y="0"/>
                  <a:pt x="0" y="10667"/>
                  <a:pt x="0" y="22860"/>
                </a:cubicBezTo>
                <a:cubicBezTo>
                  <a:pt x="0" y="35814"/>
                  <a:pt x="9905" y="46482"/>
                  <a:pt x="22860" y="46482"/>
                </a:cubicBezTo>
                <a:cubicBezTo>
                  <a:pt x="35813" y="46482"/>
                  <a:pt x="45719" y="35814"/>
                  <a:pt x="45719" y="22860"/>
                </a:cubicBezTo>
                <a:cubicBezTo>
                  <a:pt x="45719" y="10667"/>
                  <a:pt x="35813" y="0"/>
                  <a:pt x="22860" y="0"/>
                </a:cubicBezTo>
              </a:path>
            </a:pathLst>
          </a:custGeom>
          <a:solidFill>
            <a:srgbClr val="404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927793" y="4911952"/>
            <a:ext cx="52998" cy="53689"/>
          </a:xfrm>
          <a:custGeom>
            <a:avLst/>
            <a:gdLst>
              <a:gd name="connsiteX0" fmla="*/ 29210 w 58420"/>
              <a:gd name="connsiteY0" fmla="*/ 6350 h 59182"/>
              <a:gd name="connsiteX1" fmla="*/ 6350 w 58420"/>
              <a:gd name="connsiteY1" fmla="*/ 29210 h 59182"/>
              <a:gd name="connsiteX2" fmla="*/ 29210 w 58420"/>
              <a:gd name="connsiteY2" fmla="*/ 52832 h 59182"/>
              <a:gd name="connsiteX3" fmla="*/ 52069 w 58420"/>
              <a:gd name="connsiteY3" fmla="*/ 29210 h 59182"/>
              <a:gd name="connsiteX4" fmla="*/ 29210 w 58420"/>
              <a:gd name="connsiteY4" fmla="*/ 6350 h 59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" h="59182">
                <a:moveTo>
                  <a:pt x="29210" y="6350"/>
                </a:moveTo>
                <a:cubicBezTo>
                  <a:pt x="16255" y="6350"/>
                  <a:pt x="6350" y="17017"/>
                  <a:pt x="6350" y="29210"/>
                </a:cubicBezTo>
                <a:cubicBezTo>
                  <a:pt x="6350" y="42164"/>
                  <a:pt x="16255" y="52832"/>
                  <a:pt x="29210" y="52832"/>
                </a:cubicBezTo>
                <a:cubicBezTo>
                  <a:pt x="42163" y="52832"/>
                  <a:pt x="52069" y="42164"/>
                  <a:pt x="52069" y="29210"/>
                </a:cubicBezTo>
                <a:cubicBezTo>
                  <a:pt x="52069" y="17017"/>
                  <a:pt x="42163" y="6350"/>
                  <a:pt x="292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2945306" y="4923935"/>
            <a:ext cx="18663" cy="21429"/>
          </a:xfrm>
          <a:custGeom>
            <a:avLst/>
            <a:gdLst>
              <a:gd name="connsiteX0" fmla="*/ 9905 w 20573"/>
              <a:gd name="connsiteY0" fmla="*/ 0 h 23621"/>
              <a:gd name="connsiteX1" fmla="*/ 0 w 20573"/>
              <a:gd name="connsiteY1" fmla="*/ 11429 h 23621"/>
              <a:gd name="connsiteX2" fmla="*/ 9905 w 20573"/>
              <a:gd name="connsiteY2" fmla="*/ 23621 h 23621"/>
              <a:gd name="connsiteX3" fmla="*/ 20573 w 20573"/>
              <a:gd name="connsiteY3" fmla="*/ 11429 h 23621"/>
              <a:gd name="connsiteX4" fmla="*/ 9905 w 20573"/>
              <a:gd name="connsiteY4" fmla="*/ 0 h 236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3" h="23621">
                <a:moveTo>
                  <a:pt x="9905" y="0"/>
                </a:moveTo>
                <a:cubicBezTo>
                  <a:pt x="4572" y="0"/>
                  <a:pt x="0" y="5333"/>
                  <a:pt x="0" y="11429"/>
                </a:cubicBezTo>
                <a:cubicBezTo>
                  <a:pt x="0" y="18288"/>
                  <a:pt x="4572" y="23621"/>
                  <a:pt x="9905" y="23621"/>
                </a:cubicBezTo>
                <a:cubicBezTo>
                  <a:pt x="16001" y="23621"/>
                  <a:pt x="20573" y="18288"/>
                  <a:pt x="20573" y="11429"/>
                </a:cubicBezTo>
                <a:cubicBezTo>
                  <a:pt x="20573" y="5333"/>
                  <a:pt x="16001" y="0"/>
                  <a:pt x="990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3146466" y="4917712"/>
            <a:ext cx="42168" cy="42168"/>
          </a:xfrm>
          <a:custGeom>
            <a:avLst/>
            <a:gdLst>
              <a:gd name="connsiteX0" fmla="*/ 23622 w 46482"/>
              <a:gd name="connsiteY0" fmla="*/ 0 h 46482"/>
              <a:gd name="connsiteX1" fmla="*/ 0 w 46482"/>
              <a:gd name="connsiteY1" fmla="*/ 22860 h 46482"/>
              <a:gd name="connsiteX2" fmla="*/ 23622 w 46482"/>
              <a:gd name="connsiteY2" fmla="*/ 46482 h 46482"/>
              <a:gd name="connsiteX3" fmla="*/ 46482 w 46482"/>
              <a:gd name="connsiteY3" fmla="*/ 22860 h 46482"/>
              <a:gd name="connsiteX4" fmla="*/ 23622 w 46482"/>
              <a:gd name="connsiteY4" fmla="*/ 0 h 46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482" h="46482">
                <a:moveTo>
                  <a:pt x="23622" y="0"/>
                </a:moveTo>
                <a:cubicBezTo>
                  <a:pt x="10667" y="0"/>
                  <a:pt x="0" y="10667"/>
                  <a:pt x="0" y="22860"/>
                </a:cubicBezTo>
                <a:cubicBezTo>
                  <a:pt x="0" y="35814"/>
                  <a:pt x="10667" y="46482"/>
                  <a:pt x="23622" y="46482"/>
                </a:cubicBezTo>
                <a:cubicBezTo>
                  <a:pt x="35814" y="46482"/>
                  <a:pt x="46482" y="35814"/>
                  <a:pt x="46482" y="22860"/>
                </a:cubicBezTo>
                <a:cubicBezTo>
                  <a:pt x="46482" y="10667"/>
                  <a:pt x="35814" y="0"/>
                  <a:pt x="23622" y="0"/>
                </a:cubicBezTo>
              </a:path>
            </a:pathLst>
          </a:custGeom>
          <a:solidFill>
            <a:srgbClr val="404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140705" y="4911952"/>
            <a:ext cx="53689" cy="53689"/>
          </a:xfrm>
          <a:custGeom>
            <a:avLst/>
            <a:gdLst>
              <a:gd name="connsiteX0" fmla="*/ 29972 w 59182"/>
              <a:gd name="connsiteY0" fmla="*/ 6350 h 59182"/>
              <a:gd name="connsiteX1" fmla="*/ 6350 w 59182"/>
              <a:gd name="connsiteY1" fmla="*/ 29210 h 59182"/>
              <a:gd name="connsiteX2" fmla="*/ 29972 w 59182"/>
              <a:gd name="connsiteY2" fmla="*/ 52832 h 59182"/>
              <a:gd name="connsiteX3" fmla="*/ 52832 w 59182"/>
              <a:gd name="connsiteY3" fmla="*/ 29210 h 59182"/>
              <a:gd name="connsiteX4" fmla="*/ 29972 w 59182"/>
              <a:gd name="connsiteY4" fmla="*/ 6350 h 59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9182">
                <a:moveTo>
                  <a:pt x="29972" y="6350"/>
                </a:moveTo>
                <a:cubicBezTo>
                  <a:pt x="17017" y="6350"/>
                  <a:pt x="6350" y="17017"/>
                  <a:pt x="6350" y="29210"/>
                </a:cubicBezTo>
                <a:cubicBezTo>
                  <a:pt x="6350" y="42164"/>
                  <a:pt x="17017" y="52832"/>
                  <a:pt x="29972" y="52832"/>
                </a:cubicBezTo>
                <a:cubicBezTo>
                  <a:pt x="42164" y="52832"/>
                  <a:pt x="52832" y="42164"/>
                  <a:pt x="52832" y="29210"/>
                </a:cubicBezTo>
                <a:cubicBezTo>
                  <a:pt x="52832" y="17017"/>
                  <a:pt x="42164" y="6350"/>
                  <a:pt x="299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156836" y="4923935"/>
            <a:ext cx="18663" cy="24194"/>
          </a:xfrm>
          <a:custGeom>
            <a:avLst/>
            <a:gdLst>
              <a:gd name="connsiteX0" fmla="*/ 9905 w 20573"/>
              <a:gd name="connsiteY0" fmla="*/ 0 h 26669"/>
              <a:gd name="connsiteX1" fmla="*/ 0 w 20573"/>
              <a:gd name="connsiteY1" fmla="*/ 12953 h 26669"/>
              <a:gd name="connsiteX2" fmla="*/ 9905 w 20573"/>
              <a:gd name="connsiteY2" fmla="*/ 26670 h 26669"/>
              <a:gd name="connsiteX3" fmla="*/ 20573 w 20573"/>
              <a:gd name="connsiteY3" fmla="*/ 12953 h 26669"/>
              <a:gd name="connsiteX4" fmla="*/ 9905 w 20573"/>
              <a:gd name="connsiteY4" fmla="*/ 0 h 26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3" h="26669">
                <a:moveTo>
                  <a:pt x="9905" y="0"/>
                </a:moveTo>
                <a:cubicBezTo>
                  <a:pt x="4572" y="0"/>
                  <a:pt x="0" y="5333"/>
                  <a:pt x="0" y="12953"/>
                </a:cubicBezTo>
                <a:cubicBezTo>
                  <a:pt x="0" y="20573"/>
                  <a:pt x="4572" y="26670"/>
                  <a:pt x="9905" y="26670"/>
                </a:cubicBezTo>
                <a:cubicBezTo>
                  <a:pt x="16001" y="26670"/>
                  <a:pt x="20573" y="20573"/>
                  <a:pt x="20573" y="12953"/>
                </a:cubicBezTo>
                <a:cubicBezTo>
                  <a:pt x="20573" y="5333"/>
                  <a:pt x="16001" y="0"/>
                  <a:pt x="990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001069" y="5051589"/>
            <a:ext cx="128345" cy="70971"/>
          </a:xfrm>
          <a:custGeom>
            <a:avLst/>
            <a:gdLst>
              <a:gd name="connsiteX0" fmla="*/ 135127 w 141477"/>
              <a:gd name="connsiteY0" fmla="*/ 6350 h 78232"/>
              <a:gd name="connsiteX1" fmla="*/ 71119 w 141477"/>
              <a:gd name="connsiteY1" fmla="*/ 71882 h 78232"/>
              <a:gd name="connsiteX2" fmla="*/ 6350 w 141477"/>
              <a:gd name="connsiteY2" fmla="*/ 6350 h 78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1477" h="78232">
                <a:moveTo>
                  <a:pt x="135127" y="6350"/>
                </a:moveTo>
                <a:cubicBezTo>
                  <a:pt x="135127" y="42164"/>
                  <a:pt x="106172" y="71882"/>
                  <a:pt x="71119" y="71882"/>
                </a:cubicBezTo>
                <a:cubicBezTo>
                  <a:pt x="35305" y="71882"/>
                  <a:pt x="6350" y="42164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2887239" y="4779458"/>
            <a:ext cx="112677" cy="95396"/>
          </a:xfrm>
          <a:custGeom>
            <a:avLst/>
            <a:gdLst>
              <a:gd name="connsiteX0" fmla="*/ 106680 w 124206"/>
              <a:gd name="connsiteY0" fmla="*/ 8382 h 105156"/>
              <a:gd name="connsiteX1" fmla="*/ 93726 w 124206"/>
              <a:gd name="connsiteY1" fmla="*/ 12953 h 105156"/>
              <a:gd name="connsiteX2" fmla="*/ 27432 w 124206"/>
              <a:gd name="connsiteY2" fmla="*/ 87629 h 105156"/>
              <a:gd name="connsiteX3" fmla="*/ 0 w 124206"/>
              <a:gd name="connsiteY3" fmla="*/ 105155 h 105156"/>
              <a:gd name="connsiteX4" fmla="*/ 17526 w 124206"/>
              <a:gd name="connsiteY4" fmla="*/ 99822 h 105156"/>
              <a:gd name="connsiteX5" fmla="*/ 28955 w 124206"/>
              <a:gd name="connsiteY5" fmla="*/ 96773 h 105156"/>
              <a:gd name="connsiteX6" fmla="*/ 39623 w 124206"/>
              <a:gd name="connsiteY6" fmla="*/ 90678 h 105156"/>
              <a:gd name="connsiteX7" fmla="*/ 52577 w 124206"/>
              <a:gd name="connsiteY7" fmla="*/ 79247 h 105156"/>
              <a:gd name="connsiteX8" fmla="*/ 58673 w 124206"/>
              <a:gd name="connsiteY8" fmla="*/ 71628 h 105156"/>
              <a:gd name="connsiteX9" fmla="*/ 68580 w 124206"/>
              <a:gd name="connsiteY9" fmla="*/ 58673 h 105156"/>
              <a:gd name="connsiteX10" fmla="*/ 73152 w 124206"/>
              <a:gd name="connsiteY10" fmla="*/ 48005 h 105156"/>
              <a:gd name="connsiteX11" fmla="*/ 79248 w 124206"/>
              <a:gd name="connsiteY11" fmla="*/ 38100 h 105156"/>
              <a:gd name="connsiteX12" fmla="*/ 87630 w 124206"/>
              <a:gd name="connsiteY12" fmla="*/ 27432 h 105156"/>
              <a:gd name="connsiteX13" fmla="*/ 95250 w 124206"/>
              <a:gd name="connsiteY13" fmla="*/ 22097 h 105156"/>
              <a:gd name="connsiteX14" fmla="*/ 108204 w 124206"/>
              <a:gd name="connsiteY14" fmla="*/ 16002 h 105156"/>
              <a:gd name="connsiteX15" fmla="*/ 117348 w 124206"/>
              <a:gd name="connsiteY15" fmla="*/ 11429 h 105156"/>
              <a:gd name="connsiteX16" fmla="*/ 124205 w 124206"/>
              <a:gd name="connsiteY16" fmla="*/ 0 h 105156"/>
              <a:gd name="connsiteX17" fmla="*/ 106680 w 124206"/>
              <a:gd name="connsiteY17" fmla="*/ 8382 h 105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4206" h="105156">
                <a:moveTo>
                  <a:pt x="106680" y="8382"/>
                </a:moveTo>
                <a:lnTo>
                  <a:pt x="93726" y="12953"/>
                </a:lnTo>
                <a:cubicBezTo>
                  <a:pt x="48996" y="32168"/>
                  <a:pt x="58699" y="53340"/>
                  <a:pt x="27432" y="87629"/>
                </a:cubicBezTo>
                <a:lnTo>
                  <a:pt x="0" y="105155"/>
                </a:lnTo>
                <a:lnTo>
                  <a:pt x="17526" y="99822"/>
                </a:lnTo>
                <a:lnTo>
                  <a:pt x="28955" y="96773"/>
                </a:lnTo>
                <a:lnTo>
                  <a:pt x="39623" y="90678"/>
                </a:lnTo>
                <a:lnTo>
                  <a:pt x="52577" y="79247"/>
                </a:lnTo>
                <a:lnTo>
                  <a:pt x="58673" y="71628"/>
                </a:lnTo>
                <a:lnTo>
                  <a:pt x="68580" y="58673"/>
                </a:lnTo>
                <a:lnTo>
                  <a:pt x="73152" y="48005"/>
                </a:lnTo>
                <a:lnTo>
                  <a:pt x="79248" y="38100"/>
                </a:lnTo>
                <a:lnTo>
                  <a:pt x="87630" y="27432"/>
                </a:lnTo>
                <a:lnTo>
                  <a:pt x="95250" y="22097"/>
                </a:lnTo>
                <a:lnTo>
                  <a:pt x="108204" y="16002"/>
                </a:lnTo>
                <a:lnTo>
                  <a:pt x="117348" y="11429"/>
                </a:lnTo>
                <a:lnTo>
                  <a:pt x="124205" y="0"/>
                </a:lnTo>
                <a:lnTo>
                  <a:pt x="106680" y="8382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142319" y="4787063"/>
            <a:ext cx="112677" cy="94704"/>
          </a:xfrm>
          <a:custGeom>
            <a:avLst/>
            <a:gdLst>
              <a:gd name="connsiteX0" fmla="*/ 17526 w 124206"/>
              <a:gd name="connsiteY0" fmla="*/ 7620 h 104394"/>
              <a:gd name="connsiteX1" fmla="*/ 32004 w 124206"/>
              <a:gd name="connsiteY1" fmla="*/ 12191 h 104394"/>
              <a:gd name="connsiteX2" fmla="*/ 96774 w 124206"/>
              <a:gd name="connsiteY2" fmla="*/ 86867 h 104394"/>
              <a:gd name="connsiteX3" fmla="*/ 124205 w 124206"/>
              <a:gd name="connsiteY3" fmla="*/ 104394 h 104394"/>
              <a:gd name="connsiteX4" fmla="*/ 106680 w 124206"/>
              <a:gd name="connsiteY4" fmla="*/ 99821 h 104394"/>
              <a:gd name="connsiteX5" fmla="*/ 6095 w 124206"/>
              <a:gd name="connsiteY5" fmla="*/ 10667 h 104394"/>
              <a:gd name="connsiteX6" fmla="*/ 0 w 124206"/>
              <a:gd name="connsiteY6" fmla="*/ 0 h 104394"/>
              <a:gd name="connsiteX7" fmla="*/ 17526 w 124206"/>
              <a:gd name="connsiteY7" fmla="*/ 7620 h 1043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4206" h="104394">
                <a:moveTo>
                  <a:pt x="17526" y="7620"/>
                </a:moveTo>
                <a:lnTo>
                  <a:pt x="32004" y="12191"/>
                </a:lnTo>
                <a:cubicBezTo>
                  <a:pt x="72161" y="26492"/>
                  <a:pt x="68859" y="60185"/>
                  <a:pt x="96774" y="86867"/>
                </a:cubicBezTo>
                <a:lnTo>
                  <a:pt x="124205" y="104394"/>
                </a:lnTo>
                <a:lnTo>
                  <a:pt x="106680" y="99821"/>
                </a:lnTo>
                <a:cubicBezTo>
                  <a:pt x="50241" y="85623"/>
                  <a:pt x="59867" y="24904"/>
                  <a:pt x="6095" y="10667"/>
                </a:cubicBezTo>
                <a:lnTo>
                  <a:pt x="0" y="0"/>
                </a:lnTo>
                <a:lnTo>
                  <a:pt x="17526" y="7620"/>
                </a:lnTo>
              </a:path>
            </a:pathLst>
          </a:custGeom>
          <a:solidFill>
            <a:srgbClr val="201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096465" y="4860107"/>
            <a:ext cx="160835" cy="161527"/>
          </a:xfrm>
          <a:custGeom>
            <a:avLst/>
            <a:gdLst>
              <a:gd name="connsiteX0" fmla="*/ 88645 w 177291"/>
              <a:gd name="connsiteY0" fmla="*/ 6350 h 178054"/>
              <a:gd name="connsiteX1" fmla="*/ 6350 w 177291"/>
              <a:gd name="connsiteY1" fmla="*/ 89408 h 178054"/>
              <a:gd name="connsiteX2" fmla="*/ 88645 w 177291"/>
              <a:gd name="connsiteY2" fmla="*/ 171703 h 178054"/>
              <a:gd name="connsiteX3" fmla="*/ 170941 w 177291"/>
              <a:gd name="connsiteY3" fmla="*/ 89408 h 178054"/>
              <a:gd name="connsiteX4" fmla="*/ 88645 w 177291"/>
              <a:gd name="connsiteY4" fmla="*/ 6350 h 178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291" h="178054">
                <a:moveTo>
                  <a:pt x="88645" y="6350"/>
                </a:moveTo>
                <a:cubicBezTo>
                  <a:pt x="42926" y="6350"/>
                  <a:pt x="6350" y="43688"/>
                  <a:pt x="6350" y="89408"/>
                </a:cubicBezTo>
                <a:cubicBezTo>
                  <a:pt x="6350" y="134366"/>
                  <a:pt x="42926" y="171703"/>
                  <a:pt x="88645" y="171703"/>
                </a:cubicBezTo>
                <a:cubicBezTo>
                  <a:pt x="134366" y="171703"/>
                  <a:pt x="170941" y="134366"/>
                  <a:pt x="170941" y="89408"/>
                </a:cubicBezTo>
                <a:cubicBezTo>
                  <a:pt x="170941" y="43688"/>
                  <a:pt x="134366" y="6350"/>
                  <a:pt x="88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2874566" y="4860107"/>
            <a:ext cx="161526" cy="161527"/>
          </a:xfrm>
          <a:custGeom>
            <a:avLst/>
            <a:gdLst>
              <a:gd name="connsiteX0" fmla="*/ 88645 w 178053"/>
              <a:gd name="connsiteY0" fmla="*/ 6350 h 178054"/>
              <a:gd name="connsiteX1" fmla="*/ 6350 w 178053"/>
              <a:gd name="connsiteY1" fmla="*/ 89408 h 178054"/>
              <a:gd name="connsiteX2" fmla="*/ 88645 w 178053"/>
              <a:gd name="connsiteY2" fmla="*/ 171703 h 178054"/>
              <a:gd name="connsiteX3" fmla="*/ 171703 w 178053"/>
              <a:gd name="connsiteY3" fmla="*/ 89408 h 178054"/>
              <a:gd name="connsiteX4" fmla="*/ 88645 w 178053"/>
              <a:gd name="connsiteY4" fmla="*/ 6350 h 178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53" h="178054">
                <a:moveTo>
                  <a:pt x="88645" y="6350"/>
                </a:moveTo>
                <a:cubicBezTo>
                  <a:pt x="42925" y="6350"/>
                  <a:pt x="6350" y="43688"/>
                  <a:pt x="6350" y="89408"/>
                </a:cubicBezTo>
                <a:cubicBezTo>
                  <a:pt x="6350" y="134366"/>
                  <a:pt x="42925" y="171703"/>
                  <a:pt x="88645" y="171703"/>
                </a:cubicBezTo>
                <a:cubicBezTo>
                  <a:pt x="134365" y="171703"/>
                  <a:pt x="171703" y="134366"/>
                  <a:pt x="171703" y="89408"/>
                </a:cubicBezTo>
                <a:cubicBezTo>
                  <a:pt x="171703" y="43688"/>
                  <a:pt x="134365" y="6350"/>
                  <a:pt x="886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025955" y="4902276"/>
            <a:ext cx="77191" cy="31567"/>
          </a:xfrm>
          <a:custGeom>
            <a:avLst/>
            <a:gdLst>
              <a:gd name="connsiteX0" fmla="*/ 6350 w 85089"/>
              <a:gd name="connsiteY0" fmla="*/ 28447 h 34797"/>
              <a:gd name="connsiteX1" fmla="*/ 45973 w 85089"/>
              <a:gd name="connsiteY1" fmla="*/ 6350 h 34797"/>
              <a:gd name="connsiteX2" fmla="*/ 78739 w 85089"/>
              <a:gd name="connsiteY2" fmla="*/ 20065 h 347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5089" h="34797">
                <a:moveTo>
                  <a:pt x="6350" y="28447"/>
                </a:moveTo>
                <a:cubicBezTo>
                  <a:pt x="14731" y="14732"/>
                  <a:pt x="29209" y="6350"/>
                  <a:pt x="45973" y="6350"/>
                </a:cubicBezTo>
                <a:cubicBezTo>
                  <a:pt x="58165" y="6350"/>
                  <a:pt x="70357" y="10921"/>
                  <a:pt x="78739" y="2006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2802673" y="4898819"/>
            <a:ext cx="96548" cy="26037"/>
          </a:xfrm>
          <a:custGeom>
            <a:avLst/>
            <a:gdLst>
              <a:gd name="connsiteX0" fmla="*/ 6350 w 106426"/>
              <a:gd name="connsiteY0" fmla="*/ 6350 h 28701"/>
              <a:gd name="connsiteX1" fmla="*/ 100076 w 106426"/>
              <a:gd name="connsiteY1" fmla="*/ 22351 h 2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426" h="28701">
                <a:moveTo>
                  <a:pt x="6350" y="6350"/>
                </a:moveTo>
                <a:lnTo>
                  <a:pt x="100076" y="223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3245779" y="4876007"/>
            <a:ext cx="102769" cy="43319"/>
          </a:xfrm>
          <a:custGeom>
            <a:avLst/>
            <a:gdLst>
              <a:gd name="connsiteX0" fmla="*/ 6350 w 113284"/>
              <a:gd name="connsiteY0" fmla="*/ 41402 h 47751"/>
              <a:gd name="connsiteX1" fmla="*/ 106934 w 113284"/>
              <a:gd name="connsiteY1" fmla="*/ 6350 h 477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284" h="47751">
                <a:moveTo>
                  <a:pt x="6350" y="41402"/>
                </a:moveTo>
                <a:lnTo>
                  <a:pt x="10693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3048767" y="5243072"/>
            <a:ext cx="41936" cy="16360"/>
          </a:xfrm>
          <a:custGeom>
            <a:avLst/>
            <a:gdLst>
              <a:gd name="connsiteX0" fmla="*/ 6350 w 46227"/>
              <a:gd name="connsiteY0" fmla="*/ 10160 h 18034"/>
              <a:gd name="connsiteX1" fmla="*/ 19304 w 46227"/>
              <a:gd name="connsiteY1" fmla="*/ 6350 h 18034"/>
              <a:gd name="connsiteX2" fmla="*/ 29972 w 46227"/>
              <a:gd name="connsiteY2" fmla="*/ 10160 h 18034"/>
              <a:gd name="connsiteX3" fmla="*/ 39877 w 46227"/>
              <a:gd name="connsiteY3" fmla="*/ 11684 h 18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6227" h="18034">
                <a:moveTo>
                  <a:pt x="6350" y="10160"/>
                </a:moveTo>
                <a:lnTo>
                  <a:pt x="19304" y="6350"/>
                </a:lnTo>
                <a:lnTo>
                  <a:pt x="29972" y="10160"/>
                </a:lnTo>
                <a:lnTo>
                  <a:pt x="39877" y="116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2426621" y="4703189"/>
            <a:ext cx="148393" cy="57836"/>
          </a:xfrm>
          <a:custGeom>
            <a:avLst/>
            <a:gdLst>
              <a:gd name="connsiteX0" fmla="*/ 6350 w 163576"/>
              <a:gd name="connsiteY0" fmla="*/ 6350 h 63753"/>
              <a:gd name="connsiteX1" fmla="*/ 157225 w 163576"/>
              <a:gd name="connsiteY1" fmla="*/ 57403 h 63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576" h="63753">
                <a:moveTo>
                  <a:pt x="6350" y="6350"/>
                </a:moveTo>
                <a:lnTo>
                  <a:pt x="157225" y="574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3563073" y="4766785"/>
            <a:ext cx="139407" cy="38480"/>
          </a:xfrm>
          <a:custGeom>
            <a:avLst/>
            <a:gdLst>
              <a:gd name="connsiteX0" fmla="*/ 6350 w 153670"/>
              <a:gd name="connsiteY0" fmla="*/ 36067 h 42417"/>
              <a:gd name="connsiteX1" fmla="*/ 147320 w 153670"/>
              <a:gd name="connsiteY1" fmla="*/ 6350 h 424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670" h="42417">
                <a:moveTo>
                  <a:pt x="6350" y="36067"/>
                </a:moveTo>
                <a:lnTo>
                  <a:pt x="14732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2671331" y="4179204"/>
            <a:ext cx="84796" cy="100694"/>
          </a:xfrm>
          <a:custGeom>
            <a:avLst/>
            <a:gdLst>
              <a:gd name="connsiteX0" fmla="*/ 6350 w 93472"/>
              <a:gd name="connsiteY0" fmla="*/ 6350 h 110997"/>
              <a:gd name="connsiteX1" fmla="*/ 87121 w 93472"/>
              <a:gd name="connsiteY1" fmla="*/ 104648 h 110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72" h="110997">
                <a:moveTo>
                  <a:pt x="6350" y="6350"/>
                </a:moveTo>
                <a:lnTo>
                  <a:pt x="87121" y="1046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3391638" y="4209620"/>
            <a:ext cx="71661" cy="84796"/>
          </a:xfrm>
          <a:custGeom>
            <a:avLst/>
            <a:gdLst>
              <a:gd name="connsiteX0" fmla="*/ 72644 w 78993"/>
              <a:gd name="connsiteY0" fmla="*/ 6350 h 93472"/>
              <a:gd name="connsiteX1" fmla="*/ 6350 w 78993"/>
              <a:gd name="connsiteY1" fmla="*/ 87121 h 93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993" h="93472">
                <a:moveTo>
                  <a:pt x="72644" y="6350"/>
                </a:moveTo>
                <a:lnTo>
                  <a:pt x="6350" y="8712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068813" y="4083808"/>
            <a:ext cx="23042" cy="135258"/>
          </a:xfrm>
          <a:custGeom>
            <a:avLst/>
            <a:gdLst>
              <a:gd name="connsiteX0" fmla="*/ 6350 w 25400"/>
              <a:gd name="connsiteY0" fmla="*/ 6350 h 149097"/>
              <a:gd name="connsiteX1" fmla="*/ 9397 w 25400"/>
              <a:gd name="connsiteY1" fmla="*/ 142748 h 149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9097">
                <a:moveTo>
                  <a:pt x="6350" y="6350"/>
                </a:moveTo>
                <a:lnTo>
                  <a:pt x="9397" y="1427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2495748" y="4442579"/>
            <a:ext cx="112447" cy="44702"/>
          </a:xfrm>
          <a:custGeom>
            <a:avLst/>
            <a:gdLst>
              <a:gd name="connsiteX0" fmla="*/ 6350 w 123952"/>
              <a:gd name="connsiteY0" fmla="*/ 6350 h 49276"/>
              <a:gd name="connsiteX1" fmla="*/ 117602 w 123952"/>
              <a:gd name="connsiteY1" fmla="*/ 42926 h 49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52" h="49276">
                <a:moveTo>
                  <a:pt x="6350" y="6350"/>
                </a:moveTo>
                <a:lnTo>
                  <a:pt x="117602" y="429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580355" y="4474377"/>
            <a:ext cx="108991" cy="28803"/>
          </a:xfrm>
          <a:custGeom>
            <a:avLst/>
            <a:gdLst>
              <a:gd name="connsiteX0" fmla="*/ 113791 w 120142"/>
              <a:gd name="connsiteY0" fmla="*/ 6350 h 31750"/>
              <a:gd name="connsiteX1" fmla="*/ 6350 w 120142"/>
              <a:gd name="connsiteY1" fmla="*/ 2540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142" h="31750">
                <a:moveTo>
                  <a:pt x="113791" y="6350"/>
                </a:moveTo>
                <a:lnTo>
                  <a:pt x="6350" y="25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2508883" y="5019792"/>
            <a:ext cx="103460" cy="40554"/>
          </a:xfrm>
          <a:custGeom>
            <a:avLst/>
            <a:gdLst>
              <a:gd name="connsiteX0" fmla="*/ 107695 w 114045"/>
              <a:gd name="connsiteY0" fmla="*/ 6350 h 44703"/>
              <a:gd name="connsiteX1" fmla="*/ 6350 w 114045"/>
              <a:gd name="connsiteY1" fmla="*/ 38353 h 44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045" h="44703">
                <a:moveTo>
                  <a:pt x="107695" y="6350"/>
                </a:moveTo>
                <a:lnTo>
                  <a:pt x="6350" y="3835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551322" y="5015643"/>
            <a:ext cx="125580" cy="44702"/>
          </a:xfrm>
          <a:custGeom>
            <a:avLst/>
            <a:gdLst>
              <a:gd name="connsiteX0" fmla="*/ 6350 w 138429"/>
              <a:gd name="connsiteY0" fmla="*/ 6350 h 49276"/>
              <a:gd name="connsiteX1" fmla="*/ 132080 w 138429"/>
              <a:gd name="connsiteY1" fmla="*/ 42926 h 49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429" h="49276">
                <a:moveTo>
                  <a:pt x="6350" y="6350"/>
                </a:moveTo>
                <a:lnTo>
                  <a:pt x="132080" y="4292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0" name="表格 4"/>
          <p:cNvGraphicFramePr>
            <a:graphicFrameLocks noGrp="1"/>
          </p:cNvGraphicFramePr>
          <p:nvPr/>
        </p:nvGraphicFramePr>
        <p:xfrm>
          <a:off x="3192782" y="2044784"/>
          <a:ext cx="6636205" cy="2042019"/>
        </p:xfrm>
        <a:graphic>
          <a:graphicData uri="http://schemas.openxmlformats.org/drawingml/2006/table">
            <a:tbl>
              <a:tblPr/>
              <a:tblGrid>
                <a:gridCol w="41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82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000000"/>
                      </a:solidFill>
                      <a:prstDash val="soli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8715" y="656710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举个坏例子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512904" y="2592273"/>
            <a:ext cx="612347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间隔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64576" y="4689133"/>
            <a:ext cx="5531964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增量元素不互质，则小增量可能根本不</a:t>
            </a:r>
          </a:p>
          <a:p>
            <a:pPr>
              <a:lnSpc>
                <a:spcPts val="2994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起作用。</a:t>
            </a:r>
          </a:p>
        </p:txBody>
      </p:sp>
    </p:spTree>
    <p:extLst>
      <p:ext uri="{BB962C8B-B14F-4D97-AF65-F5344CB8AC3E}">
        <p14:creationId xmlns:p14="http://schemas.microsoft.com/office/powerpoint/2010/main" val="290118332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293349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更多增量序列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1843394"/>
            <a:ext cx="274087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Hibbard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54018"/>
            <a:ext cx="16671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61849"/>
            <a:ext cx="3752630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相邻元素互质</a:t>
            </a:r>
          </a:p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3/2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猜想：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5/4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721352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629182"/>
            <a:ext cx="297837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Sedgewick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228284"/>
            <a:ext cx="166712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147636"/>
            <a:ext cx="5262659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149779" algn="l"/>
              </a:tabLst>
            </a:pP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{1,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5,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19,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41,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109,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}</a:t>
            </a:r>
          </a:p>
          <a:p>
            <a:pPr>
              <a:lnSpc>
                <a:spcPts val="3447"/>
              </a:lnSpc>
              <a:tabLst>
                <a:tab pos="149779" algn="l"/>
              </a:tabLst>
            </a:pPr>
            <a:r>
              <a:rPr lang="en-US" altLang="zh-CN" sz="1633" dirty="0"/>
              <a:t>	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9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9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4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–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+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1</a:t>
            </a:r>
          </a:p>
          <a:p>
            <a:pPr>
              <a:lnSpc>
                <a:spcPts val="3720"/>
              </a:lnSpc>
              <a:tabLst>
                <a:tab pos="149779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猜想：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7/6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4/3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820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9101359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255999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</p:spTree>
    <p:extLst>
      <p:ext uri="{BB962C8B-B14F-4D97-AF65-F5344CB8AC3E}">
        <p14:creationId xmlns:p14="http://schemas.microsoft.com/office/powerpoint/2010/main" val="7081226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886793" y="3265572"/>
            <a:ext cx="527441" cy="161758"/>
          </a:xfrm>
          <a:custGeom>
            <a:avLst/>
            <a:gdLst>
              <a:gd name="connsiteX0" fmla="*/ 0 w 581406"/>
              <a:gd name="connsiteY0" fmla="*/ 178308 h 178308"/>
              <a:gd name="connsiteX1" fmla="*/ 150114 w 581406"/>
              <a:gd name="connsiteY1" fmla="*/ 6096 h 178308"/>
              <a:gd name="connsiteX2" fmla="*/ 581405 w 581406"/>
              <a:gd name="connsiteY2" fmla="*/ 0 h 178308"/>
              <a:gd name="connsiteX3" fmla="*/ 0 w 581406"/>
              <a:gd name="connsiteY3" fmla="*/ 178308 h 1783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81406" h="178308">
                <a:moveTo>
                  <a:pt x="0" y="178308"/>
                </a:moveTo>
                <a:lnTo>
                  <a:pt x="150114" y="6096"/>
                </a:lnTo>
                <a:cubicBezTo>
                  <a:pt x="208788" y="33527"/>
                  <a:pt x="363473" y="33527"/>
                  <a:pt x="581405" y="0"/>
                </a:cubicBezTo>
                <a:lnTo>
                  <a:pt x="0" y="17830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3" y="1347752"/>
            <a:ext cx="6785992" cy="2085339"/>
          </a:xfrm>
          <a:custGeom>
            <a:avLst/>
            <a:gdLst>
              <a:gd name="connsiteX0" fmla="*/ 6350 w 7480300"/>
              <a:gd name="connsiteY0" fmla="*/ 6350 h 2298700"/>
              <a:gd name="connsiteX1" fmla="*/ 6350 w 7480300"/>
              <a:gd name="connsiteY1" fmla="*/ 2292350 h 2298700"/>
              <a:gd name="connsiteX2" fmla="*/ 6892544 w 7480300"/>
              <a:gd name="connsiteY2" fmla="*/ 2292350 h 2298700"/>
              <a:gd name="connsiteX3" fmla="*/ 7473949 w 7480300"/>
              <a:gd name="connsiteY3" fmla="*/ 2114041 h 2298700"/>
              <a:gd name="connsiteX4" fmla="*/ 7473949 w 7480300"/>
              <a:gd name="connsiteY4" fmla="*/ 6350 h 2298700"/>
              <a:gd name="connsiteX5" fmla="*/ 6350 w 7480300"/>
              <a:gd name="connsiteY5" fmla="*/ 635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80300" h="2298700">
                <a:moveTo>
                  <a:pt x="6350" y="6350"/>
                </a:moveTo>
                <a:lnTo>
                  <a:pt x="6350" y="2292350"/>
                </a:lnTo>
                <a:lnTo>
                  <a:pt x="6892544" y="2292350"/>
                </a:lnTo>
                <a:lnTo>
                  <a:pt x="7473949" y="2114041"/>
                </a:lnTo>
                <a:lnTo>
                  <a:pt x="7473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881033" y="3259811"/>
            <a:ext cx="538962" cy="173279"/>
          </a:xfrm>
          <a:custGeom>
            <a:avLst/>
            <a:gdLst>
              <a:gd name="connsiteX0" fmla="*/ 6350 w 594106"/>
              <a:gd name="connsiteY0" fmla="*/ 184658 h 191008"/>
              <a:gd name="connsiteX1" fmla="*/ 156464 w 594106"/>
              <a:gd name="connsiteY1" fmla="*/ 12446 h 191008"/>
              <a:gd name="connsiteX2" fmla="*/ 587755 w 594106"/>
              <a:gd name="connsiteY2" fmla="*/ 6350 h 191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94106" h="191008">
                <a:moveTo>
                  <a:pt x="6350" y="184658"/>
                </a:moveTo>
                <a:lnTo>
                  <a:pt x="156464" y="12446"/>
                </a:lnTo>
                <a:cubicBezTo>
                  <a:pt x="215138" y="39877"/>
                  <a:pt x="369823" y="39877"/>
                  <a:pt x="58775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1756" y="2072032"/>
            <a:ext cx="2508743" cy="40324"/>
          </a:xfrm>
          <a:custGeom>
            <a:avLst/>
            <a:gdLst>
              <a:gd name="connsiteX0" fmla="*/ 11112 w 2765425"/>
              <a:gd name="connsiteY0" fmla="*/ 11112 h 44450"/>
              <a:gd name="connsiteX1" fmla="*/ 2754312 w 2765425"/>
              <a:gd name="connsiteY1" fmla="*/ 11112 h 44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65425" h="44450">
                <a:moveTo>
                  <a:pt x="11112" y="11112"/>
                </a:moveTo>
                <a:lnTo>
                  <a:pt x="2754312" y="11112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25837"/>
            <a:ext cx="562012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11079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选择排序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70514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88964" y="1705140"/>
            <a:ext cx="344164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50" y="2016212"/>
            <a:ext cx="6431889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ScanForMin(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A[N–1]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中找最小元，并将其位置赋给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MinPosition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A[MinPosition]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将未排序部分的最小元换到有序部分的最后位置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		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无论如何：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1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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447"/>
              </a:lnSpc>
              <a:tabLst>
                <a:tab pos="334122" algn="l"/>
                <a:tab pos="553029" algn="l"/>
                <a:tab pos="1002365" algn="l"/>
                <a:tab pos="1486266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如何快速找到最小元？？？</a:t>
            </a:r>
          </a:p>
        </p:txBody>
      </p:sp>
    </p:spTree>
    <p:extLst>
      <p:ext uri="{BB962C8B-B14F-4D97-AF65-F5344CB8AC3E}">
        <p14:creationId xmlns:p14="http://schemas.microsoft.com/office/powerpoint/2010/main" val="8257250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042750" y="4297641"/>
            <a:ext cx="403702" cy="166597"/>
          </a:xfrm>
          <a:custGeom>
            <a:avLst/>
            <a:gdLst>
              <a:gd name="connsiteX0" fmla="*/ 0 w 445007"/>
              <a:gd name="connsiteY0" fmla="*/ 183642 h 183642"/>
              <a:gd name="connsiteX1" fmla="*/ 115061 w 445007"/>
              <a:gd name="connsiteY1" fmla="*/ 6096 h 183642"/>
              <a:gd name="connsiteX2" fmla="*/ 445007 w 445007"/>
              <a:gd name="connsiteY2" fmla="*/ 0 h 183642"/>
              <a:gd name="connsiteX3" fmla="*/ 0 w 445007"/>
              <a:gd name="connsiteY3" fmla="*/ 183642 h 183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5007" h="183642">
                <a:moveTo>
                  <a:pt x="0" y="183642"/>
                </a:moveTo>
                <a:lnTo>
                  <a:pt x="115061" y="6096"/>
                </a:lnTo>
                <a:cubicBezTo>
                  <a:pt x="160019" y="34290"/>
                  <a:pt x="278129" y="34290"/>
                  <a:pt x="445007" y="0"/>
                </a:cubicBezTo>
                <a:lnTo>
                  <a:pt x="0" y="18364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56148" y="2315532"/>
            <a:ext cx="5196066" cy="2154466"/>
          </a:xfrm>
          <a:custGeom>
            <a:avLst/>
            <a:gdLst>
              <a:gd name="connsiteX0" fmla="*/ 6350 w 5727700"/>
              <a:gd name="connsiteY0" fmla="*/ 6350 h 2374900"/>
              <a:gd name="connsiteX1" fmla="*/ 6350 w 5727700"/>
              <a:gd name="connsiteY1" fmla="*/ 2368550 h 2374900"/>
              <a:gd name="connsiteX2" fmla="*/ 5276342 w 5727700"/>
              <a:gd name="connsiteY2" fmla="*/ 2368550 h 2374900"/>
              <a:gd name="connsiteX3" fmla="*/ 5721349 w 5727700"/>
              <a:gd name="connsiteY3" fmla="*/ 2184907 h 2374900"/>
              <a:gd name="connsiteX4" fmla="*/ 5721349 w 5727700"/>
              <a:gd name="connsiteY4" fmla="*/ 6350 h 2374900"/>
              <a:gd name="connsiteX5" fmla="*/ 6350 w 5727700"/>
              <a:gd name="connsiteY5" fmla="*/ 6350 h 237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27700" h="2374900">
                <a:moveTo>
                  <a:pt x="6350" y="6350"/>
                </a:moveTo>
                <a:lnTo>
                  <a:pt x="6350" y="2368550"/>
                </a:lnTo>
                <a:lnTo>
                  <a:pt x="5276342" y="2368550"/>
                </a:lnTo>
                <a:lnTo>
                  <a:pt x="5721349" y="2184907"/>
                </a:lnTo>
                <a:lnTo>
                  <a:pt x="5721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036990" y="4291880"/>
            <a:ext cx="415223" cy="178118"/>
          </a:xfrm>
          <a:custGeom>
            <a:avLst/>
            <a:gdLst>
              <a:gd name="connsiteX0" fmla="*/ 6350 w 457707"/>
              <a:gd name="connsiteY0" fmla="*/ 189992 h 196342"/>
              <a:gd name="connsiteX1" fmla="*/ 121411 w 457707"/>
              <a:gd name="connsiteY1" fmla="*/ 12446 h 196342"/>
              <a:gd name="connsiteX2" fmla="*/ 451357 w 457707"/>
              <a:gd name="connsiteY2" fmla="*/ 6350 h 196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7707" h="196342">
                <a:moveTo>
                  <a:pt x="6350" y="189992"/>
                </a:moveTo>
                <a:lnTo>
                  <a:pt x="121411" y="12446"/>
                </a:lnTo>
                <a:cubicBezTo>
                  <a:pt x="166369" y="40640"/>
                  <a:pt x="284479" y="40640"/>
                  <a:pt x="45135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947085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50" y="1866436"/>
            <a:ext cx="5326779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  <a:tabLst>
                <a:tab pos="622158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76995" y="2753570"/>
            <a:ext cx="1849865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BuildHeap(A);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70164" y="2753570"/>
            <a:ext cx="117660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7668" y="3099206"/>
            <a:ext cx="6072175" cy="26879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DeleteMin(A);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O(logN)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O(N)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TmpA[i];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5262"/>
              </a:lnSpc>
              <a:tabLst>
                <a:tab pos="449336" algn="l"/>
                <a:tab pos="783458" algn="l"/>
                <a:tab pos="1117580" algn="l"/>
                <a:tab pos="1382573" algn="l"/>
              </a:tabLst>
            </a:pPr>
            <a:r>
              <a:rPr lang="en-US" altLang="zh-CN" sz="4355" dirty="0">
                <a:solidFill>
                  <a:srgbClr val="FF6500"/>
                </a:solidFill>
                <a:latin typeface="Wingdings" pitchFamily="18" charset="0"/>
                <a:cs typeface="Wingdings" pitchFamily="18" charset="0"/>
              </a:rPr>
              <a:t>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需要额外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空间，并且复制元素需要时间。</a:t>
            </a:r>
          </a:p>
        </p:txBody>
      </p:sp>
    </p:spTree>
    <p:extLst>
      <p:ext uri="{BB962C8B-B14F-4D97-AF65-F5344CB8AC3E}">
        <p14:creationId xmlns:p14="http://schemas.microsoft.com/office/powerpoint/2010/main" val="41717885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526897" y="3415809"/>
            <a:ext cx="299551" cy="368679"/>
          </a:xfrm>
          <a:custGeom>
            <a:avLst/>
            <a:gdLst>
              <a:gd name="connsiteX0" fmla="*/ 317500 w 330200"/>
              <a:gd name="connsiteY0" fmla="*/ 12700 h 406400"/>
              <a:gd name="connsiteX1" fmla="*/ 12700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317500" y="12700"/>
                </a:moveTo>
                <a:lnTo>
                  <a:pt x="12700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079915" y="3761445"/>
            <a:ext cx="437805" cy="437806"/>
          </a:xfrm>
          <a:custGeom>
            <a:avLst/>
            <a:gdLst>
              <a:gd name="connsiteX0" fmla="*/ 241299 w 482599"/>
              <a:gd name="connsiteY0" fmla="*/ 12700 h 482600"/>
              <a:gd name="connsiteX1" fmla="*/ 469899 w 482599"/>
              <a:gd name="connsiteY1" fmla="*/ 241300 h 482600"/>
              <a:gd name="connsiteX2" fmla="*/ 241299 w 482599"/>
              <a:gd name="connsiteY2" fmla="*/ 469900 h 482600"/>
              <a:gd name="connsiteX3" fmla="*/ 12700 w 482599"/>
              <a:gd name="connsiteY3" fmla="*/ 241300 h 482600"/>
              <a:gd name="connsiteX4" fmla="*/ 241299 w 4825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82600">
                <a:moveTo>
                  <a:pt x="241299" y="12700"/>
                </a:moveTo>
                <a:cubicBezTo>
                  <a:pt x="367792" y="12700"/>
                  <a:pt x="469899" y="114807"/>
                  <a:pt x="469899" y="241300"/>
                </a:cubicBezTo>
                <a:cubicBezTo>
                  <a:pt x="469899" y="367791"/>
                  <a:pt x="367792" y="469900"/>
                  <a:pt x="241299" y="469900"/>
                </a:cubicBezTo>
                <a:cubicBezTo>
                  <a:pt x="114807" y="469900"/>
                  <a:pt x="12700" y="367791"/>
                  <a:pt x="12700" y="241300"/>
                </a:cubicBezTo>
                <a:cubicBezTo>
                  <a:pt x="12700" y="114807"/>
                  <a:pt x="114807" y="12700"/>
                  <a:pt x="241299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941660" y="3415809"/>
            <a:ext cx="299551" cy="368679"/>
          </a:xfrm>
          <a:custGeom>
            <a:avLst/>
            <a:gdLst>
              <a:gd name="connsiteX0" fmla="*/ 12700 w 330200"/>
              <a:gd name="connsiteY0" fmla="*/ 12700 h 406400"/>
              <a:gd name="connsiteX1" fmla="*/ 317499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12700" y="12700"/>
                </a:moveTo>
                <a:lnTo>
                  <a:pt x="317499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112133" y="4176208"/>
            <a:ext cx="299551" cy="368679"/>
          </a:xfrm>
          <a:custGeom>
            <a:avLst/>
            <a:gdLst>
              <a:gd name="connsiteX0" fmla="*/ 317500 w 330200"/>
              <a:gd name="connsiteY0" fmla="*/ 12700 h 406400"/>
              <a:gd name="connsiteX1" fmla="*/ 12700 w 330200"/>
              <a:gd name="connsiteY1" fmla="*/ 393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200" h="406400">
                <a:moveTo>
                  <a:pt x="317500" y="12700"/>
                </a:moveTo>
                <a:lnTo>
                  <a:pt x="12700" y="393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2847145" y="45333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2847145" y="45333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2835624" y="45218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2489987" y="4240338"/>
            <a:ext cx="1198206" cy="719312"/>
          </a:xfrm>
          <a:custGeom>
            <a:avLst/>
            <a:gdLst>
              <a:gd name="connsiteX0" fmla="*/ 12700 w 1320800"/>
              <a:gd name="connsiteY0" fmla="*/ 246808 h 792908"/>
              <a:gd name="connsiteX1" fmla="*/ 317500 w 1320800"/>
              <a:gd name="connsiteY1" fmla="*/ 94408 h 792908"/>
              <a:gd name="connsiteX2" fmla="*/ 698500 w 1320800"/>
              <a:gd name="connsiteY2" fmla="*/ 18208 h 792908"/>
              <a:gd name="connsiteX3" fmla="*/ 1155700 w 1320800"/>
              <a:gd name="connsiteY3" fmla="*/ 246808 h 792908"/>
              <a:gd name="connsiteX4" fmla="*/ 1308100 w 1320800"/>
              <a:gd name="connsiteY4" fmla="*/ 780208 h 792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0800" h="792908">
                <a:moveTo>
                  <a:pt x="12700" y="246808"/>
                </a:moveTo>
                <a:cubicBezTo>
                  <a:pt x="107950" y="189658"/>
                  <a:pt x="203200" y="132508"/>
                  <a:pt x="317500" y="94408"/>
                </a:cubicBezTo>
                <a:cubicBezTo>
                  <a:pt x="431800" y="56308"/>
                  <a:pt x="559054" y="-6937"/>
                  <a:pt x="698500" y="18208"/>
                </a:cubicBezTo>
                <a:cubicBezTo>
                  <a:pt x="837945" y="43353"/>
                  <a:pt x="1054354" y="119553"/>
                  <a:pt x="1155700" y="246808"/>
                </a:cubicBezTo>
                <a:cubicBezTo>
                  <a:pt x="1257045" y="374062"/>
                  <a:pt x="1282954" y="576753"/>
                  <a:pt x="1308100" y="780208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4091436" y="3772966"/>
            <a:ext cx="414763" cy="414764"/>
          </a:xfrm>
          <a:custGeom>
            <a:avLst/>
            <a:gdLst>
              <a:gd name="connsiteX0" fmla="*/ 228599 w 457199"/>
              <a:gd name="connsiteY0" fmla="*/ 0 h 457200"/>
              <a:gd name="connsiteX1" fmla="*/ 0 w 457199"/>
              <a:gd name="connsiteY1" fmla="*/ 228600 h 457200"/>
              <a:gd name="connsiteX2" fmla="*/ 228599 w 457199"/>
              <a:gd name="connsiteY2" fmla="*/ 457200 h 457200"/>
              <a:gd name="connsiteX3" fmla="*/ 457199 w 457199"/>
              <a:gd name="connsiteY3" fmla="*/ 228600 h 457200"/>
              <a:gd name="connsiteX4" fmla="*/ 228599 w 457199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199" h="457200">
                <a:moveTo>
                  <a:pt x="228599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599" y="457200"/>
                </a:cubicBezTo>
                <a:cubicBezTo>
                  <a:pt x="355092" y="457200"/>
                  <a:pt x="457199" y="355091"/>
                  <a:pt x="457199" y="228600"/>
                </a:cubicBezTo>
                <a:cubicBezTo>
                  <a:pt x="457199" y="102107"/>
                  <a:pt x="355092" y="0"/>
                  <a:pt x="22859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4079915" y="3761445"/>
            <a:ext cx="437805" cy="437806"/>
          </a:xfrm>
          <a:custGeom>
            <a:avLst/>
            <a:gdLst>
              <a:gd name="connsiteX0" fmla="*/ 241299 w 482599"/>
              <a:gd name="connsiteY0" fmla="*/ 12700 h 482600"/>
              <a:gd name="connsiteX1" fmla="*/ 12700 w 482599"/>
              <a:gd name="connsiteY1" fmla="*/ 241300 h 482600"/>
              <a:gd name="connsiteX2" fmla="*/ 241299 w 482599"/>
              <a:gd name="connsiteY2" fmla="*/ 469900 h 482600"/>
              <a:gd name="connsiteX3" fmla="*/ 469899 w 482599"/>
              <a:gd name="connsiteY3" fmla="*/ 241300 h 482600"/>
              <a:gd name="connsiteX4" fmla="*/ 241299 w 4825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82600">
                <a:moveTo>
                  <a:pt x="241299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299" y="469900"/>
                </a:cubicBezTo>
                <a:cubicBezTo>
                  <a:pt x="367792" y="469900"/>
                  <a:pt x="469899" y="367791"/>
                  <a:pt x="469899" y="241300"/>
                </a:cubicBezTo>
                <a:cubicBezTo>
                  <a:pt x="469899" y="114807"/>
                  <a:pt x="367792" y="12700"/>
                  <a:pt x="241299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3734279" y="3502750"/>
            <a:ext cx="1198205" cy="719312"/>
          </a:xfrm>
          <a:custGeom>
            <a:avLst/>
            <a:gdLst>
              <a:gd name="connsiteX0" fmla="*/ 1308099 w 1320799"/>
              <a:gd name="connsiteY0" fmla="*/ 246808 h 792908"/>
              <a:gd name="connsiteX1" fmla="*/ 1003299 w 1320799"/>
              <a:gd name="connsiteY1" fmla="*/ 94408 h 792908"/>
              <a:gd name="connsiteX2" fmla="*/ 622299 w 1320799"/>
              <a:gd name="connsiteY2" fmla="*/ 18208 h 792908"/>
              <a:gd name="connsiteX3" fmla="*/ 165100 w 1320799"/>
              <a:gd name="connsiteY3" fmla="*/ 246808 h 792908"/>
              <a:gd name="connsiteX4" fmla="*/ 12700 w 1320799"/>
              <a:gd name="connsiteY4" fmla="*/ 780208 h 792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0799" h="792908">
                <a:moveTo>
                  <a:pt x="1308099" y="246808"/>
                </a:moveTo>
                <a:cubicBezTo>
                  <a:pt x="1212849" y="189658"/>
                  <a:pt x="1117599" y="132508"/>
                  <a:pt x="1003299" y="94408"/>
                </a:cubicBezTo>
                <a:cubicBezTo>
                  <a:pt x="888999" y="56308"/>
                  <a:pt x="761745" y="-6937"/>
                  <a:pt x="622299" y="18208"/>
                </a:cubicBezTo>
                <a:cubicBezTo>
                  <a:pt x="482854" y="44116"/>
                  <a:pt x="266445" y="120316"/>
                  <a:pt x="165100" y="246808"/>
                </a:cubicBezTo>
                <a:cubicBezTo>
                  <a:pt x="63754" y="374062"/>
                  <a:pt x="37845" y="577516"/>
                  <a:pt x="12700" y="780208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3261908" y="37729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3250387" y="37614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3676672" y="3012566"/>
            <a:ext cx="414764" cy="414764"/>
          </a:xfrm>
          <a:custGeom>
            <a:avLst/>
            <a:gdLst>
              <a:gd name="connsiteX0" fmla="*/ 228600 w 457200"/>
              <a:gd name="connsiteY0" fmla="*/ 0 h 457200"/>
              <a:gd name="connsiteX1" fmla="*/ 0 w 457200"/>
              <a:gd name="connsiteY1" fmla="*/ 228600 h 457200"/>
              <a:gd name="connsiteX2" fmla="*/ 228600 w 457200"/>
              <a:gd name="connsiteY2" fmla="*/ 457200 h 457200"/>
              <a:gd name="connsiteX3" fmla="*/ 45720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102107" y="0"/>
                  <a:pt x="0" y="102107"/>
                  <a:pt x="0" y="228600"/>
                </a:cubicBezTo>
                <a:cubicBezTo>
                  <a:pt x="0" y="355091"/>
                  <a:pt x="102107" y="457200"/>
                  <a:pt x="228600" y="457200"/>
                </a:cubicBezTo>
                <a:cubicBezTo>
                  <a:pt x="355091" y="457200"/>
                  <a:pt x="457200" y="355091"/>
                  <a:pt x="457200" y="228600"/>
                </a:cubicBezTo>
                <a:cubicBezTo>
                  <a:pt x="457200" y="102107"/>
                  <a:pt x="355091" y="0"/>
                  <a:pt x="2286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3665151" y="3001045"/>
            <a:ext cx="437806" cy="437806"/>
          </a:xfrm>
          <a:custGeom>
            <a:avLst/>
            <a:gdLst>
              <a:gd name="connsiteX0" fmla="*/ 241300 w 482600"/>
              <a:gd name="connsiteY0" fmla="*/ 12700 h 482600"/>
              <a:gd name="connsiteX1" fmla="*/ 12700 w 482600"/>
              <a:gd name="connsiteY1" fmla="*/ 241300 h 482600"/>
              <a:gd name="connsiteX2" fmla="*/ 241300 w 482600"/>
              <a:gd name="connsiteY2" fmla="*/ 469900 h 482600"/>
              <a:gd name="connsiteX3" fmla="*/ 469900 w 482600"/>
              <a:gd name="connsiteY3" fmla="*/ 241300 h 482600"/>
              <a:gd name="connsiteX4" fmla="*/ 241300 w 4826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82600">
                <a:moveTo>
                  <a:pt x="241300" y="12700"/>
                </a:moveTo>
                <a:cubicBezTo>
                  <a:pt x="114807" y="12700"/>
                  <a:pt x="12700" y="114807"/>
                  <a:pt x="12700" y="241300"/>
                </a:cubicBezTo>
                <a:cubicBezTo>
                  <a:pt x="12700" y="367791"/>
                  <a:pt x="114807" y="469900"/>
                  <a:pt x="241300" y="469900"/>
                </a:cubicBezTo>
                <a:cubicBezTo>
                  <a:pt x="367791" y="469900"/>
                  <a:pt x="469900" y="367791"/>
                  <a:pt x="469900" y="241300"/>
                </a:cubicBezTo>
                <a:cubicBezTo>
                  <a:pt x="469900" y="114807"/>
                  <a:pt x="367791" y="12700"/>
                  <a:pt x="2413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9356168" y="2776842"/>
            <a:ext cx="403702" cy="166597"/>
          </a:xfrm>
          <a:custGeom>
            <a:avLst/>
            <a:gdLst>
              <a:gd name="connsiteX0" fmla="*/ 0 w 445007"/>
              <a:gd name="connsiteY0" fmla="*/ 183641 h 183642"/>
              <a:gd name="connsiteX1" fmla="*/ 115061 w 445007"/>
              <a:gd name="connsiteY1" fmla="*/ 6095 h 183642"/>
              <a:gd name="connsiteX2" fmla="*/ 445007 w 445007"/>
              <a:gd name="connsiteY2" fmla="*/ 0 h 183642"/>
              <a:gd name="connsiteX3" fmla="*/ 0 w 445007"/>
              <a:gd name="connsiteY3" fmla="*/ 183641 h 183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45007" h="183642">
                <a:moveTo>
                  <a:pt x="0" y="183641"/>
                </a:moveTo>
                <a:lnTo>
                  <a:pt x="115061" y="6095"/>
                </a:lnTo>
                <a:cubicBezTo>
                  <a:pt x="160019" y="34289"/>
                  <a:pt x="278129" y="34289"/>
                  <a:pt x="445007" y="0"/>
                </a:cubicBezTo>
                <a:lnTo>
                  <a:pt x="0" y="183641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4569566" y="794734"/>
            <a:ext cx="5196066" cy="2154466"/>
          </a:xfrm>
          <a:custGeom>
            <a:avLst/>
            <a:gdLst>
              <a:gd name="connsiteX0" fmla="*/ 6350 w 5727700"/>
              <a:gd name="connsiteY0" fmla="*/ 6350 h 2374900"/>
              <a:gd name="connsiteX1" fmla="*/ 6350 w 5727700"/>
              <a:gd name="connsiteY1" fmla="*/ 2368549 h 2374900"/>
              <a:gd name="connsiteX2" fmla="*/ 5276342 w 5727700"/>
              <a:gd name="connsiteY2" fmla="*/ 2368549 h 2374900"/>
              <a:gd name="connsiteX3" fmla="*/ 5721350 w 5727700"/>
              <a:gd name="connsiteY3" fmla="*/ 2184908 h 2374900"/>
              <a:gd name="connsiteX4" fmla="*/ 5721350 w 5727700"/>
              <a:gd name="connsiteY4" fmla="*/ 6350 h 2374900"/>
              <a:gd name="connsiteX5" fmla="*/ 6350 w 5727700"/>
              <a:gd name="connsiteY5" fmla="*/ 6350 h 237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27700" h="2374900">
                <a:moveTo>
                  <a:pt x="6350" y="6350"/>
                </a:moveTo>
                <a:lnTo>
                  <a:pt x="6350" y="2368549"/>
                </a:lnTo>
                <a:lnTo>
                  <a:pt x="5276342" y="2368549"/>
                </a:lnTo>
                <a:lnTo>
                  <a:pt x="5721350" y="2184908"/>
                </a:lnTo>
                <a:lnTo>
                  <a:pt x="572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3" name="Freeform 3"/>
          <p:cNvSpPr/>
          <p:nvPr/>
        </p:nvSpPr>
        <p:spPr>
          <a:xfrm>
            <a:off x="9350408" y="2771082"/>
            <a:ext cx="415223" cy="178117"/>
          </a:xfrm>
          <a:custGeom>
            <a:avLst/>
            <a:gdLst>
              <a:gd name="connsiteX0" fmla="*/ 6350 w 457707"/>
              <a:gd name="connsiteY0" fmla="*/ 189991 h 196341"/>
              <a:gd name="connsiteX1" fmla="*/ 121411 w 457707"/>
              <a:gd name="connsiteY1" fmla="*/ 12445 h 196341"/>
              <a:gd name="connsiteX2" fmla="*/ 451357 w 457707"/>
              <a:gd name="connsiteY2" fmla="*/ 6350 h 196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57707" h="196341">
                <a:moveTo>
                  <a:pt x="6350" y="189991"/>
                </a:moveTo>
                <a:lnTo>
                  <a:pt x="121411" y="12445"/>
                </a:lnTo>
                <a:cubicBezTo>
                  <a:pt x="166369" y="40639"/>
                  <a:pt x="284479" y="40639"/>
                  <a:pt x="45135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堆排序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443777" y="1947085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54849" y="1854916"/>
            <a:ext cx="87363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008316" y="3110728"/>
            <a:ext cx="49532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950710" y="3836564"/>
            <a:ext cx="2693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535946" y="4666091"/>
            <a:ext cx="26930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973753" y="4654570"/>
            <a:ext cx="57547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229564" y="3848085"/>
            <a:ext cx="83356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803280" y="3133770"/>
            <a:ext cx="78547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3388516" y="3894170"/>
            <a:ext cx="78547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690413" y="956261"/>
            <a:ext cx="4744889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Heap_Sort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4690412" y="1198206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024528" y="1209728"/>
            <a:ext cx="4744889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334122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i=N/2-1;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BuildHeap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  <a:tabLst>
                <a:tab pos="33412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PercDown(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334122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i=N-1;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358643" y="1866437"/>
            <a:ext cx="426879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&amp;A[0],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DeleteMax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724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PercDown(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024527" y="2304243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690412" y="2557709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347122" y="3248982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658194" y="3179855"/>
            <a:ext cx="410689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定理：堆排序处理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个不同元素的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658194" y="3583097"/>
            <a:ext cx="351698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  <a:tabLst>
                <a:tab pos="311079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随机排列的平均比较次数是</a:t>
            </a:r>
          </a:p>
          <a:p>
            <a:pPr>
              <a:lnSpc>
                <a:spcPts val="3447"/>
              </a:lnSpc>
              <a:tabLst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5347122" y="4666091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658195" y="4596963"/>
            <a:ext cx="390491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虽然堆排序给出最佳平均时间复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658195" y="4977163"/>
            <a:ext cx="4044377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杂度，但实际效果不如用</a:t>
            </a:r>
          </a:p>
          <a:p>
            <a:pPr>
              <a:lnSpc>
                <a:spcPts val="2812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Sedgewick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增量序列的希尔排序。</a:t>
            </a:r>
          </a:p>
        </p:txBody>
      </p:sp>
    </p:spTree>
    <p:extLst>
      <p:ext uri="{BB962C8B-B14F-4D97-AF65-F5344CB8AC3E}">
        <p14:creationId xmlns:p14="http://schemas.microsoft.com/office/powerpoint/2010/main" val="317705089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第九讲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排序（上）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300802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054527" y="1353513"/>
            <a:ext cx="5944944" cy="1836019"/>
          </a:xfrm>
          <a:custGeom>
            <a:avLst/>
            <a:gdLst>
              <a:gd name="connsiteX0" fmla="*/ 0 w 6553200"/>
              <a:gd name="connsiteY0" fmla="*/ 0 h 2023871"/>
              <a:gd name="connsiteX1" fmla="*/ 0 w 6553200"/>
              <a:gd name="connsiteY1" fmla="*/ 2023871 h 2023871"/>
              <a:gd name="connsiteX2" fmla="*/ 6553199 w 6553200"/>
              <a:gd name="connsiteY2" fmla="*/ 2023871 h 2023871"/>
              <a:gd name="connsiteX3" fmla="*/ 6553199 w 6553200"/>
              <a:gd name="connsiteY3" fmla="*/ 0 h 2023871"/>
              <a:gd name="connsiteX4" fmla="*/ 0 w 6553200"/>
              <a:gd name="connsiteY4" fmla="*/ 0 h 2023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1">
                <a:moveTo>
                  <a:pt x="0" y="0"/>
                </a:moveTo>
                <a:lnTo>
                  <a:pt x="0" y="2023871"/>
                </a:lnTo>
                <a:lnTo>
                  <a:pt x="6553199" y="2023871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1347752"/>
            <a:ext cx="5956465" cy="1847540"/>
          </a:xfrm>
          <a:custGeom>
            <a:avLst/>
            <a:gdLst>
              <a:gd name="connsiteX0" fmla="*/ 6350 w 6565900"/>
              <a:gd name="connsiteY0" fmla="*/ 6350 h 2036571"/>
              <a:gd name="connsiteX1" fmla="*/ 6350 w 6565900"/>
              <a:gd name="connsiteY1" fmla="*/ 2030221 h 2036571"/>
              <a:gd name="connsiteX2" fmla="*/ 6559549 w 6565900"/>
              <a:gd name="connsiteY2" fmla="*/ 2030221 h 2036571"/>
              <a:gd name="connsiteX3" fmla="*/ 6559549 w 6565900"/>
              <a:gd name="connsiteY3" fmla="*/ 6350 h 2036571"/>
              <a:gd name="connsiteX4" fmla="*/ 6350 w 6565900"/>
              <a:gd name="connsiteY4" fmla="*/ 6350 h 2036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1">
                <a:moveTo>
                  <a:pt x="6350" y="6350"/>
                </a:moveTo>
                <a:lnTo>
                  <a:pt x="6350" y="2030221"/>
                </a:lnTo>
                <a:lnTo>
                  <a:pt x="6559549" y="2030221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3054527" y="3665127"/>
            <a:ext cx="5944944" cy="1836020"/>
          </a:xfrm>
          <a:custGeom>
            <a:avLst/>
            <a:gdLst>
              <a:gd name="connsiteX0" fmla="*/ 0 w 6553200"/>
              <a:gd name="connsiteY0" fmla="*/ 0 h 2023872"/>
              <a:gd name="connsiteX1" fmla="*/ 0 w 6553200"/>
              <a:gd name="connsiteY1" fmla="*/ 2023872 h 2023872"/>
              <a:gd name="connsiteX2" fmla="*/ 6553199 w 6553200"/>
              <a:gd name="connsiteY2" fmla="*/ 2023872 h 2023872"/>
              <a:gd name="connsiteX3" fmla="*/ 6553199 w 6553200"/>
              <a:gd name="connsiteY3" fmla="*/ 0 h 2023872"/>
              <a:gd name="connsiteX4" fmla="*/ 0 w 6553200"/>
              <a:gd name="connsiteY4" fmla="*/ 0 h 202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2023872">
                <a:moveTo>
                  <a:pt x="0" y="0"/>
                </a:moveTo>
                <a:lnTo>
                  <a:pt x="0" y="2023872"/>
                </a:lnTo>
                <a:lnTo>
                  <a:pt x="6553199" y="2023872"/>
                </a:lnTo>
                <a:lnTo>
                  <a:pt x="65531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048766" y="3659366"/>
            <a:ext cx="5956465" cy="1847541"/>
          </a:xfrm>
          <a:custGeom>
            <a:avLst/>
            <a:gdLst>
              <a:gd name="connsiteX0" fmla="*/ 6350 w 6565900"/>
              <a:gd name="connsiteY0" fmla="*/ 6350 h 2036572"/>
              <a:gd name="connsiteX1" fmla="*/ 6350 w 6565900"/>
              <a:gd name="connsiteY1" fmla="*/ 2030222 h 2036572"/>
              <a:gd name="connsiteX2" fmla="*/ 6559549 w 6565900"/>
              <a:gd name="connsiteY2" fmla="*/ 2030222 h 2036572"/>
              <a:gd name="connsiteX3" fmla="*/ 6559549 w 6565900"/>
              <a:gd name="connsiteY3" fmla="*/ 6350 h 2036572"/>
              <a:gd name="connsiteX4" fmla="*/ 6350 w 6565900"/>
              <a:gd name="connsiteY4" fmla="*/ 6350 h 2036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5900" h="2036572">
                <a:moveTo>
                  <a:pt x="6350" y="6350"/>
                </a:moveTo>
                <a:lnTo>
                  <a:pt x="6350" y="2030222"/>
                </a:lnTo>
                <a:lnTo>
                  <a:pt x="6559549" y="20302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5420715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  <a:tabLst>
                <a:tab pos="691286" algn="l"/>
                <a:tab pos="944758" algn="l"/>
              </a:tabLst>
            </a:pP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1.1</a:t>
            </a:r>
            <a:r>
              <a:rPr lang="en-US" altLang="zh-CN" sz="38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3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691286" algn="l"/>
                <a:tab pos="944758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88516" y="2212073"/>
            <a:ext cx="31489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41950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i=1;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pow(x,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i));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88516" y="2695964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35049" y="2949431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35050" y="3778957"/>
            <a:ext cx="472244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</a:p>
          <a:p>
            <a:pPr>
              <a:lnSpc>
                <a:spcPts val="1905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double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a[n];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88516" y="4516315"/>
            <a:ext cx="252953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41950" algn="l"/>
              </a:tabLst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i=n;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i&gt;0;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i--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05"/>
              </a:lnSpc>
              <a:tabLst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a[i-1]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x*p;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88516" y="5011727"/>
            <a:ext cx="110607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35049" y="5253672"/>
            <a:ext cx="12503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937049" y="2223594"/>
            <a:ext cx="171361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(1+2+……+n)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=(n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+n)/2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次乘法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63781" y="4654570"/>
            <a:ext cx="96500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次乘法！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937049" y="2857261"/>
            <a:ext cx="199894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006176" y="5138460"/>
            <a:ext cx="11733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204381" y="5207588"/>
            <a:ext cx="1683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7552246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14188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9.4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306460563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596024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0788" y="2517153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425551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0314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1987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706750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121503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536266" y="2517153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149042" y="3415809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563805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978569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5393332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5808096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222859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637623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7052376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149042" y="3415809"/>
            <a:ext cx="437805" cy="368679"/>
          </a:xfrm>
          <a:custGeom>
            <a:avLst/>
            <a:gdLst>
              <a:gd name="connsiteX0" fmla="*/ 12700 w 482599"/>
              <a:gd name="connsiteY0" fmla="*/ 12700 h 406400"/>
              <a:gd name="connsiteX1" fmla="*/ 12700 w 482599"/>
              <a:gd name="connsiteY1" fmla="*/ 393700 h 406400"/>
              <a:gd name="connsiteX2" fmla="*/ 469899 w 482599"/>
              <a:gd name="connsiteY2" fmla="*/ 393700 h 406400"/>
              <a:gd name="connsiteX3" fmla="*/ 469899 w 482599"/>
              <a:gd name="connsiteY3" fmla="*/ 12700 h 406400"/>
              <a:gd name="connsiteX4" fmla="*/ 12700 w 482599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406400">
                <a:moveTo>
                  <a:pt x="12700" y="12700"/>
                </a:moveTo>
                <a:lnTo>
                  <a:pt x="12700" y="393700"/>
                </a:lnTo>
                <a:lnTo>
                  <a:pt x="469899" y="3937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563805" y="3415809"/>
            <a:ext cx="437806" cy="368679"/>
          </a:xfrm>
          <a:custGeom>
            <a:avLst/>
            <a:gdLst>
              <a:gd name="connsiteX0" fmla="*/ 12700 w 482600"/>
              <a:gd name="connsiteY0" fmla="*/ 12700 h 406400"/>
              <a:gd name="connsiteX1" fmla="*/ 12700 w 482600"/>
              <a:gd name="connsiteY1" fmla="*/ 393700 h 406400"/>
              <a:gd name="connsiteX2" fmla="*/ 469900 w 482600"/>
              <a:gd name="connsiteY2" fmla="*/ 393700 h 406400"/>
              <a:gd name="connsiteX3" fmla="*/ 469900 w 482600"/>
              <a:gd name="connsiteY3" fmla="*/ 12700 h 406400"/>
              <a:gd name="connsiteX4" fmla="*/ 12700 w 482600"/>
              <a:gd name="connsiteY4" fmla="*/ 127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406400">
                <a:moveTo>
                  <a:pt x="12700" y="12700"/>
                </a:moveTo>
                <a:lnTo>
                  <a:pt x="12700" y="393700"/>
                </a:lnTo>
                <a:lnTo>
                  <a:pt x="469900" y="3937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3388642" y="1895009"/>
            <a:ext cx="645188" cy="641039"/>
          </a:xfrm>
          <a:custGeom>
            <a:avLst/>
            <a:gdLst>
              <a:gd name="connsiteX0" fmla="*/ 12700 w 711200"/>
              <a:gd name="connsiteY0" fmla="*/ 12700 h 706627"/>
              <a:gd name="connsiteX1" fmla="*/ 12700 w 711200"/>
              <a:gd name="connsiteY1" fmla="*/ 393700 h 706627"/>
              <a:gd name="connsiteX2" fmla="*/ 412750 w 711200"/>
              <a:gd name="connsiteY2" fmla="*/ 393700 h 706627"/>
              <a:gd name="connsiteX3" fmla="*/ 424179 w 711200"/>
              <a:gd name="connsiteY3" fmla="*/ 693927 h 706627"/>
              <a:gd name="connsiteX4" fmla="*/ 584200 w 711200"/>
              <a:gd name="connsiteY4" fmla="*/ 393700 h 706627"/>
              <a:gd name="connsiteX5" fmla="*/ 698500 w 711200"/>
              <a:gd name="connsiteY5" fmla="*/ 393700 h 706627"/>
              <a:gd name="connsiteX6" fmla="*/ 698500 w 711200"/>
              <a:gd name="connsiteY6" fmla="*/ 12700 h 706627"/>
              <a:gd name="connsiteX7" fmla="*/ 412750 w 711200"/>
              <a:gd name="connsiteY7" fmla="*/ 12700 h 706627"/>
              <a:gd name="connsiteX8" fmla="*/ 12700 w 711200"/>
              <a:gd name="connsiteY8" fmla="*/ 12700 h 706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06627">
                <a:moveTo>
                  <a:pt x="12700" y="12700"/>
                </a:moveTo>
                <a:lnTo>
                  <a:pt x="12700" y="393700"/>
                </a:lnTo>
                <a:lnTo>
                  <a:pt x="412750" y="393700"/>
                </a:lnTo>
                <a:lnTo>
                  <a:pt x="424179" y="693927"/>
                </a:lnTo>
                <a:lnTo>
                  <a:pt x="58420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41275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084605" y="1895008"/>
            <a:ext cx="645188" cy="649335"/>
          </a:xfrm>
          <a:custGeom>
            <a:avLst/>
            <a:gdLst>
              <a:gd name="connsiteX0" fmla="*/ 12700 w 711200"/>
              <a:gd name="connsiteY0" fmla="*/ 12700 h 715772"/>
              <a:gd name="connsiteX1" fmla="*/ 12700 w 711200"/>
              <a:gd name="connsiteY1" fmla="*/ 393700 h 715772"/>
              <a:gd name="connsiteX2" fmla="*/ 412750 w 711200"/>
              <a:gd name="connsiteY2" fmla="*/ 393700 h 715772"/>
              <a:gd name="connsiteX3" fmla="*/ 439420 w 711200"/>
              <a:gd name="connsiteY3" fmla="*/ 703072 h 715772"/>
              <a:gd name="connsiteX4" fmla="*/ 584200 w 711200"/>
              <a:gd name="connsiteY4" fmla="*/ 393700 h 715772"/>
              <a:gd name="connsiteX5" fmla="*/ 698500 w 711200"/>
              <a:gd name="connsiteY5" fmla="*/ 393700 h 715772"/>
              <a:gd name="connsiteX6" fmla="*/ 698500 w 711200"/>
              <a:gd name="connsiteY6" fmla="*/ 12700 h 715772"/>
              <a:gd name="connsiteX7" fmla="*/ 412750 w 711200"/>
              <a:gd name="connsiteY7" fmla="*/ 12700 h 715772"/>
              <a:gd name="connsiteX8" fmla="*/ 12700 w 711200"/>
              <a:gd name="connsiteY8" fmla="*/ 12700 h 715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15772">
                <a:moveTo>
                  <a:pt x="12700" y="12700"/>
                </a:moveTo>
                <a:lnTo>
                  <a:pt x="12700" y="393700"/>
                </a:lnTo>
                <a:lnTo>
                  <a:pt x="412750" y="393700"/>
                </a:lnTo>
                <a:lnTo>
                  <a:pt x="439420" y="703072"/>
                </a:lnTo>
                <a:lnTo>
                  <a:pt x="58420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41275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9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079915" y="3781492"/>
            <a:ext cx="645187" cy="694268"/>
          </a:xfrm>
          <a:custGeom>
            <a:avLst/>
            <a:gdLst>
              <a:gd name="connsiteX0" fmla="*/ 12700 w 711199"/>
              <a:gd name="connsiteY0" fmla="*/ 371602 h 765302"/>
              <a:gd name="connsiteX1" fmla="*/ 12700 w 711199"/>
              <a:gd name="connsiteY1" fmla="*/ 752602 h 765302"/>
              <a:gd name="connsiteX2" fmla="*/ 698499 w 711199"/>
              <a:gd name="connsiteY2" fmla="*/ 752602 h 765302"/>
              <a:gd name="connsiteX3" fmla="*/ 698499 w 711199"/>
              <a:gd name="connsiteY3" fmla="*/ 371602 h 765302"/>
              <a:gd name="connsiteX4" fmla="*/ 298449 w 711199"/>
              <a:gd name="connsiteY4" fmla="*/ 371602 h 765302"/>
              <a:gd name="connsiteX5" fmla="*/ 250443 w 711199"/>
              <a:gd name="connsiteY5" fmla="*/ 12700 h 765302"/>
              <a:gd name="connsiteX6" fmla="*/ 126999 w 711199"/>
              <a:gd name="connsiteY6" fmla="*/ 371602 h 765302"/>
              <a:gd name="connsiteX7" fmla="*/ 12700 w 711199"/>
              <a:gd name="connsiteY7" fmla="*/ 371602 h 765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199" h="765302">
                <a:moveTo>
                  <a:pt x="12700" y="371602"/>
                </a:moveTo>
                <a:lnTo>
                  <a:pt x="12700" y="752602"/>
                </a:lnTo>
                <a:lnTo>
                  <a:pt x="698499" y="752602"/>
                </a:lnTo>
                <a:lnTo>
                  <a:pt x="698499" y="371602"/>
                </a:lnTo>
                <a:lnTo>
                  <a:pt x="298449" y="371602"/>
                </a:lnTo>
                <a:lnTo>
                  <a:pt x="250443" y="12700"/>
                </a:lnTo>
                <a:lnTo>
                  <a:pt x="126999" y="371602"/>
                </a:lnTo>
                <a:lnTo>
                  <a:pt x="12700" y="37160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3331036" y="1837402"/>
            <a:ext cx="760400" cy="659474"/>
          </a:xfrm>
          <a:custGeom>
            <a:avLst/>
            <a:gdLst>
              <a:gd name="connsiteX0" fmla="*/ 0 w 838200"/>
              <a:gd name="connsiteY0" fmla="*/ 0 h 726948"/>
              <a:gd name="connsiteX1" fmla="*/ 0 w 838200"/>
              <a:gd name="connsiteY1" fmla="*/ 726948 h 726948"/>
              <a:gd name="connsiteX2" fmla="*/ 838200 w 838200"/>
              <a:gd name="connsiteY2" fmla="*/ 726948 h 726948"/>
              <a:gd name="connsiteX3" fmla="*/ 838200 w 838200"/>
              <a:gd name="connsiteY3" fmla="*/ 0 h 726948"/>
              <a:gd name="connsiteX4" fmla="*/ 0 w 838200"/>
              <a:gd name="connsiteY4" fmla="*/ 0 h 726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726948">
                <a:moveTo>
                  <a:pt x="0" y="0"/>
                </a:moveTo>
                <a:lnTo>
                  <a:pt x="0" y="726948"/>
                </a:lnTo>
                <a:lnTo>
                  <a:pt x="838200" y="726948"/>
                </a:lnTo>
                <a:lnTo>
                  <a:pt x="8382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3872533" y="1895008"/>
            <a:ext cx="645187" cy="622376"/>
          </a:xfrm>
          <a:custGeom>
            <a:avLst/>
            <a:gdLst>
              <a:gd name="connsiteX0" fmla="*/ 12700 w 711199"/>
              <a:gd name="connsiteY0" fmla="*/ 12700 h 686054"/>
              <a:gd name="connsiteX1" fmla="*/ 12700 w 711199"/>
              <a:gd name="connsiteY1" fmla="*/ 393700 h 686054"/>
              <a:gd name="connsiteX2" fmla="*/ 412749 w 711199"/>
              <a:gd name="connsiteY2" fmla="*/ 393700 h 686054"/>
              <a:gd name="connsiteX3" fmla="*/ 374649 w 711199"/>
              <a:gd name="connsiteY3" fmla="*/ 673354 h 686054"/>
              <a:gd name="connsiteX4" fmla="*/ 584199 w 711199"/>
              <a:gd name="connsiteY4" fmla="*/ 393700 h 686054"/>
              <a:gd name="connsiteX5" fmla="*/ 698499 w 711199"/>
              <a:gd name="connsiteY5" fmla="*/ 393700 h 686054"/>
              <a:gd name="connsiteX6" fmla="*/ 698499 w 711199"/>
              <a:gd name="connsiteY6" fmla="*/ 12700 h 686054"/>
              <a:gd name="connsiteX7" fmla="*/ 412749 w 711199"/>
              <a:gd name="connsiteY7" fmla="*/ 12700 h 686054"/>
              <a:gd name="connsiteX8" fmla="*/ 12700 w 711199"/>
              <a:gd name="connsiteY8" fmla="*/ 12700 h 6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199" h="686054">
                <a:moveTo>
                  <a:pt x="12700" y="12700"/>
                </a:moveTo>
                <a:lnTo>
                  <a:pt x="12700" y="393700"/>
                </a:lnTo>
                <a:lnTo>
                  <a:pt x="412749" y="393700"/>
                </a:lnTo>
                <a:lnTo>
                  <a:pt x="374649" y="673354"/>
                </a:lnTo>
                <a:lnTo>
                  <a:pt x="584199" y="393700"/>
                </a:lnTo>
                <a:lnTo>
                  <a:pt x="698499" y="393700"/>
                </a:lnTo>
                <a:lnTo>
                  <a:pt x="698499" y="12700"/>
                </a:lnTo>
                <a:lnTo>
                  <a:pt x="41274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4055490" y="3803381"/>
            <a:ext cx="691272" cy="760400"/>
          </a:xfrm>
          <a:custGeom>
            <a:avLst/>
            <a:gdLst>
              <a:gd name="connsiteX0" fmla="*/ 0 w 761999"/>
              <a:gd name="connsiteY0" fmla="*/ 0 h 838200"/>
              <a:gd name="connsiteX1" fmla="*/ 0 w 761999"/>
              <a:gd name="connsiteY1" fmla="*/ 838200 h 838200"/>
              <a:gd name="connsiteX2" fmla="*/ 761999 w 761999"/>
              <a:gd name="connsiteY2" fmla="*/ 838200 h 838200"/>
              <a:gd name="connsiteX3" fmla="*/ 761999 w 761999"/>
              <a:gd name="connsiteY3" fmla="*/ 0 h 838200"/>
              <a:gd name="connsiteX4" fmla="*/ 0 w 761999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1999" h="838200">
                <a:moveTo>
                  <a:pt x="0" y="0"/>
                </a:moveTo>
                <a:lnTo>
                  <a:pt x="0" y="838200"/>
                </a:lnTo>
                <a:lnTo>
                  <a:pt x="761999" y="838200"/>
                </a:lnTo>
                <a:lnTo>
                  <a:pt x="761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4563805" y="3789096"/>
            <a:ext cx="645188" cy="686664"/>
          </a:xfrm>
          <a:custGeom>
            <a:avLst/>
            <a:gdLst>
              <a:gd name="connsiteX0" fmla="*/ 12700 w 711200"/>
              <a:gd name="connsiteY0" fmla="*/ 363220 h 756920"/>
              <a:gd name="connsiteX1" fmla="*/ 12700 w 711200"/>
              <a:gd name="connsiteY1" fmla="*/ 744220 h 756920"/>
              <a:gd name="connsiteX2" fmla="*/ 698500 w 711200"/>
              <a:gd name="connsiteY2" fmla="*/ 744220 h 756920"/>
              <a:gd name="connsiteX3" fmla="*/ 698500 w 711200"/>
              <a:gd name="connsiteY3" fmla="*/ 363220 h 756920"/>
              <a:gd name="connsiteX4" fmla="*/ 298450 w 711200"/>
              <a:gd name="connsiteY4" fmla="*/ 363220 h 756920"/>
              <a:gd name="connsiteX5" fmla="*/ 226822 w 711200"/>
              <a:gd name="connsiteY5" fmla="*/ 12700 h 756920"/>
              <a:gd name="connsiteX6" fmla="*/ 127000 w 711200"/>
              <a:gd name="connsiteY6" fmla="*/ 363220 h 756920"/>
              <a:gd name="connsiteX7" fmla="*/ 12700 w 711200"/>
              <a:gd name="connsiteY7" fmla="*/ 363220 h 756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200" h="756920">
                <a:moveTo>
                  <a:pt x="12700" y="363220"/>
                </a:moveTo>
                <a:lnTo>
                  <a:pt x="12700" y="744220"/>
                </a:lnTo>
                <a:lnTo>
                  <a:pt x="698500" y="744220"/>
                </a:lnTo>
                <a:lnTo>
                  <a:pt x="698500" y="363220"/>
                </a:lnTo>
                <a:lnTo>
                  <a:pt x="298450" y="363220"/>
                </a:lnTo>
                <a:lnTo>
                  <a:pt x="226822" y="12700"/>
                </a:lnTo>
                <a:lnTo>
                  <a:pt x="127000" y="363220"/>
                </a:lnTo>
                <a:lnTo>
                  <a:pt x="12700" y="3632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6058797" y="1733711"/>
            <a:ext cx="691273" cy="760400"/>
          </a:xfrm>
          <a:custGeom>
            <a:avLst/>
            <a:gdLst>
              <a:gd name="connsiteX0" fmla="*/ 0 w 762000"/>
              <a:gd name="connsiteY0" fmla="*/ 0 h 838200"/>
              <a:gd name="connsiteX1" fmla="*/ 0 w 762000"/>
              <a:gd name="connsiteY1" fmla="*/ 838200 h 838200"/>
              <a:gd name="connsiteX2" fmla="*/ 762000 w 762000"/>
              <a:gd name="connsiteY2" fmla="*/ 838200 h 838200"/>
              <a:gd name="connsiteX3" fmla="*/ 762000 w 762000"/>
              <a:gd name="connsiteY3" fmla="*/ 0 h 838200"/>
              <a:gd name="connsiteX4" fmla="*/ 0 w 7620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0" h="838200">
                <a:moveTo>
                  <a:pt x="0" y="0"/>
                </a:moveTo>
                <a:lnTo>
                  <a:pt x="0" y="838200"/>
                </a:lnTo>
                <a:lnTo>
                  <a:pt x="762000" y="838200"/>
                </a:lnTo>
                <a:lnTo>
                  <a:pt x="762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637623" y="1895008"/>
            <a:ext cx="645188" cy="643805"/>
          </a:xfrm>
          <a:custGeom>
            <a:avLst/>
            <a:gdLst>
              <a:gd name="connsiteX0" fmla="*/ 12700 w 711200"/>
              <a:gd name="connsiteY0" fmla="*/ 12700 h 709676"/>
              <a:gd name="connsiteX1" fmla="*/ 12700 w 711200"/>
              <a:gd name="connsiteY1" fmla="*/ 393700 h 709676"/>
              <a:gd name="connsiteX2" fmla="*/ 127000 w 711200"/>
              <a:gd name="connsiteY2" fmla="*/ 393700 h 709676"/>
              <a:gd name="connsiteX3" fmla="*/ 307594 w 711200"/>
              <a:gd name="connsiteY3" fmla="*/ 696976 h 709676"/>
              <a:gd name="connsiteX4" fmla="*/ 298450 w 711200"/>
              <a:gd name="connsiteY4" fmla="*/ 393700 h 709676"/>
              <a:gd name="connsiteX5" fmla="*/ 698500 w 711200"/>
              <a:gd name="connsiteY5" fmla="*/ 393700 h 709676"/>
              <a:gd name="connsiteX6" fmla="*/ 698500 w 711200"/>
              <a:gd name="connsiteY6" fmla="*/ 12700 h 709676"/>
              <a:gd name="connsiteX7" fmla="*/ 127000 w 711200"/>
              <a:gd name="connsiteY7" fmla="*/ 12700 h 709676"/>
              <a:gd name="connsiteX8" fmla="*/ 12700 w 711200"/>
              <a:gd name="connsiteY8" fmla="*/ 12700 h 709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200" h="709676">
                <a:moveTo>
                  <a:pt x="12700" y="12700"/>
                </a:moveTo>
                <a:lnTo>
                  <a:pt x="12700" y="393700"/>
                </a:lnTo>
                <a:lnTo>
                  <a:pt x="127000" y="393700"/>
                </a:lnTo>
                <a:lnTo>
                  <a:pt x="307594" y="696976"/>
                </a:lnTo>
                <a:lnTo>
                  <a:pt x="298450" y="393700"/>
                </a:lnTo>
                <a:lnTo>
                  <a:pt x="698500" y="393700"/>
                </a:lnTo>
                <a:lnTo>
                  <a:pt x="698500" y="12700"/>
                </a:lnTo>
                <a:lnTo>
                  <a:pt x="1270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9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4540763" y="3803381"/>
            <a:ext cx="691273" cy="760400"/>
          </a:xfrm>
          <a:custGeom>
            <a:avLst/>
            <a:gdLst>
              <a:gd name="connsiteX0" fmla="*/ 0 w 762000"/>
              <a:gd name="connsiteY0" fmla="*/ 0 h 838200"/>
              <a:gd name="connsiteX1" fmla="*/ 0 w 762000"/>
              <a:gd name="connsiteY1" fmla="*/ 838200 h 838200"/>
              <a:gd name="connsiteX2" fmla="*/ 762000 w 762000"/>
              <a:gd name="connsiteY2" fmla="*/ 838200 h 838200"/>
              <a:gd name="connsiteX3" fmla="*/ 762000 w 762000"/>
              <a:gd name="connsiteY3" fmla="*/ 0 h 838200"/>
              <a:gd name="connsiteX4" fmla="*/ 0 w 7620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0" h="838200">
                <a:moveTo>
                  <a:pt x="0" y="0"/>
                </a:moveTo>
                <a:lnTo>
                  <a:pt x="0" y="838200"/>
                </a:lnTo>
                <a:lnTo>
                  <a:pt x="762000" y="838200"/>
                </a:lnTo>
                <a:lnTo>
                  <a:pt x="762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5047696" y="3794625"/>
            <a:ext cx="645188" cy="681134"/>
          </a:xfrm>
          <a:custGeom>
            <a:avLst/>
            <a:gdLst>
              <a:gd name="connsiteX0" fmla="*/ 12700 w 711200"/>
              <a:gd name="connsiteY0" fmla="*/ 357124 h 750824"/>
              <a:gd name="connsiteX1" fmla="*/ 12700 w 711200"/>
              <a:gd name="connsiteY1" fmla="*/ 738124 h 750824"/>
              <a:gd name="connsiteX2" fmla="*/ 698500 w 711200"/>
              <a:gd name="connsiteY2" fmla="*/ 738124 h 750824"/>
              <a:gd name="connsiteX3" fmla="*/ 698500 w 711200"/>
              <a:gd name="connsiteY3" fmla="*/ 357124 h 750824"/>
              <a:gd name="connsiteX4" fmla="*/ 298450 w 711200"/>
              <a:gd name="connsiteY4" fmla="*/ 357124 h 750824"/>
              <a:gd name="connsiteX5" fmla="*/ 130048 w 711200"/>
              <a:gd name="connsiteY5" fmla="*/ 12700 h 750824"/>
              <a:gd name="connsiteX6" fmla="*/ 127000 w 711200"/>
              <a:gd name="connsiteY6" fmla="*/ 357124 h 750824"/>
              <a:gd name="connsiteX7" fmla="*/ 12700 w 711200"/>
              <a:gd name="connsiteY7" fmla="*/ 357124 h 750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11200" h="750824">
                <a:moveTo>
                  <a:pt x="12700" y="357124"/>
                </a:moveTo>
                <a:lnTo>
                  <a:pt x="12700" y="738124"/>
                </a:lnTo>
                <a:lnTo>
                  <a:pt x="698500" y="738124"/>
                </a:lnTo>
                <a:lnTo>
                  <a:pt x="698500" y="357124"/>
                </a:lnTo>
                <a:lnTo>
                  <a:pt x="298450" y="357124"/>
                </a:lnTo>
                <a:lnTo>
                  <a:pt x="130048" y="12700"/>
                </a:lnTo>
                <a:lnTo>
                  <a:pt x="127000" y="357124"/>
                </a:lnTo>
                <a:lnTo>
                  <a:pt x="12700" y="35712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488915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核心：有序子列的归并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757195" y="2626837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453158" y="2626837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798794" y="2626837"/>
            <a:ext cx="11541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102831" y="2661400"/>
            <a:ext cx="1154162" cy="1136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207386" algn="l"/>
                <a:tab pos="622158" algn="l"/>
              </a:tabLst>
            </a:pP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207386" algn="l"/>
                <a:tab pos="622158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0"/>
              </a:lnSpc>
              <a:tabLst>
                <a:tab pos="207386" algn="l"/>
                <a:tab pos="622158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234255" y="2016213"/>
            <a:ext cx="341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Bptr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3538292" y="2016213"/>
            <a:ext cx="822341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Aptr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787273" y="2016213"/>
            <a:ext cx="341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Bptr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20286" y="4262848"/>
            <a:ext cx="6896119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1509309" algn="l"/>
                <a:tab pos="22121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Cptr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1509309" algn="l"/>
                <a:tab pos="2212116" algn="l"/>
              </a:tabLst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如果两个子列一共有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个元素，则归并的时间复杂度是？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  <a:tabLst>
                <a:tab pos="1509309" algn="l"/>
                <a:tab pos="2212116" algn="l"/>
              </a:tabLst>
            </a:pPr>
            <a:r>
              <a:rPr lang="en-US" altLang="zh-CN" sz="1633" dirty="0"/>
              <a:t>	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257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013988" y="5496999"/>
            <a:ext cx="538500" cy="349784"/>
          </a:xfrm>
          <a:custGeom>
            <a:avLst/>
            <a:gdLst>
              <a:gd name="connsiteX0" fmla="*/ 0 w 593597"/>
              <a:gd name="connsiteY0" fmla="*/ 385572 h 385572"/>
              <a:gd name="connsiteX1" fmla="*/ 153923 w 593597"/>
              <a:gd name="connsiteY1" fmla="*/ 12954 h 385572"/>
              <a:gd name="connsiteX2" fmla="*/ 593597 w 593597"/>
              <a:gd name="connsiteY2" fmla="*/ 0 h 385572"/>
              <a:gd name="connsiteX3" fmla="*/ 0 w 593597"/>
              <a:gd name="connsiteY3" fmla="*/ 385572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93597" h="385572">
                <a:moveTo>
                  <a:pt x="0" y="385572"/>
                </a:moveTo>
                <a:lnTo>
                  <a:pt x="153923" y="12954"/>
                </a:lnTo>
                <a:cubicBezTo>
                  <a:pt x="213359" y="72390"/>
                  <a:pt x="371094" y="72390"/>
                  <a:pt x="593597" y="0"/>
                </a:cubicBezTo>
                <a:lnTo>
                  <a:pt x="0" y="38557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634003" y="1347752"/>
            <a:ext cx="6924247" cy="4504793"/>
          </a:xfrm>
          <a:custGeom>
            <a:avLst/>
            <a:gdLst>
              <a:gd name="connsiteX0" fmla="*/ 6350 w 7632700"/>
              <a:gd name="connsiteY0" fmla="*/ 6350 h 4965700"/>
              <a:gd name="connsiteX1" fmla="*/ 6350 w 7632700"/>
              <a:gd name="connsiteY1" fmla="*/ 4959350 h 4965700"/>
              <a:gd name="connsiteX2" fmla="*/ 7032751 w 7632700"/>
              <a:gd name="connsiteY2" fmla="*/ 4959350 h 4965700"/>
              <a:gd name="connsiteX3" fmla="*/ 7626349 w 7632700"/>
              <a:gd name="connsiteY3" fmla="*/ 4573777 h 4965700"/>
              <a:gd name="connsiteX4" fmla="*/ 7626349 w 7632700"/>
              <a:gd name="connsiteY4" fmla="*/ 6350 h 4965700"/>
              <a:gd name="connsiteX5" fmla="*/ 6350 w 7632700"/>
              <a:gd name="connsiteY5" fmla="*/ 6350 h 496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632700" h="4965700">
                <a:moveTo>
                  <a:pt x="6350" y="6350"/>
                </a:moveTo>
                <a:lnTo>
                  <a:pt x="6350" y="4959350"/>
                </a:lnTo>
                <a:lnTo>
                  <a:pt x="7032751" y="4959350"/>
                </a:lnTo>
                <a:lnTo>
                  <a:pt x="7626349" y="4573777"/>
                </a:lnTo>
                <a:lnTo>
                  <a:pt x="76263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008227" y="5491239"/>
            <a:ext cx="550022" cy="361305"/>
          </a:xfrm>
          <a:custGeom>
            <a:avLst/>
            <a:gdLst>
              <a:gd name="connsiteX0" fmla="*/ 6350 w 606297"/>
              <a:gd name="connsiteY0" fmla="*/ 391922 h 398272"/>
              <a:gd name="connsiteX1" fmla="*/ 160273 w 606297"/>
              <a:gd name="connsiteY1" fmla="*/ 19304 h 398272"/>
              <a:gd name="connsiteX2" fmla="*/ 599947 w 606297"/>
              <a:gd name="connsiteY2" fmla="*/ 6350 h 398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06297" h="398272">
                <a:moveTo>
                  <a:pt x="6350" y="391922"/>
                </a:moveTo>
                <a:lnTo>
                  <a:pt x="160273" y="19304"/>
                </a:lnTo>
                <a:cubicBezTo>
                  <a:pt x="219709" y="78740"/>
                  <a:pt x="377444" y="78740"/>
                  <a:pt x="59994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83443"/>
            <a:ext cx="6955430" cy="27905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核心：有序子列的归并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左边起始位置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右边起始位置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右边终点位置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左边终点位置。假设左右两列挨着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存放结果的数组的初始位置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NumElements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&amp;&amp;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96"/>
              </a:lnSpc>
              <a:tabLst>
                <a:tab pos="311079" algn="l"/>
                <a:tab pos="748894" algn="l"/>
                <a:tab pos="1198230" algn="l"/>
                <a:tab pos="1693652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A[L++];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641983" y="3548533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54055" y="3548533"/>
            <a:ext cx="241091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A[R++];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859606"/>
            <a:ext cx="5941691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直接复制左边剩下的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A[L++];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直接复制右边剩下的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TmpA[Tmp++]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A[R++];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NumElements;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--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A[RightEnd]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TmpA[RightEnd];</a:t>
            </a:r>
          </a:p>
          <a:p>
            <a:pPr>
              <a:lnSpc>
                <a:spcPts val="1996"/>
              </a:lnSpc>
              <a:tabLst>
                <a:tab pos="437815" algn="l"/>
                <a:tab pos="887151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8300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851835" y="1699147"/>
            <a:ext cx="3456363" cy="138255"/>
          </a:xfrm>
          <a:custGeom>
            <a:avLst/>
            <a:gdLst>
              <a:gd name="connsiteX0" fmla="*/ 0 w 3810000"/>
              <a:gd name="connsiteY0" fmla="*/ 0 h 152400"/>
              <a:gd name="connsiteX1" fmla="*/ 0 w 3810000"/>
              <a:gd name="connsiteY1" fmla="*/ 152400 h 152400"/>
              <a:gd name="connsiteX2" fmla="*/ 3810000 w 3810000"/>
              <a:gd name="connsiteY2" fmla="*/ 152400 h 152400"/>
              <a:gd name="connsiteX3" fmla="*/ 3810000 w 3810000"/>
              <a:gd name="connsiteY3" fmla="*/ 0 h 152400"/>
              <a:gd name="connsiteX4" fmla="*/ 0 w 3810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0" h="152400">
                <a:moveTo>
                  <a:pt x="0" y="0"/>
                </a:moveTo>
                <a:lnTo>
                  <a:pt x="0" y="152400"/>
                </a:lnTo>
                <a:lnTo>
                  <a:pt x="3810000" y="152400"/>
                </a:lnTo>
                <a:lnTo>
                  <a:pt x="3810000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846075" y="1693387"/>
            <a:ext cx="3467884" cy="149776"/>
          </a:xfrm>
          <a:custGeom>
            <a:avLst/>
            <a:gdLst>
              <a:gd name="connsiteX0" fmla="*/ 6350 w 3822700"/>
              <a:gd name="connsiteY0" fmla="*/ 6350 h 165100"/>
              <a:gd name="connsiteX1" fmla="*/ 6350 w 3822700"/>
              <a:gd name="connsiteY1" fmla="*/ 158750 h 165100"/>
              <a:gd name="connsiteX2" fmla="*/ 3816350 w 3822700"/>
              <a:gd name="connsiteY2" fmla="*/ 158750 h 165100"/>
              <a:gd name="connsiteX3" fmla="*/ 3816350 w 3822700"/>
              <a:gd name="connsiteY3" fmla="*/ 6350 h 165100"/>
              <a:gd name="connsiteX4" fmla="*/ 6350 w 3822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700" h="165100">
                <a:moveTo>
                  <a:pt x="6350" y="6350"/>
                </a:moveTo>
                <a:lnTo>
                  <a:pt x="6350" y="158750"/>
                </a:lnTo>
                <a:lnTo>
                  <a:pt x="3816350" y="158750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851836" y="1699147"/>
            <a:ext cx="1728181" cy="138255"/>
          </a:xfrm>
          <a:custGeom>
            <a:avLst/>
            <a:gdLst>
              <a:gd name="connsiteX0" fmla="*/ 0 w 1905000"/>
              <a:gd name="connsiteY0" fmla="*/ 0 h 152400"/>
              <a:gd name="connsiteX1" fmla="*/ 0 w 1905000"/>
              <a:gd name="connsiteY1" fmla="*/ 152400 h 152400"/>
              <a:gd name="connsiteX2" fmla="*/ 1905000 w 1905000"/>
              <a:gd name="connsiteY2" fmla="*/ 152400 h 152400"/>
              <a:gd name="connsiteX3" fmla="*/ 1905000 w 1905000"/>
              <a:gd name="connsiteY3" fmla="*/ 0 h 152400"/>
              <a:gd name="connsiteX4" fmla="*/ 0 w 1905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0" h="152400">
                <a:moveTo>
                  <a:pt x="0" y="0"/>
                </a:moveTo>
                <a:lnTo>
                  <a:pt x="0" y="152400"/>
                </a:lnTo>
                <a:lnTo>
                  <a:pt x="1905000" y="152400"/>
                </a:lnTo>
                <a:lnTo>
                  <a:pt x="19050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6075" y="1693387"/>
            <a:ext cx="1739703" cy="149776"/>
          </a:xfrm>
          <a:custGeom>
            <a:avLst/>
            <a:gdLst>
              <a:gd name="connsiteX0" fmla="*/ 6350 w 1917700"/>
              <a:gd name="connsiteY0" fmla="*/ 6350 h 165100"/>
              <a:gd name="connsiteX1" fmla="*/ 6350 w 1917700"/>
              <a:gd name="connsiteY1" fmla="*/ 158750 h 165100"/>
              <a:gd name="connsiteX2" fmla="*/ 1911350 w 1917700"/>
              <a:gd name="connsiteY2" fmla="*/ 158750 h 165100"/>
              <a:gd name="connsiteX3" fmla="*/ 1911350 w 1917700"/>
              <a:gd name="connsiteY3" fmla="*/ 6350 h 165100"/>
              <a:gd name="connsiteX4" fmla="*/ 6350 w 1917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65100">
                <a:moveTo>
                  <a:pt x="6350" y="6350"/>
                </a:moveTo>
                <a:lnTo>
                  <a:pt x="6350" y="158750"/>
                </a:lnTo>
                <a:lnTo>
                  <a:pt x="1911350" y="158750"/>
                </a:lnTo>
                <a:lnTo>
                  <a:pt x="191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580017" y="1699147"/>
            <a:ext cx="1728181" cy="138255"/>
          </a:xfrm>
          <a:custGeom>
            <a:avLst/>
            <a:gdLst>
              <a:gd name="connsiteX0" fmla="*/ 0 w 1905000"/>
              <a:gd name="connsiteY0" fmla="*/ 0 h 152400"/>
              <a:gd name="connsiteX1" fmla="*/ 0 w 1905000"/>
              <a:gd name="connsiteY1" fmla="*/ 152400 h 152400"/>
              <a:gd name="connsiteX2" fmla="*/ 1905000 w 1905000"/>
              <a:gd name="connsiteY2" fmla="*/ 152400 h 152400"/>
              <a:gd name="connsiteX3" fmla="*/ 1905000 w 1905000"/>
              <a:gd name="connsiteY3" fmla="*/ 0 h 152400"/>
              <a:gd name="connsiteX4" fmla="*/ 0 w 1905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0" h="152400">
                <a:moveTo>
                  <a:pt x="0" y="0"/>
                </a:moveTo>
                <a:lnTo>
                  <a:pt x="0" y="152400"/>
                </a:lnTo>
                <a:lnTo>
                  <a:pt x="1905000" y="152400"/>
                </a:lnTo>
                <a:lnTo>
                  <a:pt x="19050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574256" y="1693387"/>
            <a:ext cx="1739703" cy="149776"/>
          </a:xfrm>
          <a:custGeom>
            <a:avLst/>
            <a:gdLst>
              <a:gd name="connsiteX0" fmla="*/ 6350 w 1917700"/>
              <a:gd name="connsiteY0" fmla="*/ 6350 h 165100"/>
              <a:gd name="connsiteX1" fmla="*/ 6350 w 1917700"/>
              <a:gd name="connsiteY1" fmla="*/ 158750 h 165100"/>
              <a:gd name="connsiteX2" fmla="*/ 1911350 w 1917700"/>
              <a:gd name="connsiteY2" fmla="*/ 158750 h 165100"/>
              <a:gd name="connsiteX3" fmla="*/ 1911350 w 1917700"/>
              <a:gd name="connsiteY3" fmla="*/ 6350 h 165100"/>
              <a:gd name="connsiteX4" fmla="*/ 6350 w 1917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7700" h="165100">
                <a:moveTo>
                  <a:pt x="6350" y="6350"/>
                </a:moveTo>
                <a:lnTo>
                  <a:pt x="6350" y="158750"/>
                </a:lnTo>
                <a:lnTo>
                  <a:pt x="1911350" y="158750"/>
                </a:lnTo>
                <a:lnTo>
                  <a:pt x="1911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568496" y="1480245"/>
            <a:ext cx="46085" cy="506933"/>
          </a:xfrm>
          <a:custGeom>
            <a:avLst/>
            <a:gdLst>
              <a:gd name="connsiteX0" fmla="*/ 12700 w 50800"/>
              <a:gd name="connsiteY0" fmla="*/ 12700 h 558800"/>
              <a:gd name="connsiteX1" fmla="*/ 12700 w 50800"/>
              <a:gd name="connsiteY1" fmla="*/ 546100 h 558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558800">
                <a:moveTo>
                  <a:pt x="12700" y="12700"/>
                </a:moveTo>
                <a:lnTo>
                  <a:pt x="12700" y="5461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851835" y="2113911"/>
            <a:ext cx="3456363" cy="138255"/>
          </a:xfrm>
          <a:custGeom>
            <a:avLst/>
            <a:gdLst>
              <a:gd name="connsiteX0" fmla="*/ 0 w 3810000"/>
              <a:gd name="connsiteY0" fmla="*/ 0 h 152400"/>
              <a:gd name="connsiteX1" fmla="*/ 0 w 3810000"/>
              <a:gd name="connsiteY1" fmla="*/ 152400 h 152400"/>
              <a:gd name="connsiteX2" fmla="*/ 3810000 w 3810000"/>
              <a:gd name="connsiteY2" fmla="*/ 152400 h 152400"/>
              <a:gd name="connsiteX3" fmla="*/ 3810000 w 3810000"/>
              <a:gd name="connsiteY3" fmla="*/ 0 h 152400"/>
              <a:gd name="connsiteX4" fmla="*/ 0 w 38100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0" h="152400">
                <a:moveTo>
                  <a:pt x="0" y="0"/>
                </a:moveTo>
                <a:lnTo>
                  <a:pt x="0" y="152400"/>
                </a:lnTo>
                <a:lnTo>
                  <a:pt x="3810000" y="152400"/>
                </a:lnTo>
                <a:lnTo>
                  <a:pt x="38100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846075" y="2108150"/>
            <a:ext cx="3467884" cy="149776"/>
          </a:xfrm>
          <a:custGeom>
            <a:avLst/>
            <a:gdLst>
              <a:gd name="connsiteX0" fmla="*/ 6350 w 3822700"/>
              <a:gd name="connsiteY0" fmla="*/ 6350 h 165100"/>
              <a:gd name="connsiteX1" fmla="*/ 6350 w 3822700"/>
              <a:gd name="connsiteY1" fmla="*/ 158750 h 165100"/>
              <a:gd name="connsiteX2" fmla="*/ 3816350 w 3822700"/>
              <a:gd name="connsiteY2" fmla="*/ 158750 h 165100"/>
              <a:gd name="connsiteX3" fmla="*/ 3816350 w 3822700"/>
              <a:gd name="connsiteY3" fmla="*/ 6350 h 165100"/>
              <a:gd name="connsiteX4" fmla="*/ 6350 w 38227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700" h="165100">
                <a:moveTo>
                  <a:pt x="6350" y="6350"/>
                </a:moveTo>
                <a:lnTo>
                  <a:pt x="6350" y="158750"/>
                </a:lnTo>
                <a:lnTo>
                  <a:pt x="3816350" y="158750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8536306" y="5031082"/>
            <a:ext cx="463153" cy="193556"/>
          </a:xfrm>
          <a:custGeom>
            <a:avLst/>
            <a:gdLst>
              <a:gd name="connsiteX0" fmla="*/ 0 w 510540"/>
              <a:gd name="connsiteY0" fmla="*/ 213360 h 213360"/>
              <a:gd name="connsiteX1" fmla="*/ 131826 w 510540"/>
              <a:gd name="connsiteY1" fmla="*/ 6858 h 213360"/>
              <a:gd name="connsiteX2" fmla="*/ 510540 w 510540"/>
              <a:gd name="connsiteY2" fmla="*/ 0 h 213360"/>
              <a:gd name="connsiteX3" fmla="*/ 0 w 510540"/>
              <a:gd name="connsiteY3" fmla="*/ 213360 h 213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13360">
                <a:moveTo>
                  <a:pt x="0" y="213360"/>
                </a:moveTo>
                <a:lnTo>
                  <a:pt x="131826" y="6858"/>
                </a:lnTo>
                <a:cubicBezTo>
                  <a:pt x="183642" y="39623"/>
                  <a:pt x="319278" y="39623"/>
                  <a:pt x="510540" y="0"/>
                </a:cubicBezTo>
                <a:lnTo>
                  <a:pt x="0" y="213360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3048766" y="2730296"/>
            <a:ext cx="5956465" cy="2500102"/>
          </a:xfrm>
          <a:custGeom>
            <a:avLst/>
            <a:gdLst>
              <a:gd name="connsiteX0" fmla="*/ 6350 w 6565900"/>
              <a:gd name="connsiteY0" fmla="*/ 6350 h 2755900"/>
              <a:gd name="connsiteX1" fmla="*/ 6350 w 6565900"/>
              <a:gd name="connsiteY1" fmla="*/ 2749550 h 2755900"/>
              <a:gd name="connsiteX2" fmla="*/ 6049009 w 6565900"/>
              <a:gd name="connsiteY2" fmla="*/ 2749550 h 2755900"/>
              <a:gd name="connsiteX3" fmla="*/ 6559549 w 6565900"/>
              <a:gd name="connsiteY3" fmla="*/ 2536189 h 2755900"/>
              <a:gd name="connsiteX4" fmla="*/ 6559549 w 6565900"/>
              <a:gd name="connsiteY4" fmla="*/ 6350 h 2755900"/>
              <a:gd name="connsiteX5" fmla="*/ 6350 w 6565900"/>
              <a:gd name="connsiteY5" fmla="*/ 6350 h 275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2755900">
                <a:moveTo>
                  <a:pt x="6350" y="6350"/>
                </a:moveTo>
                <a:lnTo>
                  <a:pt x="6350" y="2749550"/>
                </a:lnTo>
                <a:lnTo>
                  <a:pt x="6049009" y="2749550"/>
                </a:lnTo>
                <a:lnTo>
                  <a:pt x="6559549" y="2536189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8530558" y="5025321"/>
            <a:ext cx="474674" cy="205078"/>
          </a:xfrm>
          <a:custGeom>
            <a:avLst/>
            <a:gdLst>
              <a:gd name="connsiteX0" fmla="*/ 6350 w 523240"/>
              <a:gd name="connsiteY0" fmla="*/ 219710 h 226060"/>
              <a:gd name="connsiteX1" fmla="*/ 138176 w 523240"/>
              <a:gd name="connsiteY1" fmla="*/ 13208 h 226060"/>
              <a:gd name="connsiteX2" fmla="*/ 516890 w 523240"/>
              <a:gd name="connsiteY2" fmla="*/ 6350 h 226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26060">
                <a:moveTo>
                  <a:pt x="6350" y="219710"/>
                </a:moveTo>
                <a:lnTo>
                  <a:pt x="138176" y="13208"/>
                </a:lnTo>
                <a:cubicBezTo>
                  <a:pt x="189992" y="45973"/>
                  <a:pt x="325628" y="45973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776948" y="1209497"/>
            <a:ext cx="288030" cy="485042"/>
          </a:xfrm>
          <a:custGeom>
            <a:avLst/>
            <a:gdLst>
              <a:gd name="connsiteX0" fmla="*/ 6350 w 317500"/>
              <a:gd name="connsiteY0" fmla="*/ 6350 h 534669"/>
              <a:gd name="connsiteX1" fmla="*/ 6350 w 317500"/>
              <a:gd name="connsiteY1" fmla="*/ 311149 h 534669"/>
              <a:gd name="connsiteX2" fmla="*/ 57404 w 317500"/>
              <a:gd name="connsiteY2" fmla="*/ 311149 h 534669"/>
              <a:gd name="connsiteX3" fmla="*/ 100076 w 317500"/>
              <a:gd name="connsiteY3" fmla="*/ 528319 h 534669"/>
              <a:gd name="connsiteX4" fmla="*/ 133604 w 317500"/>
              <a:gd name="connsiteY4" fmla="*/ 311149 h 534669"/>
              <a:gd name="connsiteX5" fmla="*/ 311150 w 317500"/>
              <a:gd name="connsiteY5" fmla="*/ 311149 h 534669"/>
              <a:gd name="connsiteX6" fmla="*/ 311150 w 317500"/>
              <a:gd name="connsiteY6" fmla="*/ 6350 h 534669"/>
              <a:gd name="connsiteX7" fmla="*/ 57404 w 317500"/>
              <a:gd name="connsiteY7" fmla="*/ 6350 h 534669"/>
              <a:gd name="connsiteX8" fmla="*/ 6350 w 317500"/>
              <a:gd name="connsiteY8" fmla="*/ 6350 h 534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17500" h="534669">
                <a:moveTo>
                  <a:pt x="6350" y="6350"/>
                </a:moveTo>
                <a:lnTo>
                  <a:pt x="6350" y="311149"/>
                </a:lnTo>
                <a:lnTo>
                  <a:pt x="57404" y="311149"/>
                </a:lnTo>
                <a:lnTo>
                  <a:pt x="100076" y="528319"/>
                </a:lnTo>
                <a:lnTo>
                  <a:pt x="133604" y="311149"/>
                </a:lnTo>
                <a:lnTo>
                  <a:pt x="311150" y="311149"/>
                </a:lnTo>
                <a:lnTo>
                  <a:pt x="311150" y="6350"/>
                </a:lnTo>
                <a:lnTo>
                  <a:pt x="5740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7680282" y="1209497"/>
            <a:ext cx="1117557" cy="479512"/>
          </a:xfrm>
          <a:custGeom>
            <a:avLst/>
            <a:gdLst>
              <a:gd name="connsiteX0" fmla="*/ 6350 w 1231900"/>
              <a:gd name="connsiteY0" fmla="*/ 6350 h 528573"/>
              <a:gd name="connsiteX1" fmla="*/ 6350 w 1231900"/>
              <a:gd name="connsiteY1" fmla="*/ 311149 h 528573"/>
              <a:gd name="connsiteX2" fmla="*/ 717295 w 1231900"/>
              <a:gd name="connsiteY2" fmla="*/ 311149 h 528573"/>
              <a:gd name="connsiteX3" fmla="*/ 671576 w 1231900"/>
              <a:gd name="connsiteY3" fmla="*/ 522224 h 528573"/>
              <a:gd name="connsiteX4" fmla="*/ 1022095 w 1231900"/>
              <a:gd name="connsiteY4" fmla="*/ 311149 h 528573"/>
              <a:gd name="connsiteX5" fmla="*/ 1225550 w 1231900"/>
              <a:gd name="connsiteY5" fmla="*/ 311149 h 528573"/>
              <a:gd name="connsiteX6" fmla="*/ 1225550 w 1231900"/>
              <a:gd name="connsiteY6" fmla="*/ 6350 h 528573"/>
              <a:gd name="connsiteX7" fmla="*/ 717295 w 1231900"/>
              <a:gd name="connsiteY7" fmla="*/ 6350 h 528573"/>
              <a:gd name="connsiteX8" fmla="*/ 6350 w 1231900"/>
              <a:gd name="connsiteY8" fmla="*/ 6350 h 528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1900" h="528573">
                <a:moveTo>
                  <a:pt x="6350" y="6350"/>
                </a:moveTo>
                <a:lnTo>
                  <a:pt x="6350" y="311149"/>
                </a:lnTo>
                <a:lnTo>
                  <a:pt x="717295" y="311149"/>
                </a:lnTo>
                <a:lnTo>
                  <a:pt x="671576" y="522224"/>
                </a:lnTo>
                <a:lnTo>
                  <a:pt x="1022095" y="311149"/>
                </a:lnTo>
                <a:lnTo>
                  <a:pt x="1225550" y="311149"/>
                </a:lnTo>
                <a:lnTo>
                  <a:pt x="1225550" y="6350"/>
                </a:lnTo>
                <a:lnTo>
                  <a:pt x="71729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6580017" y="5432020"/>
            <a:ext cx="276509" cy="138255"/>
          </a:xfrm>
          <a:custGeom>
            <a:avLst/>
            <a:gdLst>
              <a:gd name="connsiteX0" fmla="*/ 228600 w 304800"/>
              <a:gd name="connsiteY0" fmla="*/ 0 h 152400"/>
              <a:gd name="connsiteX1" fmla="*/ 228600 w 304800"/>
              <a:gd name="connsiteY1" fmla="*/ 38100 h 152400"/>
              <a:gd name="connsiteX2" fmla="*/ 0 w 304800"/>
              <a:gd name="connsiteY2" fmla="*/ 38100 h 152400"/>
              <a:gd name="connsiteX3" fmla="*/ 0 w 304800"/>
              <a:gd name="connsiteY3" fmla="*/ 114300 h 152400"/>
              <a:gd name="connsiteX4" fmla="*/ 228600 w 304800"/>
              <a:gd name="connsiteY4" fmla="*/ 114300 h 152400"/>
              <a:gd name="connsiteX5" fmla="*/ 228600 w 304800"/>
              <a:gd name="connsiteY5" fmla="*/ 152400 h 152400"/>
              <a:gd name="connsiteX6" fmla="*/ 304800 w 304800"/>
              <a:gd name="connsiteY6" fmla="*/ 76200 h 152400"/>
              <a:gd name="connsiteX7" fmla="*/ 228600 w 304800"/>
              <a:gd name="connsiteY7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4800" h="152400">
                <a:moveTo>
                  <a:pt x="228600" y="0"/>
                </a:moveTo>
                <a:lnTo>
                  <a:pt x="22860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152400"/>
                </a:lnTo>
                <a:lnTo>
                  <a:pt x="304800" y="76200"/>
                </a:lnTo>
                <a:lnTo>
                  <a:pt x="22860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6574256" y="5426260"/>
            <a:ext cx="288030" cy="149776"/>
          </a:xfrm>
          <a:custGeom>
            <a:avLst/>
            <a:gdLst>
              <a:gd name="connsiteX0" fmla="*/ 234950 w 317500"/>
              <a:gd name="connsiteY0" fmla="*/ 6350 h 165100"/>
              <a:gd name="connsiteX1" fmla="*/ 234950 w 317500"/>
              <a:gd name="connsiteY1" fmla="*/ 44450 h 165100"/>
              <a:gd name="connsiteX2" fmla="*/ 6350 w 317500"/>
              <a:gd name="connsiteY2" fmla="*/ 44450 h 165100"/>
              <a:gd name="connsiteX3" fmla="*/ 6350 w 317500"/>
              <a:gd name="connsiteY3" fmla="*/ 120650 h 165100"/>
              <a:gd name="connsiteX4" fmla="*/ 234950 w 317500"/>
              <a:gd name="connsiteY4" fmla="*/ 120650 h 165100"/>
              <a:gd name="connsiteX5" fmla="*/ 234950 w 317500"/>
              <a:gd name="connsiteY5" fmla="*/ 158750 h 165100"/>
              <a:gd name="connsiteX6" fmla="*/ 311150 w 317500"/>
              <a:gd name="connsiteY6" fmla="*/ 82550 h 165100"/>
              <a:gd name="connsiteX7" fmla="*/ 234950 w 317500"/>
              <a:gd name="connsiteY7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7500" h="165100">
                <a:moveTo>
                  <a:pt x="234950" y="6350"/>
                </a:moveTo>
                <a:lnTo>
                  <a:pt x="234950" y="44450"/>
                </a:lnTo>
                <a:lnTo>
                  <a:pt x="6350" y="44450"/>
                </a:lnTo>
                <a:lnTo>
                  <a:pt x="6350" y="120650"/>
                </a:lnTo>
                <a:lnTo>
                  <a:pt x="234950" y="120650"/>
                </a:lnTo>
                <a:lnTo>
                  <a:pt x="234950" y="158750"/>
                </a:lnTo>
                <a:lnTo>
                  <a:pt x="311150" y="82550"/>
                </a:lnTo>
                <a:lnTo>
                  <a:pt x="234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8855445" y="587351"/>
            <a:ext cx="1186685" cy="979303"/>
          </a:xfrm>
          <a:custGeom>
            <a:avLst/>
            <a:gdLst>
              <a:gd name="connsiteX0" fmla="*/ 1301750 w 1308100"/>
              <a:gd name="connsiteY0" fmla="*/ 539750 h 1079500"/>
              <a:gd name="connsiteX1" fmla="*/ 1112011 w 1308100"/>
              <a:gd name="connsiteY1" fmla="*/ 383540 h 1079500"/>
              <a:gd name="connsiteX2" fmla="*/ 1112011 w 1308100"/>
              <a:gd name="connsiteY2" fmla="*/ 162559 h 1079500"/>
              <a:gd name="connsiteX3" fmla="*/ 843788 w 1308100"/>
              <a:gd name="connsiteY3" fmla="*/ 162559 h 1079500"/>
              <a:gd name="connsiteX4" fmla="*/ 654050 w 1308100"/>
              <a:gd name="connsiteY4" fmla="*/ 6350 h 1079500"/>
              <a:gd name="connsiteX5" fmla="*/ 464311 w 1308100"/>
              <a:gd name="connsiteY5" fmla="*/ 162559 h 1079500"/>
              <a:gd name="connsiteX6" fmla="*/ 196088 w 1308100"/>
              <a:gd name="connsiteY6" fmla="*/ 162559 h 1079500"/>
              <a:gd name="connsiteX7" fmla="*/ 196088 w 1308100"/>
              <a:gd name="connsiteY7" fmla="*/ 383540 h 1079500"/>
              <a:gd name="connsiteX8" fmla="*/ 6350 w 1308100"/>
              <a:gd name="connsiteY8" fmla="*/ 539750 h 1079500"/>
              <a:gd name="connsiteX9" fmla="*/ 196088 w 1308100"/>
              <a:gd name="connsiteY9" fmla="*/ 695959 h 1079500"/>
              <a:gd name="connsiteX10" fmla="*/ 196088 w 1308100"/>
              <a:gd name="connsiteY10" fmla="*/ 916940 h 1079500"/>
              <a:gd name="connsiteX11" fmla="*/ 464311 w 1308100"/>
              <a:gd name="connsiteY11" fmla="*/ 916940 h 1079500"/>
              <a:gd name="connsiteX12" fmla="*/ 654050 w 1308100"/>
              <a:gd name="connsiteY12" fmla="*/ 1073149 h 1079500"/>
              <a:gd name="connsiteX13" fmla="*/ 843788 w 1308100"/>
              <a:gd name="connsiteY13" fmla="*/ 916940 h 1079500"/>
              <a:gd name="connsiteX14" fmla="*/ 1112011 w 1308100"/>
              <a:gd name="connsiteY14" fmla="*/ 916940 h 1079500"/>
              <a:gd name="connsiteX15" fmla="*/ 1112011 w 1308100"/>
              <a:gd name="connsiteY15" fmla="*/ 695959 h 1079500"/>
              <a:gd name="connsiteX16" fmla="*/ 1301750 w 1308100"/>
              <a:gd name="connsiteY16" fmla="*/ 539750 h 107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500">
                <a:moveTo>
                  <a:pt x="1301750" y="539750"/>
                </a:moveTo>
                <a:lnTo>
                  <a:pt x="1112011" y="383540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40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40"/>
                </a:lnTo>
                <a:lnTo>
                  <a:pt x="464311" y="916940"/>
                </a:lnTo>
                <a:lnTo>
                  <a:pt x="654050" y="1073149"/>
                </a:lnTo>
                <a:lnTo>
                  <a:pt x="843788" y="916940"/>
                </a:lnTo>
                <a:lnTo>
                  <a:pt x="1112011" y="916940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169613" y="3306588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07419" y="3306588"/>
            <a:ext cx="3366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171958" y="3306588"/>
            <a:ext cx="78547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69613" y="3571576"/>
            <a:ext cx="5442837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Center+1,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Center+1,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437815" algn="l"/>
                <a:tab pos="8295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863231" y="1313419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789618" y="1313419"/>
            <a:ext cx="89768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169613" y="2327285"/>
            <a:ext cx="552234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324966" algn="l"/>
                <a:tab pos="311078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324966" algn="l"/>
                <a:tab pos="3110789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</a:p>
          <a:p>
            <a:pPr>
              <a:lnSpc>
                <a:spcPts val="1724"/>
              </a:lnSpc>
              <a:tabLst>
                <a:tab pos="1324966" algn="l"/>
                <a:tab pos="311078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856400" y="1520801"/>
            <a:ext cx="68768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612110" y="1520801"/>
            <a:ext cx="68768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308072" y="1877958"/>
            <a:ext cx="54822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73304" y="5461054"/>
            <a:ext cx="31226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37049" y="5461054"/>
            <a:ext cx="1768113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633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9126079" y="944740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20548335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536306" y="5158276"/>
            <a:ext cx="463153" cy="204617"/>
          </a:xfrm>
          <a:custGeom>
            <a:avLst/>
            <a:gdLst>
              <a:gd name="connsiteX0" fmla="*/ 0 w 510540"/>
              <a:gd name="connsiteY0" fmla="*/ 225552 h 225552"/>
              <a:gd name="connsiteX1" fmla="*/ 131826 w 510540"/>
              <a:gd name="connsiteY1" fmla="*/ 7620 h 225552"/>
              <a:gd name="connsiteX2" fmla="*/ 510540 w 510540"/>
              <a:gd name="connsiteY2" fmla="*/ 0 h 225552"/>
              <a:gd name="connsiteX3" fmla="*/ 0 w 510540"/>
              <a:gd name="connsiteY3" fmla="*/ 225552 h 2255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225552">
                <a:moveTo>
                  <a:pt x="0" y="225552"/>
                </a:moveTo>
                <a:lnTo>
                  <a:pt x="131826" y="7620"/>
                </a:lnTo>
                <a:cubicBezTo>
                  <a:pt x="183642" y="41909"/>
                  <a:pt x="319278" y="41909"/>
                  <a:pt x="510540" y="0"/>
                </a:cubicBezTo>
                <a:lnTo>
                  <a:pt x="0" y="225552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048766" y="2730296"/>
            <a:ext cx="5956465" cy="2638357"/>
          </a:xfrm>
          <a:custGeom>
            <a:avLst/>
            <a:gdLst>
              <a:gd name="connsiteX0" fmla="*/ 6350 w 6565900"/>
              <a:gd name="connsiteY0" fmla="*/ 6350 h 2908300"/>
              <a:gd name="connsiteX1" fmla="*/ 6350 w 6565900"/>
              <a:gd name="connsiteY1" fmla="*/ 2901950 h 2908300"/>
              <a:gd name="connsiteX2" fmla="*/ 6049009 w 6565900"/>
              <a:gd name="connsiteY2" fmla="*/ 2901950 h 2908300"/>
              <a:gd name="connsiteX3" fmla="*/ 6559549 w 6565900"/>
              <a:gd name="connsiteY3" fmla="*/ 2676398 h 2908300"/>
              <a:gd name="connsiteX4" fmla="*/ 6559549 w 6565900"/>
              <a:gd name="connsiteY4" fmla="*/ 6350 h 2908300"/>
              <a:gd name="connsiteX5" fmla="*/ 6350 w 6565900"/>
              <a:gd name="connsiteY5" fmla="*/ 6350 h 290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2908300">
                <a:moveTo>
                  <a:pt x="6350" y="6350"/>
                </a:moveTo>
                <a:lnTo>
                  <a:pt x="6350" y="2901950"/>
                </a:lnTo>
                <a:lnTo>
                  <a:pt x="6049009" y="2901950"/>
                </a:lnTo>
                <a:lnTo>
                  <a:pt x="6559549" y="2676398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530558" y="5152516"/>
            <a:ext cx="474674" cy="216138"/>
          </a:xfrm>
          <a:custGeom>
            <a:avLst/>
            <a:gdLst>
              <a:gd name="connsiteX0" fmla="*/ 6350 w 523240"/>
              <a:gd name="connsiteY0" fmla="*/ 231902 h 238252"/>
              <a:gd name="connsiteX1" fmla="*/ 138176 w 523240"/>
              <a:gd name="connsiteY1" fmla="*/ 13970 h 238252"/>
              <a:gd name="connsiteX2" fmla="*/ 516890 w 523240"/>
              <a:gd name="connsiteY2" fmla="*/ 6350 h 238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238252">
                <a:moveTo>
                  <a:pt x="6350" y="231902"/>
                </a:moveTo>
                <a:lnTo>
                  <a:pt x="138176" y="13970"/>
                </a:lnTo>
                <a:cubicBezTo>
                  <a:pt x="189992" y="48259"/>
                  <a:pt x="325628" y="48259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681362" y="869621"/>
            <a:ext cx="3179854" cy="138255"/>
          </a:xfrm>
          <a:custGeom>
            <a:avLst/>
            <a:gdLst>
              <a:gd name="connsiteX0" fmla="*/ 0 w 3505200"/>
              <a:gd name="connsiteY0" fmla="*/ 0 h 152400"/>
              <a:gd name="connsiteX1" fmla="*/ 0 w 3505200"/>
              <a:gd name="connsiteY1" fmla="*/ 152400 h 152400"/>
              <a:gd name="connsiteX2" fmla="*/ 3505200 w 3505200"/>
              <a:gd name="connsiteY2" fmla="*/ 152400 h 152400"/>
              <a:gd name="connsiteX3" fmla="*/ 3505200 w 3505200"/>
              <a:gd name="connsiteY3" fmla="*/ 0 h 152400"/>
              <a:gd name="connsiteX4" fmla="*/ 0 w 3505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00" h="152400">
                <a:moveTo>
                  <a:pt x="0" y="0"/>
                </a:moveTo>
                <a:lnTo>
                  <a:pt x="0" y="152400"/>
                </a:lnTo>
                <a:lnTo>
                  <a:pt x="3505200" y="152400"/>
                </a:lnTo>
                <a:lnTo>
                  <a:pt x="3505200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675602" y="863861"/>
            <a:ext cx="3191375" cy="149776"/>
          </a:xfrm>
          <a:custGeom>
            <a:avLst/>
            <a:gdLst>
              <a:gd name="connsiteX0" fmla="*/ 6350 w 3517900"/>
              <a:gd name="connsiteY0" fmla="*/ 6350 h 165100"/>
              <a:gd name="connsiteX1" fmla="*/ 6350 w 3517900"/>
              <a:gd name="connsiteY1" fmla="*/ 158750 h 165100"/>
              <a:gd name="connsiteX2" fmla="*/ 3511550 w 3517900"/>
              <a:gd name="connsiteY2" fmla="*/ 158750 h 165100"/>
              <a:gd name="connsiteX3" fmla="*/ 3511550 w 3517900"/>
              <a:gd name="connsiteY3" fmla="*/ 6350 h 165100"/>
              <a:gd name="connsiteX4" fmla="*/ 6350 w 3517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7900" h="165100">
                <a:moveTo>
                  <a:pt x="6350" y="6350"/>
                </a:moveTo>
                <a:lnTo>
                  <a:pt x="6350" y="158750"/>
                </a:lnTo>
                <a:lnTo>
                  <a:pt x="3511550" y="158750"/>
                </a:lnTo>
                <a:lnTo>
                  <a:pt x="3511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259757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5675602" y="1278624"/>
            <a:ext cx="3191375" cy="149776"/>
          </a:xfrm>
          <a:custGeom>
            <a:avLst/>
            <a:gdLst>
              <a:gd name="connsiteX0" fmla="*/ 6350 w 3517900"/>
              <a:gd name="connsiteY0" fmla="*/ 6350 h 165100"/>
              <a:gd name="connsiteX1" fmla="*/ 6350 w 3517900"/>
              <a:gd name="connsiteY1" fmla="*/ 158750 h 165100"/>
              <a:gd name="connsiteX2" fmla="*/ 3511550 w 3517900"/>
              <a:gd name="connsiteY2" fmla="*/ 158750 h 165100"/>
              <a:gd name="connsiteX3" fmla="*/ 3511550 w 3517900"/>
              <a:gd name="connsiteY3" fmla="*/ 6350 h 165100"/>
              <a:gd name="connsiteX4" fmla="*/ 6350 w 3517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7900" h="165100">
                <a:moveTo>
                  <a:pt x="6350" y="6350"/>
                </a:moveTo>
                <a:lnTo>
                  <a:pt x="6350" y="158750"/>
                </a:lnTo>
                <a:lnTo>
                  <a:pt x="3511550" y="158750"/>
                </a:lnTo>
                <a:lnTo>
                  <a:pt x="3511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5681362" y="1284385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81362" y="869621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6096126" y="1284385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096126" y="869621"/>
            <a:ext cx="414764" cy="138255"/>
          </a:xfrm>
          <a:custGeom>
            <a:avLst/>
            <a:gdLst>
              <a:gd name="connsiteX0" fmla="*/ 0 w 457200"/>
              <a:gd name="connsiteY0" fmla="*/ 0 h 152400"/>
              <a:gd name="connsiteX1" fmla="*/ 0 w 457200"/>
              <a:gd name="connsiteY1" fmla="*/ 152400 h 152400"/>
              <a:gd name="connsiteX2" fmla="*/ 457200 w 457200"/>
              <a:gd name="connsiteY2" fmla="*/ 152400 h 152400"/>
              <a:gd name="connsiteX3" fmla="*/ 457200 w 457200"/>
              <a:gd name="connsiteY3" fmla="*/ 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0" y="152400"/>
                </a:lnTo>
                <a:lnTo>
                  <a:pt x="457200" y="15240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6499368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084605" y="719845"/>
            <a:ext cx="46085" cy="437806"/>
          </a:xfrm>
          <a:custGeom>
            <a:avLst/>
            <a:gdLst>
              <a:gd name="connsiteX0" fmla="*/ 12700 w 50800"/>
              <a:gd name="connsiteY0" fmla="*/ 12700 h 482600"/>
              <a:gd name="connsiteX1" fmla="*/ 12700 w 50800"/>
              <a:gd name="connsiteY1" fmla="*/ 4699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12700"/>
                </a:moveTo>
                <a:lnTo>
                  <a:pt x="12700" y="4699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681363" y="1284385"/>
            <a:ext cx="829527" cy="138255"/>
          </a:xfrm>
          <a:custGeom>
            <a:avLst/>
            <a:gdLst>
              <a:gd name="connsiteX0" fmla="*/ 0 w 914400"/>
              <a:gd name="connsiteY0" fmla="*/ 0 h 152400"/>
              <a:gd name="connsiteX1" fmla="*/ 0 w 914400"/>
              <a:gd name="connsiteY1" fmla="*/ 152400 h 152400"/>
              <a:gd name="connsiteX2" fmla="*/ 914400 w 914400"/>
              <a:gd name="connsiteY2" fmla="*/ 152400 h 152400"/>
              <a:gd name="connsiteX3" fmla="*/ 914400 w 914400"/>
              <a:gd name="connsiteY3" fmla="*/ 0 h 152400"/>
              <a:gd name="connsiteX4" fmla="*/ 0 w 9144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152400">
                <a:moveTo>
                  <a:pt x="0" y="0"/>
                </a:move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675602" y="1278624"/>
            <a:ext cx="841048" cy="149776"/>
          </a:xfrm>
          <a:custGeom>
            <a:avLst/>
            <a:gdLst>
              <a:gd name="connsiteX0" fmla="*/ 6350 w 927100"/>
              <a:gd name="connsiteY0" fmla="*/ 6350 h 165100"/>
              <a:gd name="connsiteX1" fmla="*/ 6350 w 927100"/>
              <a:gd name="connsiteY1" fmla="*/ 158750 h 165100"/>
              <a:gd name="connsiteX2" fmla="*/ 920750 w 927100"/>
              <a:gd name="connsiteY2" fmla="*/ 158750 h 165100"/>
              <a:gd name="connsiteX3" fmla="*/ 920750 w 927100"/>
              <a:gd name="connsiteY3" fmla="*/ 6350 h 165100"/>
              <a:gd name="connsiteX4" fmla="*/ 6350 w 927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65100">
                <a:moveTo>
                  <a:pt x="6350" y="6350"/>
                </a:moveTo>
                <a:lnTo>
                  <a:pt x="6350" y="158750"/>
                </a:lnTo>
                <a:lnTo>
                  <a:pt x="920750" y="1587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681363" y="869621"/>
            <a:ext cx="829527" cy="138255"/>
          </a:xfrm>
          <a:custGeom>
            <a:avLst/>
            <a:gdLst>
              <a:gd name="connsiteX0" fmla="*/ 0 w 914400"/>
              <a:gd name="connsiteY0" fmla="*/ 0 h 152400"/>
              <a:gd name="connsiteX1" fmla="*/ 0 w 914400"/>
              <a:gd name="connsiteY1" fmla="*/ 152400 h 152400"/>
              <a:gd name="connsiteX2" fmla="*/ 914400 w 914400"/>
              <a:gd name="connsiteY2" fmla="*/ 152400 h 152400"/>
              <a:gd name="connsiteX3" fmla="*/ 914400 w 914400"/>
              <a:gd name="connsiteY3" fmla="*/ 0 h 152400"/>
              <a:gd name="connsiteX4" fmla="*/ 0 w 9144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" h="152400">
                <a:moveTo>
                  <a:pt x="0" y="0"/>
                </a:move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0" y="0"/>
                </a:lnTo>
              </a:path>
            </a:pathLst>
          </a:custGeom>
          <a:solidFill>
            <a:srgbClr val="009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675602" y="863861"/>
            <a:ext cx="841048" cy="149776"/>
          </a:xfrm>
          <a:custGeom>
            <a:avLst/>
            <a:gdLst>
              <a:gd name="connsiteX0" fmla="*/ 6350 w 927100"/>
              <a:gd name="connsiteY0" fmla="*/ 6350 h 165100"/>
              <a:gd name="connsiteX1" fmla="*/ 6350 w 927100"/>
              <a:gd name="connsiteY1" fmla="*/ 158750 h 165100"/>
              <a:gd name="connsiteX2" fmla="*/ 920750 w 927100"/>
              <a:gd name="connsiteY2" fmla="*/ 158750 h 165100"/>
              <a:gd name="connsiteX3" fmla="*/ 920750 w 927100"/>
              <a:gd name="connsiteY3" fmla="*/ 6350 h 165100"/>
              <a:gd name="connsiteX4" fmla="*/ 6350 w 927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165100">
                <a:moveTo>
                  <a:pt x="6350" y="6350"/>
                </a:moveTo>
                <a:lnTo>
                  <a:pt x="6350" y="158750"/>
                </a:lnTo>
                <a:lnTo>
                  <a:pt x="920750" y="158750"/>
                </a:lnTo>
                <a:lnTo>
                  <a:pt x="920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54849" y="1981649"/>
            <a:ext cx="5904180" cy="3354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统一函数接口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*TmpA;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87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空间不足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414772" algn="l"/>
                <a:tab pos="852587" algn="l"/>
                <a:tab pos="124431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517221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4022309" y="3911220"/>
            <a:ext cx="4424144" cy="138255"/>
          </a:xfrm>
          <a:custGeom>
            <a:avLst/>
            <a:gdLst>
              <a:gd name="connsiteX0" fmla="*/ 0 w 4876800"/>
              <a:gd name="connsiteY0" fmla="*/ 0 h 152400"/>
              <a:gd name="connsiteX1" fmla="*/ 0 w 4876800"/>
              <a:gd name="connsiteY1" fmla="*/ 152400 h 152400"/>
              <a:gd name="connsiteX2" fmla="*/ 4876799 w 4876800"/>
              <a:gd name="connsiteY2" fmla="*/ 152400 h 152400"/>
              <a:gd name="connsiteX3" fmla="*/ 4876799 w 4876800"/>
              <a:gd name="connsiteY3" fmla="*/ 0 h 152400"/>
              <a:gd name="connsiteX4" fmla="*/ 0 w 48768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0" h="152400">
                <a:moveTo>
                  <a:pt x="0" y="0"/>
                </a:moveTo>
                <a:lnTo>
                  <a:pt x="0" y="152400"/>
                </a:lnTo>
                <a:lnTo>
                  <a:pt x="4876799" y="152400"/>
                </a:lnTo>
                <a:lnTo>
                  <a:pt x="4876799" y="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6548" y="3905460"/>
            <a:ext cx="4435666" cy="149776"/>
          </a:xfrm>
          <a:custGeom>
            <a:avLst/>
            <a:gdLst>
              <a:gd name="connsiteX0" fmla="*/ 6350 w 4889500"/>
              <a:gd name="connsiteY0" fmla="*/ 6350 h 165100"/>
              <a:gd name="connsiteX1" fmla="*/ 6350 w 4889500"/>
              <a:gd name="connsiteY1" fmla="*/ 158750 h 165100"/>
              <a:gd name="connsiteX2" fmla="*/ 4883149 w 4889500"/>
              <a:gd name="connsiteY2" fmla="*/ 158750 h 165100"/>
              <a:gd name="connsiteX3" fmla="*/ 4883149 w 4889500"/>
              <a:gd name="connsiteY3" fmla="*/ 6350 h 165100"/>
              <a:gd name="connsiteX4" fmla="*/ 6350 w 4889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0" h="165100">
                <a:moveTo>
                  <a:pt x="6350" y="6350"/>
                </a:moveTo>
                <a:lnTo>
                  <a:pt x="6350" y="158750"/>
                </a:lnTo>
                <a:lnTo>
                  <a:pt x="4883149" y="158750"/>
                </a:lnTo>
                <a:lnTo>
                  <a:pt x="4883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222859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116823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563805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287296" y="3761445"/>
            <a:ext cx="46085" cy="437806"/>
          </a:xfrm>
          <a:custGeom>
            <a:avLst/>
            <a:gdLst>
              <a:gd name="connsiteX0" fmla="*/ 12700 w 50800"/>
              <a:gd name="connsiteY0" fmla="*/ 469900 h 482600"/>
              <a:gd name="connsiteX1" fmla="*/ 12700 w 50800"/>
              <a:gd name="connsiteY1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482600">
                <a:moveTo>
                  <a:pt x="12700" y="469900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4016548" y="4181969"/>
            <a:ext cx="288029" cy="149776"/>
          </a:xfrm>
          <a:custGeom>
            <a:avLst/>
            <a:gdLst>
              <a:gd name="connsiteX0" fmla="*/ 6350 w 317499"/>
              <a:gd name="connsiteY0" fmla="*/ 6350 h 165100"/>
              <a:gd name="connsiteX1" fmla="*/ 6350 w 317499"/>
              <a:gd name="connsiteY1" fmla="*/ 158750 h 165100"/>
              <a:gd name="connsiteX2" fmla="*/ 311149 w 317499"/>
              <a:gd name="connsiteY2" fmla="*/ 158750 h 165100"/>
              <a:gd name="connsiteX3" fmla="*/ 311149 w 317499"/>
              <a:gd name="connsiteY3" fmla="*/ 6350 h 165100"/>
              <a:gd name="connsiteX4" fmla="*/ 6350 w 3174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499" h="165100">
                <a:moveTo>
                  <a:pt x="6350" y="6350"/>
                </a:moveTo>
                <a:lnTo>
                  <a:pt x="6350" y="158750"/>
                </a:lnTo>
                <a:lnTo>
                  <a:pt x="311149" y="158750"/>
                </a:lnTo>
                <a:lnTo>
                  <a:pt x="311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4293057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4016548" y="4320223"/>
            <a:ext cx="564538" cy="149776"/>
          </a:xfrm>
          <a:custGeom>
            <a:avLst/>
            <a:gdLst>
              <a:gd name="connsiteX0" fmla="*/ 6350 w 622299"/>
              <a:gd name="connsiteY0" fmla="*/ 6350 h 165100"/>
              <a:gd name="connsiteX1" fmla="*/ 6350 w 622299"/>
              <a:gd name="connsiteY1" fmla="*/ 158750 h 165100"/>
              <a:gd name="connsiteX2" fmla="*/ 615949 w 622299"/>
              <a:gd name="connsiteY2" fmla="*/ 158750 h 165100"/>
              <a:gd name="connsiteX3" fmla="*/ 615949 w 622299"/>
              <a:gd name="connsiteY3" fmla="*/ 6350 h 165100"/>
              <a:gd name="connsiteX4" fmla="*/ 6350 w 6222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299" h="165100">
                <a:moveTo>
                  <a:pt x="6350" y="6350"/>
                </a:moveTo>
                <a:lnTo>
                  <a:pt x="6350" y="158750"/>
                </a:lnTo>
                <a:lnTo>
                  <a:pt x="615949" y="158750"/>
                </a:lnTo>
                <a:lnTo>
                  <a:pt x="6159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569566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846075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569566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016548" y="4458478"/>
            <a:ext cx="1117556" cy="149776"/>
          </a:xfrm>
          <a:custGeom>
            <a:avLst/>
            <a:gdLst>
              <a:gd name="connsiteX0" fmla="*/ 6350 w 1231899"/>
              <a:gd name="connsiteY0" fmla="*/ 6350 h 165100"/>
              <a:gd name="connsiteX1" fmla="*/ 6350 w 1231899"/>
              <a:gd name="connsiteY1" fmla="*/ 158750 h 165100"/>
              <a:gd name="connsiteX2" fmla="*/ 1225549 w 1231899"/>
              <a:gd name="connsiteY2" fmla="*/ 158750 h 165100"/>
              <a:gd name="connsiteX3" fmla="*/ 1225549 w 1231899"/>
              <a:gd name="connsiteY3" fmla="*/ 6350 h 165100"/>
              <a:gd name="connsiteX4" fmla="*/ 6350 w 12318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899" h="165100">
                <a:moveTo>
                  <a:pt x="6350" y="6350"/>
                </a:moveTo>
                <a:lnTo>
                  <a:pt x="6350" y="158750"/>
                </a:lnTo>
                <a:lnTo>
                  <a:pt x="1225549" y="158750"/>
                </a:lnTo>
                <a:lnTo>
                  <a:pt x="1225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5122584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399093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5122584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5675602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5952111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675602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5122584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4016548" y="4596733"/>
            <a:ext cx="2223593" cy="149776"/>
          </a:xfrm>
          <a:custGeom>
            <a:avLst/>
            <a:gdLst>
              <a:gd name="connsiteX0" fmla="*/ 6350 w 2451099"/>
              <a:gd name="connsiteY0" fmla="*/ 6350 h 165100"/>
              <a:gd name="connsiteX1" fmla="*/ 6350 w 2451099"/>
              <a:gd name="connsiteY1" fmla="*/ 158750 h 165100"/>
              <a:gd name="connsiteX2" fmla="*/ 2444749 w 2451099"/>
              <a:gd name="connsiteY2" fmla="*/ 158750 h 165100"/>
              <a:gd name="connsiteX3" fmla="*/ 2444749 w 2451099"/>
              <a:gd name="connsiteY3" fmla="*/ 6350 h 165100"/>
              <a:gd name="connsiteX4" fmla="*/ 6350 w 2451099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51099" h="165100">
                <a:moveTo>
                  <a:pt x="6350" y="6350"/>
                </a:moveTo>
                <a:lnTo>
                  <a:pt x="6350" y="158750"/>
                </a:lnTo>
                <a:lnTo>
                  <a:pt x="2444749" y="158750"/>
                </a:lnTo>
                <a:lnTo>
                  <a:pt x="2444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6228620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6505129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228620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6781638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7058136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781638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6228620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7334645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7611154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7334645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7887663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8164172" y="4181969"/>
            <a:ext cx="288030" cy="149776"/>
          </a:xfrm>
          <a:custGeom>
            <a:avLst/>
            <a:gdLst>
              <a:gd name="connsiteX0" fmla="*/ 6350 w 317500"/>
              <a:gd name="connsiteY0" fmla="*/ 6350 h 165100"/>
              <a:gd name="connsiteX1" fmla="*/ 6350 w 317500"/>
              <a:gd name="connsiteY1" fmla="*/ 158750 h 165100"/>
              <a:gd name="connsiteX2" fmla="*/ 311150 w 317500"/>
              <a:gd name="connsiteY2" fmla="*/ 158750 h 165100"/>
              <a:gd name="connsiteX3" fmla="*/ 311150 w 317500"/>
              <a:gd name="connsiteY3" fmla="*/ 6350 h 165100"/>
              <a:gd name="connsiteX4" fmla="*/ 6350 w 317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165100">
                <a:moveTo>
                  <a:pt x="6350" y="6350"/>
                </a:moveTo>
                <a:lnTo>
                  <a:pt x="6350" y="158750"/>
                </a:lnTo>
                <a:lnTo>
                  <a:pt x="311150" y="158750"/>
                </a:lnTo>
                <a:lnTo>
                  <a:pt x="3111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7887663" y="4320223"/>
            <a:ext cx="564539" cy="149776"/>
          </a:xfrm>
          <a:custGeom>
            <a:avLst/>
            <a:gdLst>
              <a:gd name="connsiteX0" fmla="*/ 6350 w 622300"/>
              <a:gd name="connsiteY0" fmla="*/ 6350 h 165100"/>
              <a:gd name="connsiteX1" fmla="*/ 6350 w 622300"/>
              <a:gd name="connsiteY1" fmla="*/ 158750 h 165100"/>
              <a:gd name="connsiteX2" fmla="*/ 615950 w 622300"/>
              <a:gd name="connsiteY2" fmla="*/ 158750 h 165100"/>
              <a:gd name="connsiteX3" fmla="*/ 615950 w 622300"/>
              <a:gd name="connsiteY3" fmla="*/ 6350 h 165100"/>
              <a:gd name="connsiteX4" fmla="*/ 6350 w 6223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165100">
                <a:moveTo>
                  <a:pt x="6350" y="6350"/>
                </a:moveTo>
                <a:lnTo>
                  <a:pt x="6350" y="158750"/>
                </a:lnTo>
                <a:lnTo>
                  <a:pt x="615950" y="158750"/>
                </a:lnTo>
                <a:lnTo>
                  <a:pt x="615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7334645" y="4458478"/>
            <a:ext cx="1117557" cy="149776"/>
          </a:xfrm>
          <a:custGeom>
            <a:avLst/>
            <a:gdLst>
              <a:gd name="connsiteX0" fmla="*/ 6350 w 1231900"/>
              <a:gd name="connsiteY0" fmla="*/ 6350 h 165100"/>
              <a:gd name="connsiteX1" fmla="*/ 6350 w 1231900"/>
              <a:gd name="connsiteY1" fmla="*/ 158750 h 165100"/>
              <a:gd name="connsiteX2" fmla="*/ 1225550 w 1231900"/>
              <a:gd name="connsiteY2" fmla="*/ 158750 h 165100"/>
              <a:gd name="connsiteX3" fmla="*/ 1225550 w 1231900"/>
              <a:gd name="connsiteY3" fmla="*/ 6350 h 165100"/>
              <a:gd name="connsiteX4" fmla="*/ 6350 w 12319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900" h="165100">
                <a:moveTo>
                  <a:pt x="6350" y="6350"/>
                </a:moveTo>
                <a:lnTo>
                  <a:pt x="6350" y="158750"/>
                </a:lnTo>
                <a:lnTo>
                  <a:pt x="1225550" y="158750"/>
                </a:lnTo>
                <a:lnTo>
                  <a:pt x="12255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228620" y="4596733"/>
            <a:ext cx="2223593" cy="149776"/>
          </a:xfrm>
          <a:custGeom>
            <a:avLst/>
            <a:gdLst>
              <a:gd name="connsiteX0" fmla="*/ 6350 w 2451100"/>
              <a:gd name="connsiteY0" fmla="*/ 6350 h 165100"/>
              <a:gd name="connsiteX1" fmla="*/ 6350 w 2451100"/>
              <a:gd name="connsiteY1" fmla="*/ 158750 h 165100"/>
              <a:gd name="connsiteX2" fmla="*/ 2444750 w 2451100"/>
              <a:gd name="connsiteY2" fmla="*/ 158750 h 165100"/>
              <a:gd name="connsiteX3" fmla="*/ 2444750 w 2451100"/>
              <a:gd name="connsiteY3" fmla="*/ 6350 h 165100"/>
              <a:gd name="connsiteX4" fmla="*/ 6350 w 24511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51100" h="165100">
                <a:moveTo>
                  <a:pt x="6350" y="6350"/>
                </a:moveTo>
                <a:lnTo>
                  <a:pt x="6350" y="158750"/>
                </a:lnTo>
                <a:lnTo>
                  <a:pt x="2444750" y="158750"/>
                </a:lnTo>
                <a:lnTo>
                  <a:pt x="24447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2" name="Freeform 3"/>
          <p:cNvSpPr/>
          <p:nvPr/>
        </p:nvSpPr>
        <p:spPr>
          <a:xfrm>
            <a:off x="4016548" y="4734987"/>
            <a:ext cx="4435666" cy="149776"/>
          </a:xfrm>
          <a:custGeom>
            <a:avLst/>
            <a:gdLst>
              <a:gd name="connsiteX0" fmla="*/ 6350 w 4889500"/>
              <a:gd name="connsiteY0" fmla="*/ 6350 h 165100"/>
              <a:gd name="connsiteX1" fmla="*/ 6350 w 4889500"/>
              <a:gd name="connsiteY1" fmla="*/ 158750 h 165100"/>
              <a:gd name="connsiteX2" fmla="*/ 4883149 w 4889500"/>
              <a:gd name="connsiteY2" fmla="*/ 158750 h 165100"/>
              <a:gd name="connsiteX3" fmla="*/ 4883149 w 4889500"/>
              <a:gd name="connsiteY3" fmla="*/ 6350 h 165100"/>
              <a:gd name="connsiteX4" fmla="*/ 6350 w 4889500"/>
              <a:gd name="connsiteY4" fmla="*/ 6350 h 165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0" h="165100">
                <a:moveTo>
                  <a:pt x="6350" y="6350"/>
                </a:moveTo>
                <a:lnTo>
                  <a:pt x="6350" y="158750"/>
                </a:lnTo>
                <a:lnTo>
                  <a:pt x="4883149" y="158750"/>
                </a:lnTo>
                <a:lnTo>
                  <a:pt x="4883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递归算法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43777" y="1889479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754849" y="1820352"/>
            <a:ext cx="390972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如果只在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中声明临时数组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2754849" y="2292721"/>
            <a:ext cx="125034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96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054401" y="2281200"/>
            <a:ext cx="6684522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  <a:p>
            <a:pPr>
              <a:lnSpc>
                <a:spcPts val="217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MSort(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  <a:p>
            <a:pPr>
              <a:lnSpc>
                <a:spcPts val="2177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RightEnd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352042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388642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872533" y="1687627"/>
            <a:ext cx="437805" cy="299551"/>
          </a:xfrm>
          <a:custGeom>
            <a:avLst/>
            <a:gdLst>
              <a:gd name="connsiteX0" fmla="*/ 12700 w 482599"/>
              <a:gd name="connsiteY0" fmla="*/ 12700 h 330200"/>
              <a:gd name="connsiteX1" fmla="*/ 12700 w 482599"/>
              <a:gd name="connsiteY1" fmla="*/ 317500 h 330200"/>
              <a:gd name="connsiteX2" fmla="*/ 469899 w 482599"/>
              <a:gd name="connsiteY2" fmla="*/ 317500 h 330200"/>
              <a:gd name="connsiteX3" fmla="*/ 469899 w 482599"/>
              <a:gd name="connsiteY3" fmla="*/ 12700 h 330200"/>
              <a:gd name="connsiteX4" fmla="*/ 12700 w 4825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599" h="330200">
                <a:moveTo>
                  <a:pt x="12700" y="12700"/>
                </a:moveTo>
                <a:lnTo>
                  <a:pt x="12700" y="317500"/>
                </a:lnTo>
                <a:lnTo>
                  <a:pt x="469899" y="317500"/>
                </a:lnTo>
                <a:lnTo>
                  <a:pt x="4698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356423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40314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84500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732888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7812775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8296666" y="1687627"/>
            <a:ext cx="437806" cy="299551"/>
          </a:xfrm>
          <a:custGeom>
            <a:avLst/>
            <a:gdLst>
              <a:gd name="connsiteX0" fmla="*/ 12700 w 482600"/>
              <a:gd name="connsiteY0" fmla="*/ 12700 h 330200"/>
              <a:gd name="connsiteX1" fmla="*/ 12700 w 482600"/>
              <a:gd name="connsiteY1" fmla="*/ 317500 h 330200"/>
              <a:gd name="connsiteX2" fmla="*/ 469900 w 482600"/>
              <a:gd name="connsiteY2" fmla="*/ 317500 h 330200"/>
              <a:gd name="connsiteX3" fmla="*/ 469900 w 482600"/>
              <a:gd name="connsiteY3" fmla="*/ 12700 h 330200"/>
              <a:gd name="connsiteX4" fmla="*/ 12700 w 4826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2600" h="330200">
                <a:moveTo>
                  <a:pt x="12700" y="12700"/>
                </a:moveTo>
                <a:lnTo>
                  <a:pt x="12700" y="317500"/>
                </a:lnTo>
                <a:lnTo>
                  <a:pt x="469900" y="317500"/>
                </a:lnTo>
                <a:lnTo>
                  <a:pt x="4699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3388642" y="2240645"/>
            <a:ext cx="921696" cy="299551"/>
          </a:xfrm>
          <a:custGeom>
            <a:avLst/>
            <a:gdLst>
              <a:gd name="connsiteX0" fmla="*/ 12700 w 1015999"/>
              <a:gd name="connsiteY0" fmla="*/ 12700 h 330200"/>
              <a:gd name="connsiteX1" fmla="*/ 12700 w 1015999"/>
              <a:gd name="connsiteY1" fmla="*/ 317500 h 330200"/>
              <a:gd name="connsiteX2" fmla="*/ 1003299 w 1015999"/>
              <a:gd name="connsiteY2" fmla="*/ 317500 h 330200"/>
              <a:gd name="connsiteX3" fmla="*/ 1003299 w 1015999"/>
              <a:gd name="connsiteY3" fmla="*/ 12700 h 330200"/>
              <a:gd name="connsiteX4" fmla="*/ 12700 w 10159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999" h="330200">
                <a:moveTo>
                  <a:pt x="12700" y="12700"/>
                </a:moveTo>
                <a:lnTo>
                  <a:pt x="12700" y="317500"/>
                </a:lnTo>
                <a:lnTo>
                  <a:pt x="1003299" y="317500"/>
                </a:lnTo>
                <a:lnTo>
                  <a:pt x="10032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4356423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6845005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7812775" y="2240645"/>
            <a:ext cx="921697" cy="299551"/>
          </a:xfrm>
          <a:custGeom>
            <a:avLst/>
            <a:gdLst>
              <a:gd name="connsiteX0" fmla="*/ 12700 w 1016000"/>
              <a:gd name="connsiteY0" fmla="*/ 12700 h 330200"/>
              <a:gd name="connsiteX1" fmla="*/ 12700 w 1016000"/>
              <a:gd name="connsiteY1" fmla="*/ 317500 h 330200"/>
              <a:gd name="connsiteX2" fmla="*/ 1003300 w 1016000"/>
              <a:gd name="connsiteY2" fmla="*/ 317500 h 330200"/>
              <a:gd name="connsiteX3" fmla="*/ 1003300 w 1016000"/>
              <a:gd name="connsiteY3" fmla="*/ 12700 h 330200"/>
              <a:gd name="connsiteX4" fmla="*/ 12700 w 10160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6000" h="330200">
                <a:moveTo>
                  <a:pt x="12700" y="12700"/>
                </a:moveTo>
                <a:lnTo>
                  <a:pt x="12700" y="317500"/>
                </a:lnTo>
                <a:lnTo>
                  <a:pt x="1003300" y="317500"/>
                </a:lnTo>
                <a:lnTo>
                  <a:pt x="10033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3388643" y="2793663"/>
            <a:ext cx="1889477" cy="299551"/>
          </a:xfrm>
          <a:custGeom>
            <a:avLst/>
            <a:gdLst>
              <a:gd name="connsiteX0" fmla="*/ 12700 w 2082799"/>
              <a:gd name="connsiteY0" fmla="*/ 12700 h 330200"/>
              <a:gd name="connsiteX1" fmla="*/ 12700 w 2082799"/>
              <a:gd name="connsiteY1" fmla="*/ 317500 h 330200"/>
              <a:gd name="connsiteX2" fmla="*/ 2070099 w 2082799"/>
              <a:gd name="connsiteY2" fmla="*/ 317500 h 330200"/>
              <a:gd name="connsiteX3" fmla="*/ 2070099 w 2082799"/>
              <a:gd name="connsiteY3" fmla="*/ 12700 h 330200"/>
              <a:gd name="connsiteX4" fmla="*/ 12700 w 20827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2799" h="330200">
                <a:moveTo>
                  <a:pt x="12700" y="12700"/>
                </a:moveTo>
                <a:lnTo>
                  <a:pt x="12700" y="317500"/>
                </a:lnTo>
                <a:lnTo>
                  <a:pt x="2070099" y="317500"/>
                </a:lnTo>
                <a:lnTo>
                  <a:pt x="2070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845005" y="2793663"/>
            <a:ext cx="1889478" cy="299551"/>
          </a:xfrm>
          <a:custGeom>
            <a:avLst/>
            <a:gdLst>
              <a:gd name="connsiteX0" fmla="*/ 12700 w 2082800"/>
              <a:gd name="connsiteY0" fmla="*/ 12700 h 330200"/>
              <a:gd name="connsiteX1" fmla="*/ 12700 w 2082800"/>
              <a:gd name="connsiteY1" fmla="*/ 317500 h 330200"/>
              <a:gd name="connsiteX2" fmla="*/ 2070100 w 2082800"/>
              <a:gd name="connsiteY2" fmla="*/ 317500 h 330200"/>
              <a:gd name="connsiteX3" fmla="*/ 2070100 w 2082800"/>
              <a:gd name="connsiteY3" fmla="*/ 12700 h 330200"/>
              <a:gd name="connsiteX4" fmla="*/ 12700 w 2082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2800" h="330200">
                <a:moveTo>
                  <a:pt x="12700" y="12700"/>
                </a:moveTo>
                <a:lnTo>
                  <a:pt x="12700" y="317500"/>
                </a:lnTo>
                <a:lnTo>
                  <a:pt x="2070100" y="317500"/>
                </a:lnTo>
                <a:lnTo>
                  <a:pt x="2070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3388642" y="3554063"/>
            <a:ext cx="2580750" cy="299551"/>
          </a:xfrm>
          <a:custGeom>
            <a:avLst/>
            <a:gdLst>
              <a:gd name="connsiteX0" fmla="*/ 12700 w 2844799"/>
              <a:gd name="connsiteY0" fmla="*/ 12700 h 330200"/>
              <a:gd name="connsiteX1" fmla="*/ 12700 w 2844799"/>
              <a:gd name="connsiteY1" fmla="*/ 317500 h 330200"/>
              <a:gd name="connsiteX2" fmla="*/ 2832099 w 2844799"/>
              <a:gd name="connsiteY2" fmla="*/ 317500 h 330200"/>
              <a:gd name="connsiteX3" fmla="*/ 2832099 w 2844799"/>
              <a:gd name="connsiteY3" fmla="*/ 12700 h 330200"/>
              <a:gd name="connsiteX4" fmla="*/ 12700 w 2844799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44799" h="330200">
                <a:moveTo>
                  <a:pt x="12700" y="12700"/>
                </a:moveTo>
                <a:lnTo>
                  <a:pt x="12700" y="317500"/>
                </a:lnTo>
                <a:lnTo>
                  <a:pt x="2832099" y="317500"/>
                </a:lnTo>
                <a:lnTo>
                  <a:pt x="2832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6153732" y="3554063"/>
            <a:ext cx="2580751" cy="299551"/>
          </a:xfrm>
          <a:custGeom>
            <a:avLst/>
            <a:gdLst>
              <a:gd name="connsiteX0" fmla="*/ 12700 w 2844800"/>
              <a:gd name="connsiteY0" fmla="*/ 12700 h 330200"/>
              <a:gd name="connsiteX1" fmla="*/ 12700 w 2844800"/>
              <a:gd name="connsiteY1" fmla="*/ 317500 h 330200"/>
              <a:gd name="connsiteX2" fmla="*/ 2832100 w 2844800"/>
              <a:gd name="connsiteY2" fmla="*/ 317500 h 330200"/>
              <a:gd name="connsiteX3" fmla="*/ 2832100 w 2844800"/>
              <a:gd name="connsiteY3" fmla="*/ 12700 h 330200"/>
              <a:gd name="connsiteX4" fmla="*/ 12700 w 2844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44800" h="330200">
                <a:moveTo>
                  <a:pt x="12700" y="12700"/>
                </a:moveTo>
                <a:lnTo>
                  <a:pt x="12700" y="317500"/>
                </a:lnTo>
                <a:lnTo>
                  <a:pt x="2832100" y="317500"/>
                </a:lnTo>
                <a:lnTo>
                  <a:pt x="2832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3388642" y="4037954"/>
            <a:ext cx="5345841" cy="299551"/>
          </a:xfrm>
          <a:custGeom>
            <a:avLst/>
            <a:gdLst>
              <a:gd name="connsiteX0" fmla="*/ 12700 w 5892800"/>
              <a:gd name="connsiteY0" fmla="*/ 12700 h 330200"/>
              <a:gd name="connsiteX1" fmla="*/ 12700 w 5892800"/>
              <a:gd name="connsiteY1" fmla="*/ 317500 h 330200"/>
              <a:gd name="connsiteX2" fmla="*/ 5880099 w 5892800"/>
              <a:gd name="connsiteY2" fmla="*/ 317500 h 330200"/>
              <a:gd name="connsiteX3" fmla="*/ 5880099 w 5892800"/>
              <a:gd name="connsiteY3" fmla="*/ 12700 h 330200"/>
              <a:gd name="connsiteX4" fmla="*/ 12700 w 5892800"/>
              <a:gd name="connsiteY4" fmla="*/ 127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92800" h="330200">
                <a:moveTo>
                  <a:pt x="12700" y="12700"/>
                </a:moveTo>
                <a:lnTo>
                  <a:pt x="12700" y="317500"/>
                </a:lnTo>
                <a:lnTo>
                  <a:pt x="5880099" y="317500"/>
                </a:lnTo>
                <a:lnTo>
                  <a:pt x="58800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031358" y="178578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49813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033704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17594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001485" y="1762746"/>
            <a:ext cx="1154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600588" y="1693619"/>
            <a:ext cx="9874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867921" y="1693619"/>
            <a:ext cx="184024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782582" y="2269679"/>
            <a:ext cx="2442976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  <a:tabLst>
                <a:tab pos="691286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691286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691286" algn="l"/>
              </a:tabLst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11558" y="4815866"/>
            <a:ext cx="2649764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额外空间复杂度是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???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660540" y="4861951"/>
            <a:ext cx="73096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515547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9130813" y="4589358"/>
            <a:ext cx="559930" cy="220516"/>
          </a:xfrm>
          <a:custGeom>
            <a:avLst/>
            <a:gdLst>
              <a:gd name="connsiteX0" fmla="*/ 0 w 617219"/>
              <a:gd name="connsiteY0" fmla="*/ 243078 h 243078"/>
              <a:gd name="connsiteX1" fmla="*/ 160019 w 617219"/>
              <a:gd name="connsiteY1" fmla="*/ 8382 h 243078"/>
              <a:gd name="connsiteX2" fmla="*/ 617219 w 617219"/>
              <a:gd name="connsiteY2" fmla="*/ 0 h 243078"/>
              <a:gd name="connsiteX3" fmla="*/ 0 w 617219"/>
              <a:gd name="connsiteY3" fmla="*/ 243078 h 243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17219" h="243078">
                <a:moveTo>
                  <a:pt x="0" y="243078"/>
                </a:moveTo>
                <a:lnTo>
                  <a:pt x="160019" y="8382"/>
                </a:lnTo>
                <a:cubicBezTo>
                  <a:pt x="221741" y="44958"/>
                  <a:pt x="385571" y="44958"/>
                  <a:pt x="617219" y="0"/>
                </a:cubicBezTo>
                <a:lnTo>
                  <a:pt x="0" y="24307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495748" y="1969896"/>
            <a:ext cx="7200756" cy="2845739"/>
          </a:xfrm>
          <a:custGeom>
            <a:avLst/>
            <a:gdLst>
              <a:gd name="connsiteX0" fmla="*/ 6350 w 7937500"/>
              <a:gd name="connsiteY0" fmla="*/ 6350 h 3136900"/>
              <a:gd name="connsiteX1" fmla="*/ 6350 w 7937500"/>
              <a:gd name="connsiteY1" fmla="*/ 3130550 h 3136900"/>
              <a:gd name="connsiteX2" fmla="*/ 7313930 w 7937500"/>
              <a:gd name="connsiteY2" fmla="*/ 3130550 h 3136900"/>
              <a:gd name="connsiteX3" fmla="*/ 7931149 w 7937500"/>
              <a:gd name="connsiteY3" fmla="*/ 2887472 h 3136900"/>
              <a:gd name="connsiteX4" fmla="*/ 7931149 w 7937500"/>
              <a:gd name="connsiteY4" fmla="*/ 6350 h 3136900"/>
              <a:gd name="connsiteX5" fmla="*/ 6350 w 7937500"/>
              <a:gd name="connsiteY5" fmla="*/ 6350 h 313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937500" h="3136900">
                <a:moveTo>
                  <a:pt x="6350" y="6350"/>
                </a:moveTo>
                <a:lnTo>
                  <a:pt x="6350" y="3130550"/>
                </a:lnTo>
                <a:lnTo>
                  <a:pt x="7313930" y="3130550"/>
                </a:lnTo>
                <a:lnTo>
                  <a:pt x="7931149" y="2887472"/>
                </a:lnTo>
                <a:lnTo>
                  <a:pt x="79311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125053" y="4583598"/>
            <a:ext cx="571451" cy="232037"/>
          </a:xfrm>
          <a:custGeom>
            <a:avLst/>
            <a:gdLst>
              <a:gd name="connsiteX0" fmla="*/ 6350 w 629919"/>
              <a:gd name="connsiteY0" fmla="*/ 249428 h 255778"/>
              <a:gd name="connsiteX1" fmla="*/ 166369 w 629919"/>
              <a:gd name="connsiteY1" fmla="*/ 14732 h 255778"/>
              <a:gd name="connsiteX2" fmla="*/ 623569 w 629919"/>
              <a:gd name="connsiteY2" fmla="*/ 6350 h 255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29919" h="255778">
                <a:moveTo>
                  <a:pt x="6350" y="249428"/>
                </a:moveTo>
                <a:lnTo>
                  <a:pt x="166369" y="14732"/>
                </a:lnTo>
                <a:cubicBezTo>
                  <a:pt x="228091" y="51308"/>
                  <a:pt x="391921" y="51308"/>
                  <a:pt x="62356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721375" y="1520569"/>
            <a:ext cx="1827493" cy="1486006"/>
          </a:xfrm>
          <a:custGeom>
            <a:avLst/>
            <a:gdLst>
              <a:gd name="connsiteX0" fmla="*/ 6350 w 2014473"/>
              <a:gd name="connsiteY0" fmla="*/ 1631695 h 1638046"/>
              <a:gd name="connsiteX1" fmla="*/ 2008123 w 2014473"/>
              <a:gd name="connsiteY1" fmla="*/ 6350 h 1638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4473" h="1638046">
                <a:moveTo>
                  <a:pt x="6350" y="1631695"/>
                </a:moveTo>
                <a:lnTo>
                  <a:pt x="20081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606475" y="1416879"/>
            <a:ext cx="2707484" cy="357157"/>
          </a:xfrm>
          <a:custGeom>
            <a:avLst/>
            <a:gdLst>
              <a:gd name="connsiteX0" fmla="*/ 6350 w 2984500"/>
              <a:gd name="connsiteY0" fmla="*/ 387349 h 393700"/>
              <a:gd name="connsiteX1" fmla="*/ 6350 w 2984500"/>
              <a:gd name="connsiteY1" fmla="*/ 6350 h 393700"/>
              <a:gd name="connsiteX2" fmla="*/ 2978150 w 2984500"/>
              <a:gd name="connsiteY2" fmla="*/ 6350 h 393700"/>
              <a:gd name="connsiteX3" fmla="*/ 2978150 w 2984500"/>
              <a:gd name="connsiteY3" fmla="*/ 387349 h 393700"/>
              <a:gd name="connsiteX4" fmla="*/ 6350 w 2984500"/>
              <a:gd name="connsiteY4" fmla="*/ 387349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500" h="393700">
                <a:moveTo>
                  <a:pt x="6350" y="387349"/>
                </a:moveTo>
                <a:lnTo>
                  <a:pt x="6350" y="6350"/>
                </a:lnTo>
                <a:lnTo>
                  <a:pt x="2978150" y="6350"/>
                </a:lnTo>
                <a:lnTo>
                  <a:pt x="2978150" y="387349"/>
                </a:lnTo>
                <a:lnTo>
                  <a:pt x="6350" y="3873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16595" y="2165988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284825" y="2177509"/>
            <a:ext cx="6335068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324966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</a:p>
          <a:p>
            <a:pPr>
              <a:lnSpc>
                <a:spcPts val="1996"/>
              </a:lnSpc>
              <a:tabLst>
                <a:tab pos="1324966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当前有序子列的长度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16595" y="270748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50710" y="2730527"/>
            <a:ext cx="543418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N–2*length;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2*length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Merge1(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i+2*length–1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2087"/>
              </a:lnSpc>
              <a:tabLst>
                <a:tab pos="218907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归并最后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个子列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Merge1(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i+length,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N–1);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50710" y="3767436"/>
            <a:ext cx="44884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618940" y="3732873"/>
            <a:ext cx="21416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最后只剩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个子列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16595" y="4043946"/>
            <a:ext cx="5486117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553029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j++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TmpA[j]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A[j];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55302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43777" y="725836"/>
            <a:ext cx="560826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479475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3479475" algn="l"/>
              </a:tabLst>
            </a:pPr>
            <a:r>
              <a:rPr lang="en-US" altLang="zh-CN" sz="1633" dirty="0"/>
              <a:t>	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中元素归并到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</a:p>
        </p:txBody>
      </p:sp>
    </p:spTree>
    <p:extLst>
      <p:ext uri="{BB962C8B-B14F-4D97-AF65-F5344CB8AC3E}">
        <p14:creationId xmlns:p14="http://schemas.microsoft.com/office/powerpoint/2010/main" val="122979330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398052" y="5332477"/>
            <a:ext cx="463153" cy="306924"/>
          </a:xfrm>
          <a:custGeom>
            <a:avLst/>
            <a:gdLst>
              <a:gd name="connsiteX0" fmla="*/ 0 w 510540"/>
              <a:gd name="connsiteY0" fmla="*/ 338328 h 338327"/>
              <a:gd name="connsiteX1" fmla="*/ 131826 w 510540"/>
              <a:gd name="connsiteY1" fmla="*/ 11429 h 338327"/>
              <a:gd name="connsiteX2" fmla="*/ 510540 w 510540"/>
              <a:gd name="connsiteY2" fmla="*/ 0 h 338327"/>
              <a:gd name="connsiteX3" fmla="*/ 0 w 510540"/>
              <a:gd name="connsiteY3" fmla="*/ 338328 h 338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0540" h="338327">
                <a:moveTo>
                  <a:pt x="0" y="338328"/>
                </a:moveTo>
                <a:lnTo>
                  <a:pt x="131826" y="11429"/>
                </a:lnTo>
                <a:cubicBezTo>
                  <a:pt x="183642" y="63246"/>
                  <a:pt x="319278" y="63246"/>
                  <a:pt x="510540" y="0"/>
                </a:cubicBezTo>
                <a:lnTo>
                  <a:pt x="0" y="338328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910512" y="1693387"/>
            <a:ext cx="5956465" cy="3951775"/>
          </a:xfrm>
          <a:custGeom>
            <a:avLst/>
            <a:gdLst>
              <a:gd name="connsiteX0" fmla="*/ 6350 w 6565900"/>
              <a:gd name="connsiteY0" fmla="*/ 6350 h 4356100"/>
              <a:gd name="connsiteX1" fmla="*/ 6350 w 6565900"/>
              <a:gd name="connsiteY1" fmla="*/ 4349750 h 4356100"/>
              <a:gd name="connsiteX2" fmla="*/ 6049009 w 6565900"/>
              <a:gd name="connsiteY2" fmla="*/ 4349750 h 4356100"/>
              <a:gd name="connsiteX3" fmla="*/ 6559549 w 6565900"/>
              <a:gd name="connsiteY3" fmla="*/ 4011422 h 4356100"/>
              <a:gd name="connsiteX4" fmla="*/ 6559549 w 6565900"/>
              <a:gd name="connsiteY4" fmla="*/ 6350 h 4356100"/>
              <a:gd name="connsiteX5" fmla="*/ 6350 w 6565900"/>
              <a:gd name="connsiteY5" fmla="*/ 6350 h 435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565900" h="4356100">
                <a:moveTo>
                  <a:pt x="6350" y="6350"/>
                </a:moveTo>
                <a:lnTo>
                  <a:pt x="6350" y="4349750"/>
                </a:lnTo>
                <a:lnTo>
                  <a:pt x="6049009" y="4349750"/>
                </a:lnTo>
                <a:lnTo>
                  <a:pt x="6559549" y="4011422"/>
                </a:lnTo>
                <a:lnTo>
                  <a:pt x="6559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392303" y="5326716"/>
            <a:ext cx="474674" cy="318445"/>
          </a:xfrm>
          <a:custGeom>
            <a:avLst/>
            <a:gdLst>
              <a:gd name="connsiteX0" fmla="*/ 6350 w 523240"/>
              <a:gd name="connsiteY0" fmla="*/ 344678 h 351027"/>
              <a:gd name="connsiteX1" fmla="*/ 138176 w 523240"/>
              <a:gd name="connsiteY1" fmla="*/ 17779 h 351027"/>
              <a:gd name="connsiteX2" fmla="*/ 516890 w 523240"/>
              <a:gd name="connsiteY2" fmla="*/ 6350 h 351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23240" h="351027">
                <a:moveTo>
                  <a:pt x="6350" y="344678"/>
                </a:moveTo>
                <a:lnTo>
                  <a:pt x="138176" y="17779"/>
                </a:lnTo>
                <a:cubicBezTo>
                  <a:pt x="189992" y="69596"/>
                  <a:pt x="325628" y="69596"/>
                  <a:pt x="5168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331036" y="2044784"/>
            <a:ext cx="4009381" cy="276509"/>
          </a:xfrm>
          <a:custGeom>
            <a:avLst/>
            <a:gdLst>
              <a:gd name="connsiteX0" fmla="*/ 0 w 4419600"/>
              <a:gd name="connsiteY0" fmla="*/ 0 h 304800"/>
              <a:gd name="connsiteX1" fmla="*/ 0 w 4419600"/>
              <a:gd name="connsiteY1" fmla="*/ 304800 h 304800"/>
              <a:gd name="connsiteX2" fmla="*/ 4419599 w 4419600"/>
              <a:gd name="connsiteY2" fmla="*/ 304800 h 304800"/>
              <a:gd name="connsiteX3" fmla="*/ 4419599 w 4419600"/>
              <a:gd name="connsiteY3" fmla="*/ 0 h 304800"/>
              <a:gd name="connsiteX4" fmla="*/ 0 w 44196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19600" h="304800">
                <a:moveTo>
                  <a:pt x="0" y="0"/>
                </a:moveTo>
                <a:lnTo>
                  <a:pt x="0" y="304800"/>
                </a:lnTo>
                <a:lnTo>
                  <a:pt x="4419599" y="304800"/>
                </a:lnTo>
                <a:lnTo>
                  <a:pt x="44195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334645" y="4596733"/>
            <a:ext cx="1186685" cy="979302"/>
          </a:xfrm>
          <a:custGeom>
            <a:avLst/>
            <a:gdLst>
              <a:gd name="connsiteX0" fmla="*/ 1301750 w 1308100"/>
              <a:gd name="connsiteY0" fmla="*/ 539750 h 1079499"/>
              <a:gd name="connsiteX1" fmla="*/ 1112011 w 1308100"/>
              <a:gd name="connsiteY1" fmla="*/ 383539 h 1079499"/>
              <a:gd name="connsiteX2" fmla="*/ 1112011 w 1308100"/>
              <a:gd name="connsiteY2" fmla="*/ 162559 h 1079499"/>
              <a:gd name="connsiteX3" fmla="*/ 843788 w 1308100"/>
              <a:gd name="connsiteY3" fmla="*/ 162559 h 1079499"/>
              <a:gd name="connsiteX4" fmla="*/ 654050 w 1308100"/>
              <a:gd name="connsiteY4" fmla="*/ 6350 h 1079499"/>
              <a:gd name="connsiteX5" fmla="*/ 464311 w 1308100"/>
              <a:gd name="connsiteY5" fmla="*/ 162559 h 1079499"/>
              <a:gd name="connsiteX6" fmla="*/ 196088 w 1308100"/>
              <a:gd name="connsiteY6" fmla="*/ 162559 h 1079499"/>
              <a:gd name="connsiteX7" fmla="*/ 196088 w 1308100"/>
              <a:gd name="connsiteY7" fmla="*/ 383539 h 1079499"/>
              <a:gd name="connsiteX8" fmla="*/ 6350 w 1308100"/>
              <a:gd name="connsiteY8" fmla="*/ 539750 h 1079499"/>
              <a:gd name="connsiteX9" fmla="*/ 196088 w 1308100"/>
              <a:gd name="connsiteY9" fmla="*/ 695959 h 1079499"/>
              <a:gd name="connsiteX10" fmla="*/ 196088 w 1308100"/>
              <a:gd name="connsiteY10" fmla="*/ 916939 h 1079499"/>
              <a:gd name="connsiteX11" fmla="*/ 464311 w 1308100"/>
              <a:gd name="connsiteY11" fmla="*/ 916939 h 1079499"/>
              <a:gd name="connsiteX12" fmla="*/ 654050 w 1308100"/>
              <a:gd name="connsiteY12" fmla="*/ 1073150 h 1079499"/>
              <a:gd name="connsiteX13" fmla="*/ 843788 w 1308100"/>
              <a:gd name="connsiteY13" fmla="*/ 916939 h 1079499"/>
              <a:gd name="connsiteX14" fmla="*/ 1112011 w 1308100"/>
              <a:gd name="connsiteY14" fmla="*/ 916939 h 1079499"/>
              <a:gd name="connsiteX15" fmla="*/ 1112011 w 1308100"/>
              <a:gd name="connsiteY15" fmla="*/ 695959 h 1079499"/>
              <a:gd name="connsiteX16" fmla="*/ 1301750 w 1308100"/>
              <a:gd name="connsiteY16" fmla="*/ 5397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08100" h="1079499">
                <a:moveTo>
                  <a:pt x="1301750" y="539750"/>
                </a:moveTo>
                <a:lnTo>
                  <a:pt x="1112011" y="383539"/>
                </a:lnTo>
                <a:lnTo>
                  <a:pt x="1112011" y="162559"/>
                </a:lnTo>
                <a:lnTo>
                  <a:pt x="843788" y="162559"/>
                </a:lnTo>
                <a:lnTo>
                  <a:pt x="654050" y="6350"/>
                </a:lnTo>
                <a:lnTo>
                  <a:pt x="464311" y="162559"/>
                </a:lnTo>
                <a:lnTo>
                  <a:pt x="196088" y="162559"/>
                </a:lnTo>
                <a:lnTo>
                  <a:pt x="196088" y="383539"/>
                </a:lnTo>
                <a:lnTo>
                  <a:pt x="6350" y="539750"/>
                </a:lnTo>
                <a:lnTo>
                  <a:pt x="196088" y="695959"/>
                </a:lnTo>
                <a:lnTo>
                  <a:pt x="196088" y="916939"/>
                </a:lnTo>
                <a:lnTo>
                  <a:pt x="464311" y="916939"/>
                </a:lnTo>
                <a:lnTo>
                  <a:pt x="654050" y="1073150"/>
                </a:lnTo>
                <a:lnTo>
                  <a:pt x="843788" y="916939"/>
                </a:lnTo>
                <a:lnTo>
                  <a:pt x="1112011" y="916939"/>
                </a:lnTo>
                <a:lnTo>
                  <a:pt x="1112011" y="695959"/>
                </a:lnTo>
                <a:lnTo>
                  <a:pt x="1301750" y="539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37359"/>
            <a:ext cx="5310749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587593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非递归算法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31358" y="2131424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4" y="2177509"/>
            <a:ext cx="4950073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初始化子序列长度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*TmpA;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malloc(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sizeof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Merge_pass(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996"/>
              </a:lnSpc>
              <a:tabLst>
                <a:tab pos="103693" algn="l"/>
                <a:tab pos="334122" algn="l"/>
                <a:tab pos="668244" algn="l"/>
              </a:tabLst>
            </a:pPr>
            <a:r>
              <a:rPr lang="en-US" altLang="zh-CN" sz="1633" dirty="0"/>
              <a:t>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69164" y="4965642"/>
            <a:ext cx="264014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Error(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空间不足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"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31358" y="5276715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605279" y="4954121"/>
            <a:ext cx="650819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FF0000"/>
                </a:solidFill>
                <a:latin typeface="黑体" pitchFamily="18" charset="0"/>
                <a:cs typeface="黑体" pitchFamily="18" charset="0"/>
              </a:rPr>
              <a:t>稳定</a:t>
            </a:r>
          </a:p>
        </p:txBody>
      </p:sp>
    </p:spTree>
    <p:extLst>
      <p:ext uri="{BB962C8B-B14F-4D97-AF65-F5344CB8AC3E}">
        <p14:creationId xmlns:p14="http://schemas.microsoft.com/office/powerpoint/2010/main" val="6696055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10013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188831" y="2450907"/>
            <a:ext cx="985063" cy="432045"/>
          </a:xfrm>
          <a:custGeom>
            <a:avLst/>
            <a:gdLst>
              <a:gd name="connsiteX0" fmla="*/ 542925 w 1085850"/>
              <a:gd name="connsiteY0" fmla="*/ 9525 h 476250"/>
              <a:gd name="connsiteX1" fmla="*/ 9525 w 1085850"/>
              <a:gd name="connsiteY1" fmla="*/ 238125 h 476250"/>
              <a:gd name="connsiteX2" fmla="*/ 542925 w 1085850"/>
              <a:gd name="connsiteY2" fmla="*/ 466725 h 476250"/>
              <a:gd name="connsiteX3" fmla="*/ 1076325 w 1085850"/>
              <a:gd name="connsiteY3" fmla="*/ 238125 h 476250"/>
              <a:gd name="connsiteX4" fmla="*/ 542925 w 1085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476250">
                <a:moveTo>
                  <a:pt x="542925" y="9525"/>
                </a:moveTo>
                <a:cubicBezTo>
                  <a:pt x="248030" y="9525"/>
                  <a:pt x="9525" y="111633"/>
                  <a:pt x="9525" y="238125"/>
                </a:cubicBezTo>
                <a:cubicBezTo>
                  <a:pt x="9525" y="364617"/>
                  <a:pt x="248030" y="466725"/>
                  <a:pt x="542925" y="466725"/>
                </a:cubicBezTo>
                <a:cubicBezTo>
                  <a:pt x="837819" y="466725"/>
                  <a:pt x="1076325" y="364617"/>
                  <a:pt x="1076325" y="238125"/>
                </a:cubicBezTo>
                <a:cubicBezTo>
                  <a:pt x="1076325" y="111633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6225740" y="2450907"/>
            <a:ext cx="639427" cy="432045"/>
          </a:xfrm>
          <a:custGeom>
            <a:avLst/>
            <a:gdLst>
              <a:gd name="connsiteX0" fmla="*/ 352425 w 704850"/>
              <a:gd name="connsiteY0" fmla="*/ 9525 h 476250"/>
              <a:gd name="connsiteX1" fmla="*/ 9525 w 704850"/>
              <a:gd name="connsiteY1" fmla="*/ 238125 h 476250"/>
              <a:gd name="connsiteX2" fmla="*/ 352425 w 704850"/>
              <a:gd name="connsiteY2" fmla="*/ 466725 h 476250"/>
              <a:gd name="connsiteX3" fmla="*/ 695325 w 704850"/>
              <a:gd name="connsiteY3" fmla="*/ 238125 h 476250"/>
              <a:gd name="connsiteX4" fmla="*/ 352425 w 704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476250">
                <a:moveTo>
                  <a:pt x="352425" y="9525"/>
                </a:moveTo>
                <a:cubicBezTo>
                  <a:pt x="162687" y="9525"/>
                  <a:pt x="9525" y="111633"/>
                  <a:pt x="9525" y="238125"/>
                </a:cubicBezTo>
                <a:cubicBezTo>
                  <a:pt x="9525" y="364617"/>
                  <a:pt x="162687" y="466725"/>
                  <a:pt x="352425" y="466725"/>
                </a:cubicBezTo>
                <a:cubicBezTo>
                  <a:pt x="542163" y="466725"/>
                  <a:pt x="695325" y="364617"/>
                  <a:pt x="695325" y="238125"/>
                </a:cubicBezTo>
                <a:cubicBezTo>
                  <a:pt x="695325" y="111633"/>
                  <a:pt x="542163" y="9525"/>
                  <a:pt x="3524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741849" y="3695198"/>
            <a:ext cx="985063" cy="432045"/>
          </a:xfrm>
          <a:custGeom>
            <a:avLst/>
            <a:gdLst>
              <a:gd name="connsiteX0" fmla="*/ 542925 w 1085850"/>
              <a:gd name="connsiteY0" fmla="*/ 9525 h 476250"/>
              <a:gd name="connsiteX1" fmla="*/ 9525 w 1085850"/>
              <a:gd name="connsiteY1" fmla="*/ 238125 h 476250"/>
              <a:gd name="connsiteX2" fmla="*/ 542925 w 1085850"/>
              <a:gd name="connsiteY2" fmla="*/ 466725 h 476250"/>
              <a:gd name="connsiteX3" fmla="*/ 1076325 w 1085850"/>
              <a:gd name="connsiteY3" fmla="*/ 238125 h 476250"/>
              <a:gd name="connsiteX4" fmla="*/ 542925 w 1085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476250">
                <a:moveTo>
                  <a:pt x="542925" y="9525"/>
                </a:moveTo>
                <a:cubicBezTo>
                  <a:pt x="248030" y="9525"/>
                  <a:pt x="9525" y="111632"/>
                  <a:pt x="9525" y="238125"/>
                </a:cubicBezTo>
                <a:cubicBezTo>
                  <a:pt x="9525" y="364616"/>
                  <a:pt x="248030" y="466725"/>
                  <a:pt x="542925" y="466725"/>
                </a:cubicBezTo>
                <a:cubicBezTo>
                  <a:pt x="837819" y="466725"/>
                  <a:pt x="1076325" y="364616"/>
                  <a:pt x="1076325" y="238125"/>
                </a:cubicBezTo>
                <a:cubicBezTo>
                  <a:pt x="1076325" y="111632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709631" y="3695198"/>
            <a:ext cx="639427" cy="432045"/>
          </a:xfrm>
          <a:custGeom>
            <a:avLst/>
            <a:gdLst>
              <a:gd name="connsiteX0" fmla="*/ 352425 w 704850"/>
              <a:gd name="connsiteY0" fmla="*/ 9525 h 476250"/>
              <a:gd name="connsiteX1" fmla="*/ 9525 w 704850"/>
              <a:gd name="connsiteY1" fmla="*/ 238125 h 476250"/>
              <a:gd name="connsiteX2" fmla="*/ 352425 w 704850"/>
              <a:gd name="connsiteY2" fmla="*/ 466725 h 476250"/>
              <a:gd name="connsiteX3" fmla="*/ 695325 w 704850"/>
              <a:gd name="connsiteY3" fmla="*/ 238125 h 476250"/>
              <a:gd name="connsiteX4" fmla="*/ 352425 w 704850"/>
              <a:gd name="connsiteY4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4850" h="476250">
                <a:moveTo>
                  <a:pt x="352425" y="9525"/>
                </a:moveTo>
                <a:cubicBezTo>
                  <a:pt x="162687" y="9525"/>
                  <a:pt x="9525" y="111632"/>
                  <a:pt x="9525" y="238125"/>
                </a:cubicBezTo>
                <a:cubicBezTo>
                  <a:pt x="9525" y="364616"/>
                  <a:pt x="162687" y="466725"/>
                  <a:pt x="352425" y="466725"/>
                </a:cubicBezTo>
                <a:cubicBezTo>
                  <a:pt x="542163" y="466725"/>
                  <a:pt x="695325" y="364616"/>
                  <a:pt x="695325" y="238125"/>
                </a:cubicBezTo>
                <a:cubicBezTo>
                  <a:pt x="695325" y="111632"/>
                  <a:pt x="542163" y="9525"/>
                  <a:pt x="3524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7815667" y="4455598"/>
            <a:ext cx="1399827" cy="639427"/>
          </a:xfrm>
          <a:custGeom>
            <a:avLst/>
            <a:gdLst>
              <a:gd name="connsiteX0" fmla="*/ 771525 w 1543050"/>
              <a:gd name="connsiteY0" fmla="*/ 9525 h 704850"/>
              <a:gd name="connsiteX1" fmla="*/ 9525 w 1543050"/>
              <a:gd name="connsiteY1" fmla="*/ 352425 h 704850"/>
              <a:gd name="connsiteX2" fmla="*/ 771525 w 1543050"/>
              <a:gd name="connsiteY2" fmla="*/ 695325 h 704850"/>
              <a:gd name="connsiteX3" fmla="*/ 1533525 w 1543050"/>
              <a:gd name="connsiteY3" fmla="*/ 352425 h 704850"/>
              <a:gd name="connsiteX4" fmla="*/ 771525 w 1543050"/>
              <a:gd name="connsiteY4" fmla="*/ 9525 h 704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3050" h="704850">
                <a:moveTo>
                  <a:pt x="771525" y="9525"/>
                </a:moveTo>
                <a:cubicBezTo>
                  <a:pt x="350901" y="9525"/>
                  <a:pt x="9525" y="162686"/>
                  <a:pt x="9525" y="352425"/>
                </a:cubicBezTo>
                <a:cubicBezTo>
                  <a:pt x="9525" y="542163"/>
                  <a:pt x="350901" y="695325"/>
                  <a:pt x="771525" y="695325"/>
                </a:cubicBezTo>
                <a:cubicBezTo>
                  <a:pt x="1192148" y="695325"/>
                  <a:pt x="1533525" y="542163"/>
                  <a:pt x="1533525" y="352425"/>
                </a:cubicBezTo>
                <a:cubicBezTo>
                  <a:pt x="1533525" y="162686"/>
                  <a:pt x="1192148" y="9525"/>
                  <a:pt x="7715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4704940" y="4801234"/>
            <a:ext cx="985063" cy="639427"/>
          </a:xfrm>
          <a:custGeom>
            <a:avLst/>
            <a:gdLst>
              <a:gd name="connsiteX0" fmla="*/ 542925 w 1085850"/>
              <a:gd name="connsiteY0" fmla="*/ 9525 h 704850"/>
              <a:gd name="connsiteX1" fmla="*/ 9525 w 1085850"/>
              <a:gd name="connsiteY1" fmla="*/ 352425 h 704850"/>
              <a:gd name="connsiteX2" fmla="*/ 542925 w 1085850"/>
              <a:gd name="connsiteY2" fmla="*/ 695325 h 704850"/>
              <a:gd name="connsiteX3" fmla="*/ 1076325 w 1085850"/>
              <a:gd name="connsiteY3" fmla="*/ 352425 h 704850"/>
              <a:gd name="connsiteX4" fmla="*/ 542925 w 1085850"/>
              <a:gd name="connsiteY4" fmla="*/ 9525 h 704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850" h="704850">
                <a:moveTo>
                  <a:pt x="542925" y="9525"/>
                </a:moveTo>
                <a:cubicBezTo>
                  <a:pt x="248030" y="9525"/>
                  <a:pt x="9525" y="162686"/>
                  <a:pt x="9525" y="352425"/>
                </a:cubicBezTo>
                <a:cubicBezTo>
                  <a:pt x="9525" y="542163"/>
                  <a:pt x="248030" y="695325"/>
                  <a:pt x="542925" y="695325"/>
                </a:cubicBezTo>
                <a:cubicBezTo>
                  <a:pt x="837819" y="695325"/>
                  <a:pt x="1076325" y="542163"/>
                  <a:pt x="1076325" y="352425"/>
                </a:cubicBezTo>
                <a:cubicBezTo>
                  <a:pt x="1076325" y="162686"/>
                  <a:pt x="837819" y="9525"/>
                  <a:pt x="542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569547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363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官方统一定义</a:t>
            </a:r>
            <a:r>
              <a:rPr lang="en-US" altLang="zh-CN" sz="3631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363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3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没有</a:t>
            </a:r>
            <a:r>
              <a:rPr lang="en-US" altLang="zh-CN" sz="3631" b="1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43776" y="1509279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54850" y="1463194"/>
            <a:ext cx="693138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数据结构是数据对象，以及存在于该对象的实例和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组成实例的数据元素之间的各种联系。这些联系可以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通过定义相关的函数来给出。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473" y="261531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653504" y="2580752"/>
            <a:ext cx="385522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Sartaj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Sahni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，《数据结构、算法与应用》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6" y="3099206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4850" y="3030079"/>
            <a:ext cx="630140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数据结构是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ADT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（抽象数据类型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）的物理实现。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65473" y="3836564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653504" y="3802000"/>
            <a:ext cx="416299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Clifford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A.Shaffer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，《数据结构与算法分析》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6" y="4320455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50" y="4274369"/>
            <a:ext cx="693138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数据结构（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）是计算机中存储、组织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数据的方式。通常情况下，精心选择的数据结构可以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带来最优效率的算法。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65473" y="5426491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653503" y="5380406"/>
            <a:ext cx="125996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中文维基百科</a:t>
            </a:r>
          </a:p>
        </p:txBody>
      </p:sp>
    </p:spTree>
    <p:extLst>
      <p:ext uri="{BB962C8B-B14F-4D97-AF65-F5344CB8AC3E}">
        <p14:creationId xmlns:p14="http://schemas.microsoft.com/office/powerpoint/2010/main" val="117086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5888744" y="4049475"/>
            <a:ext cx="345636" cy="414764"/>
          </a:xfrm>
          <a:custGeom>
            <a:avLst/>
            <a:gdLst>
              <a:gd name="connsiteX0" fmla="*/ 190500 w 381000"/>
              <a:gd name="connsiteY0" fmla="*/ 122682 h 457200"/>
              <a:gd name="connsiteX1" fmla="*/ 147066 w 381000"/>
              <a:gd name="connsiteY1" fmla="*/ 48767 h 457200"/>
              <a:gd name="connsiteX2" fmla="*/ 128778 w 381000"/>
              <a:gd name="connsiteY2" fmla="*/ 134111 h 457200"/>
              <a:gd name="connsiteX3" fmla="*/ 6858 w 381000"/>
              <a:gd name="connsiteY3" fmla="*/ 48767 h 457200"/>
              <a:gd name="connsiteX4" fmla="*/ 81534 w 381000"/>
              <a:gd name="connsiteY4" fmla="*/ 161544 h 457200"/>
              <a:gd name="connsiteX5" fmla="*/ 0 w 381000"/>
              <a:gd name="connsiteY5" fmla="*/ 182117 h 457200"/>
              <a:gd name="connsiteX6" fmla="*/ 65532 w 381000"/>
              <a:gd name="connsiteY6" fmla="*/ 249173 h 457200"/>
              <a:gd name="connsiteX7" fmla="*/ 2286 w 381000"/>
              <a:gd name="connsiteY7" fmla="*/ 308609 h 457200"/>
              <a:gd name="connsiteX8" fmla="*/ 99822 w 381000"/>
              <a:gd name="connsiteY8" fmla="*/ 294894 h 457200"/>
              <a:gd name="connsiteX9" fmla="*/ 83820 w 381000"/>
              <a:gd name="connsiteY9" fmla="*/ 372617 h 457200"/>
              <a:gd name="connsiteX10" fmla="*/ 136398 w 381000"/>
              <a:gd name="connsiteY10" fmla="*/ 330707 h 457200"/>
              <a:gd name="connsiteX11" fmla="*/ 149352 w 381000"/>
              <a:gd name="connsiteY11" fmla="*/ 457200 h 457200"/>
              <a:gd name="connsiteX12" fmla="*/ 185928 w 381000"/>
              <a:gd name="connsiteY12" fmla="*/ 316229 h 457200"/>
              <a:gd name="connsiteX13" fmla="*/ 233934 w 381000"/>
              <a:gd name="connsiteY13" fmla="*/ 417575 h 457200"/>
              <a:gd name="connsiteX14" fmla="*/ 247650 w 381000"/>
              <a:gd name="connsiteY14" fmla="*/ 306323 h 457200"/>
              <a:gd name="connsiteX15" fmla="*/ 320040 w 381000"/>
              <a:gd name="connsiteY15" fmla="*/ 383285 h 457200"/>
              <a:gd name="connsiteX16" fmla="*/ 297180 w 381000"/>
              <a:gd name="connsiteY16" fmla="*/ 273557 h 457200"/>
              <a:gd name="connsiteX17" fmla="*/ 381000 w 381000"/>
              <a:gd name="connsiteY17" fmla="*/ 281177 h 457200"/>
              <a:gd name="connsiteX18" fmla="*/ 310896 w 381000"/>
              <a:gd name="connsiteY18" fmla="*/ 221741 h 457200"/>
              <a:gd name="connsiteX19" fmla="*/ 371855 w 381000"/>
              <a:gd name="connsiteY19" fmla="*/ 172211 h 457200"/>
              <a:gd name="connsiteX20" fmla="*/ 294894 w 381000"/>
              <a:gd name="connsiteY20" fmla="*/ 154685 h 457200"/>
              <a:gd name="connsiteX21" fmla="*/ 323850 w 381000"/>
              <a:gd name="connsiteY21" fmla="*/ 94488 h 457200"/>
              <a:gd name="connsiteX22" fmla="*/ 249936 w 381000"/>
              <a:gd name="connsiteY22" fmla="*/ 112775 h 457200"/>
              <a:gd name="connsiteX23" fmla="*/ 256032 w 381000"/>
              <a:gd name="connsiteY23" fmla="*/ 0 h 457200"/>
              <a:gd name="connsiteX24" fmla="*/ 190500 w 381000"/>
              <a:gd name="connsiteY24" fmla="*/ 122682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81000" h="457200">
                <a:moveTo>
                  <a:pt x="190500" y="122682"/>
                </a:moveTo>
                <a:lnTo>
                  <a:pt x="147066" y="48767"/>
                </a:lnTo>
                <a:lnTo>
                  <a:pt x="128778" y="134111"/>
                </a:lnTo>
                <a:lnTo>
                  <a:pt x="6858" y="48767"/>
                </a:lnTo>
                <a:lnTo>
                  <a:pt x="81534" y="161544"/>
                </a:lnTo>
                <a:lnTo>
                  <a:pt x="0" y="182117"/>
                </a:lnTo>
                <a:lnTo>
                  <a:pt x="65532" y="249173"/>
                </a:lnTo>
                <a:lnTo>
                  <a:pt x="2286" y="308609"/>
                </a:lnTo>
                <a:lnTo>
                  <a:pt x="99822" y="294894"/>
                </a:lnTo>
                <a:lnTo>
                  <a:pt x="83820" y="372617"/>
                </a:lnTo>
                <a:lnTo>
                  <a:pt x="136398" y="330707"/>
                </a:lnTo>
                <a:lnTo>
                  <a:pt x="149352" y="457200"/>
                </a:lnTo>
                <a:lnTo>
                  <a:pt x="185928" y="316229"/>
                </a:lnTo>
                <a:lnTo>
                  <a:pt x="233934" y="417575"/>
                </a:lnTo>
                <a:lnTo>
                  <a:pt x="247650" y="306323"/>
                </a:lnTo>
                <a:lnTo>
                  <a:pt x="320040" y="383285"/>
                </a:lnTo>
                <a:lnTo>
                  <a:pt x="297180" y="273557"/>
                </a:lnTo>
                <a:lnTo>
                  <a:pt x="381000" y="281177"/>
                </a:lnTo>
                <a:lnTo>
                  <a:pt x="310896" y="221741"/>
                </a:lnTo>
                <a:lnTo>
                  <a:pt x="371855" y="172211"/>
                </a:lnTo>
                <a:lnTo>
                  <a:pt x="294894" y="154685"/>
                </a:lnTo>
                <a:lnTo>
                  <a:pt x="323850" y="94488"/>
                </a:lnTo>
                <a:lnTo>
                  <a:pt x="249936" y="112775"/>
                </a:lnTo>
                <a:lnTo>
                  <a:pt x="256032" y="0"/>
                </a:lnTo>
                <a:lnTo>
                  <a:pt x="190500" y="12268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什么是好的算法？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50" y="1889479"/>
            <a:ext cx="6989093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在分析一般算法的效率时，我们经常关注下面</a:t>
            </a:r>
          </a:p>
          <a:p>
            <a:pPr>
              <a:lnSpc>
                <a:spcPts val="3266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两种复杂度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2960951"/>
            <a:ext cx="166712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2903345"/>
            <a:ext cx="4438074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  <a:tabLst>
                <a:tab pos="140561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最坏情况复杂度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266"/>
              </a:lnSpc>
              <a:tabLst>
                <a:tab pos="1405616" algn="l"/>
              </a:tabLst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平均复杂度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4808"/>
              </a:lnSpc>
              <a:tabLst>
                <a:tab pos="1405616" algn="l"/>
              </a:tabLst>
            </a:pPr>
            <a:r>
              <a:rPr lang="en-US" altLang="zh-CN" sz="1633" dirty="0"/>
              <a:t>	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5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avg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5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worst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79582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797309"/>
            <a:ext cx="332302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10.1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快速排序</a:t>
            </a:r>
          </a:p>
        </p:txBody>
      </p:sp>
    </p:spTree>
    <p:extLst>
      <p:ext uri="{BB962C8B-B14F-4D97-AF65-F5344CB8AC3E}">
        <p14:creationId xmlns:p14="http://schemas.microsoft.com/office/powerpoint/2010/main" val="51935641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778018" y="2805184"/>
            <a:ext cx="1935562" cy="1728181"/>
          </a:xfrm>
          <a:custGeom>
            <a:avLst/>
            <a:gdLst>
              <a:gd name="connsiteX0" fmla="*/ 1066800 w 2133599"/>
              <a:gd name="connsiteY0" fmla="*/ 0 h 1905000"/>
              <a:gd name="connsiteX1" fmla="*/ 0 w 2133599"/>
              <a:gd name="connsiteY1" fmla="*/ 952500 h 1905000"/>
              <a:gd name="connsiteX2" fmla="*/ 1066800 w 2133599"/>
              <a:gd name="connsiteY2" fmla="*/ 1905000 h 1905000"/>
              <a:gd name="connsiteX3" fmla="*/ 2133599 w 2133599"/>
              <a:gd name="connsiteY3" fmla="*/ 952500 h 1905000"/>
              <a:gd name="connsiteX4" fmla="*/ 1066800 w 2133599"/>
              <a:gd name="connsiteY4" fmla="*/ 0 h 190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599" h="1905000">
                <a:moveTo>
                  <a:pt x="1066800" y="0"/>
                </a:moveTo>
                <a:cubicBezTo>
                  <a:pt x="477773" y="0"/>
                  <a:pt x="0" y="426719"/>
                  <a:pt x="0" y="952500"/>
                </a:cubicBezTo>
                <a:cubicBezTo>
                  <a:pt x="0" y="1478280"/>
                  <a:pt x="477773" y="1905000"/>
                  <a:pt x="1066800" y="1905000"/>
                </a:cubicBezTo>
                <a:cubicBezTo>
                  <a:pt x="1655825" y="1905000"/>
                  <a:pt x="2133599" y="1478280"/>
                  <a:pt x="2133599" y="952500"/>
                </a:cubicBezTo>
                <a:cubicBezTo>
                  <a:pt x="2133599" y="426719"/>
                  <a:pt x="1655825" y="0"/>
                  <a:pt x="10668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4013668" y="3349562"/>
            <a:ext cx="293790" cy="293791"/>
          </a:xfrm>
          <a:custGeom>
            <a:avLst/>
            <a:gdLst>
              <a:gd name="connsiteX0" fmla="*/ 161925 w 323849"/>
              <a:gd name="connsiteY0" fmla="*/ 9525 h 323850"/>
              <a:gd name="connsiteX1" fmla="*/ 9525 w 323849"/>
              <a:gd name="connsiteY1" fmla="*/ 161925 h 323850"/>
              <a:gd name="connsiteX2" fmla="*/ 161925 w 323849"/>
              <a:gd name="connsiteY2" fmla="*/ 314325 h 323850"/>
              <a:gd name="connsiteX3" fmla="*/ 314324 w 323849"/>
              <a:gd name="connsiteY3" fmla="*/ 161925 h 323850"/>
              <a:gd name="connsiteX4" fmla="*/ 161925 w 323849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49" h="323850">
                <a:moveTo>
                  <a:pt x="161925" y="9525"/>
                </a:moveTo>
                <a:cubicBezTo>
                  <a:pt x="78104" y="9525"/>
                  <a:pt x="9525" y="78104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4" y="245744"/>
                  <a:pt x="314324" y="161925"/>
                </a:cubicBezTo>
                <a:cubicBezTo>
                  <a:pt x="314324" y="78104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938245" y="2943438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886399" y="3012566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4851835" y="3012566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5612235" y="2736056"/>
            <a:ext cx="1175163" cy="829527"/>
          </a:xfrm>
          <a:custGeom>
            <a:avLst/>
            <a:gdLst>
              <a:gd name="connsiteX0" fmla="*/ 647700 w 1295400"/>
              <a:gd name="connsiteY0" fmla="*/ 0 h 914400"/>
              <a:gd name="connsiteX1" fmla="*/ 0 w 1295400"/>
              <a:gd name="connsiteY1" fmla="*/ 457200 h 914400"/>
              <a:gd name="connsiteX2" fmla="*/ 647700 w 1295400"/>
              <a:gd name="connsiteY2" fmla="*/ 914400 h 914400"/>
              <a:gd name="connsiteX3" fmla="*/ 1295400 w 1295400"/>
              <a:gd name="connsiteY3" fmla="*/ 457200 h 914400"/>
              <a:gd name="connsiteX4" fmla="*/ 647700 w 12954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914400">
                <a:moveTo>
                  <a:pt x="647700" y="0"/>
                </a:moveTo>
                <a:cubicBezTo>
                  <a:pt x="290322" y="0"/>
                  <a:pt x="0" y="204977"/>
                  <a:pt x="0" y="457200"/>
                </a:cubicBezTo>
                <a:cubicBezTo>
                  <a:pt x="0" y="709422"/>
                  <a:pt x="290322" y="914400"/>
                  <a:pt x="647700" y="914400"/>
                </a:cubicBezTo>
                <a:cubicBezTo>
                  <a:pt x="1005078" y="914400"/>
                  <a:pt x="1295400" y="709422"/>
                  <a:pt x="1295400" y="457200"/>
                </a:cubicBezTo>
                <a:cubicBezTo>
                  <a:pt x="1295400" y="204977"/>
                  <a:pt x="1005078" y="0"/>
                  <a:pt x="6477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847874" y="2934797"/>
            <a:ext cx="293791" cy="293791"/>
          </a:xfrm>
          <a:custGeom>
            <a:avLst/>
            <a:gdLst>
              <a:gd name="connsiteX0" fmla="*/ 161925 w 323850"/>
              <a:gd name="connsiteY0" fmla="*/ 9525 h 323850"/>
              <a:gd name="connsiteX1" fmla="*/ 9525 w 323850"/>
              <a:gd name="connsiteY1" fmla="*/ 161925 h 323850"/>
              <a:gd name="connsiteX2" fmla="*/ 161925 w 323850"/>
              <a:gd name="connsiteY2" fmla="*/ 314325 h 323850"/>
              <a:gd name="connsiteX3" fmla="*/ 314325 w 323850"/>
              <a:gd name="connsiteY3" fmla="*/ 161925 h 323850"/>
              <a:gd name="connsiteX4" fmla="*/ 161925 w 323850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50" h="323850">
                <a:moveTo>
                  <a:pt x="161925" y="9525"/>
                </a:moveTo>
                <a:cubicBezTo>
                  <a:pt x="78104" y="9525"/>
                  <a:pt x="9525" y="78105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5" y="245744"/>
                  <a:pt x="314325" y="161925"/>
                </a:cubicBezTo>
                <a:cubicBezTo>
                  <a:pt x="314325" y="78105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71279" y="2736056"/>
            <a:ext cx="1036909" cy="829527"/>
          </a:xfrm>
          <a:custGeom>
            <a:avLst/>
            <a:gdLst>
              <a:gd name="connsiteX0" fmla="*/ 571500 w 1143000"/>
              <a:gd name="connsiteY0" fmla="*/ 0 h 914400"/>
              <a:gd name="connsiteX1" fmla="*/ 0 w 1143000"/>
              <a:gd name="connsiteY1" fmla="*/ 457200 h 914400"/>
              <a:gd name="connsiteX2" fmla="*/ 571500 w 1143000"/>
              <a:gd name="connsiteY2" fmla="*/ 914400 h 914400"/>
              <a:gd name="connsiteX3" fmla="*/ 1143000 w 1143000"/>
              <a:gd name="connsiteY3" fmla="*/ 457200 h 914400"/>
              <a:gd name="connsiteX4" fmla="*/ 571500 w 1143000"/>
              <a:gd name="connsiteY4" fmla="*/ 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0" h="914400">
                <a:moveTo>
                  <a:pt x="571500" y="0"/>
                </a:moveTo>
                <a:cubicBezTo>
                  <a:pt x="256031" y="0"/>
                  <a:pt x="0" y="204977"/>
                  <a:pt x="0" y="457200"/>
                </a:cubicBezTo>
                <a:cubicBezTo>
                  <a:pt x="0" y="709422"/>
                  <a:pt x="256031" y="914400"/>
                  <a:pt x="571500" y="914400"/>
                </a:cubicBezTo>
                <a:cubicBezTo>
                  <a:pt x="886967" y="914400"/>
                  <a:pt x="1143000" y="709422"/>
                  <a:pt x="1143000" y="457200"/>
                </a:cubicBezTo>
                <a:cubicBezTo>
                  <a:pt x="1143000" y="204977"/>
                  <a:pt x="886967" y="0"/>
                  <a:pt x="5715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5612235" y="3703839"/>
            <a:ext cx="1866436" cy="483891"/>
          </a:xfrm>
          <a:custGeom>
            <a:avLst/>
            <a:gdLst>
              <a:gd name="connsiteX0" fmla="*/ 1028700 w 2057400"/>
              <a:gd name="connsiteY0" fmla="*/ 0 h 533400"/>
              <a:gd name="connsiteX1" fmla="*/ 0 w 2057400"/>
              <a:gd name="connsiteY1" fmla="*/ 266700 h 533400"/>
              <a:gd name="connsiteX2" fmla="*/ 1028700 w 2057400"/>
              <a:gd name="connsiteY2" fmla="*/ 533400 h 533400"/>
              <a:gd name="connsiteX3" fmla="*/ 2057400 w 2057400"/>
              <a:gd name="connsiteY3" fmla="*/ 266700 h 533400"/>
              <a:gd name="connsiteX4" fmla="*/ 1028700 w 20574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400" h="533400">
                <a:moveTo>
                  <a:pt x="1028700" y="0"/>
                </a:moveTo>
                <a:cubicBezTo>
                  <a:pt x="460248" y="0"/>
                  <a:pt x="0" y="119633"/>
                  <a:pt x="0" y="266700"/>
                </a:cubicBezTo>
                <a:cubicBezTo>
                  <a:pt x="0" y="413765"/>
                  <a:pt x="460248" y="533400"/>
                  <a:pt x="1028700" y="533400"/>
                </a:cubicBezTo>
                <a:cubicBezTo>
                  <a:pt x="1597152" y="533400"/>
                  <a:pt x="2057400" y="413765"/>
                  <a:pt x="2057400" y="266700"/>
                </a:cubicBezTo>
                <a:cubicBezTo>
                  <a:pt x="2057400" y="119633"/>
                  <a:pt x="1597152" y="0"/>
                  <a:pt x="10287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539147" y="3695198"/>
            <a:ext cx="293791" cy="293791"/>
          </a:xfrm>
          <a:custGeom>
            <a:avLst/>
            <a:gdLst>
              <a:gd name="connsiteX0" fmla="*/ 161925 w 323850"/>
              <a:gd name="connsiteY0" fmla="*/ 9525 h 323850"/>
              <a:gd name="connsiteX1" fmla="*/ 9525 w 323850"/>
              <a:gd name="connsiteY1" fmla="*/ 161925 h 323850"/>
              <a:gd name="connsiteX2" fmla="*/ 161925 w 323850"/>
              <a:gd name="connsiteY2" fmla="*/ 314325 h 323850"/>
              <a:gd name="connsiteX3" fmla="*/ 314325 w 323850"/>
              <a:gd name="connsiteY3" fmla="*/ 161925 h 323850"/>
              <a:gd name="connsiteX4" fmla="*/ 161925 w 323850"/>
              <a:gd name="connsiteY4" fmla="*/ 9525 h 323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850" h="323850">
                <a:moveTo>
                  <a:pt x="161925" y="9525"/>
                </a:moveTo>
                <a:cubicBezTo>
                  <a:pt x="78104" y="9525"/>
                  <a:pt x="9525" y="78104"/>
                  <a:pt x="9525" y="161925"/>
                </a:cubicBezTo>
                <a:cubicBezTo>
                  <a:pt x="9525" y="245744"/>
                  <a:pt x="78104" y="314325"/>
                  <a:pt x="161925" y="314325"/>
                </a:cubicBezTo>
                <a:cubicBezTo>
                  <a:pt x="245744" y="314325"/>
                  <a:pt x="314325" y="245744"/>
                  <a:pt x="314325" y="161925"/>
                </a:cubicBezTo>
                <a:cubicBezTo>
                  <a:pt x="314325" y="78104"/>
                  <a:pt x="245744" y="9525"/>
                  <a:pt x="161925" y="952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8031678" y="3703839"/>
            <a:ext cx="1244291" cy="483891"/>
          </a:xfrm>
          <a:custGeom>
            <a:avLst/>
            <a:gdLst>
              <a:gd name="connsiteX0" fmla="*/ 685800 w 1371600"/>
              <a:gd name="connsiteY0" fmla="*/ 0 h 533400"/>
              <a:gd name="connsiteX1" fmla="*/ 0 w 1371600"/>
              <a:gd name="connsiteY1" fmla="*/ 266700 h 533400"/>
              <a:gd name="connsiteX2" fmla="*/ 685800 w 1371600"/>
              <a:gd name="connsiteY2" fmla="*/ 533400 h 533400"/>
              <a:gd name="connsiteX3" fmla="*/ 1371600 w 1371600"/>
              <a:gd name="connsiteY3" fmla="*/ 266700 h 533400"/>
              <a:gd name="connsiteX4" fmla="*/ 685800 w 13716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600" h="533400">
                <a:moveTo>
                  <a:pt x="685800" y="0"/>
                </a:moveTo>
                <a:cubicBezTo>
                  <a:pt x="307085" y="0"/>
                  <a:pt x="0" y="119633"/>
                  <a:pt x="0" y="266700"/>
                </a:cubicBezTo>
                <a:cubicBezTo>
                  <a:pt x="0" y="413765"/>
                  <a:pt x="307085" y="533400"/>
                  <a:pt x="685800" y="533400"/>
                </a:cubicBezTo>
                <a:cubicBezTo>
                  <a:pt x="1064514" y="533400"/>
                  <a:pt x="1371600" y="413765"/>
                  <a:pt x="1371600" y="266700"/>
                </a:cubicBezTo>
                <a:cubicBezTo>
                  <a:pt x="1371600" y="119633"/>
                  <a:pt x="1064514" y="0"/>
                  <a:pt x="6858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938245" y="3703839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4886399" y="3772966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4851835" y="3772966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5612225" y="4395111"/>
            <a:ext cx="3871126" cy="483891"/>
          </a:xfrm>
          <a:custGeom>
            <a:avLst/>
            <a:gdLst>
              <a:gd name="connsiteX0" fmla="*/ 2133600 w 4267200"/>
              <a:gd name="connsiteY0" fmla="*/ 0 h 533400"/>
              <a:gd name="connsiteX1" fmla="*/ 0 w 4267200"/>
              <a:gd name="connsiteY1" fmla="*/ 266700 h 533400"/>
              <a:gd name="connsiteX2" fmla="*/ 2133600 w 4267200"/>
              <a:gd name="connsiteY2" fmla="*/ 533400 h 533400"/>
              <a:gd name="connsiteX3" fmla="*/ 4267200 w 4267200"/>
              <a:gd name="connsiteY3" fmla="*/ 266700 h 533400"/>
              <a:gd name="connsiteX4" fmla="*/ 2133600 w 4267200"/>
              <a:gd name="connsiteY4" fmla="*/ 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0" h="533400">
                <a:moveTo>
                  <a:pt x="2133600" y="0"/>
                </a:moveTo>
                <a:cubicBezTo>
                  <a:pt x="954785" y="0"/>
                  <a:pt x="0" y="119633"/>
                  <a:pt x="0" y="266700"/>
                </a:cubicBezTo>
                <a:cubicBezTo>
                  <a:pt x="0" y="413765"/>
                  <a:pt x="954785" y="533400"/>
                  <a:pt x="2133600" y="533400"/>
                </a:cubicBezTo>
                <a:cubicBezTo>
                  <a:pt x="3311652" y="533400"/>
                  <a:pt x="4267200" y="413765"/>
                  <a:pt x="4267200" y="266700"/>
                </a:cubicBezTo>
                <a:cubicBezTo>
                  <a:pt x="4267200" y="119633"/>
                  <a:pt x="3311652" y="0"/>
                  <a:pt x="2133600" y="0"/>
                </a:cubicBezTo>
              </a:path>
            </a:pathLst>
          </a:custGeom>
          <a:solidFill>
            <a:srgbClr val="6666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4938245" y="4395111"/>
            <a:ext cx="466609" cy="276509"/>
          </a:xfrm>
          <a:custGeom>
            <a:avLst/>
            <a:gdLst>
              <a:gd name="connsiteX0" fmla="*/ 361950 w 514350"/>
              <a:gd name="connsiteY0" fmla="*/ 0 h 304800"/>
              <a:gd name="connsiteX1" fmla="*/ 361950 w 514350"/>
              <a:gd name="connsiteY1" fmla="*/ 76200 h 304800"/>
              <a:gd name="connsiteX2" fmla="*/ 0 w 514350"/>
              <a:gd name="connsiteY2" fmla="*/ 76200 h 304800"/>
              <a:gd name="connsiteX3" fmla="*/ 0 w 514350"/>
              <a:gd name="connsiteY3" fmla="*/ 228600 h 304800"/>
              <a:gd name="connsiteX4" fmla="*/ 361950 w 514350"/>
              <a:gd name="connsiteY4" fmla="*/ 228600 h 304800"/>
              <a:gd name="connsiteX5" fmla="*/ 361950 w 514350"/>
              <a:gd name="connsiteY5" fmla="*/ 304800 h 304800"/>
              <a:gd name="connsiteX6" fmla="*/ 514350 w 514350"/>
              <a:gd name="connsiteY6" fmla="*/ 152400 h 304800"/>
              <a:gd name="connsiteX7" fmla="*/ 361950 w 514350"/>
              <a:gd name="connsiteY7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50" h="304800">
                <a:moveTo>
                  <a:pt x="361950" y="0"/>
                </a:moveTo>
                <a:lnTo>
                  <a:pt x="3619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61950" y="228600"/>
                </a:lnTo>
                <a:lnTo>
                  <a:pt x="361950" y="304800"/>
                </a:lnTo>
                <a:lnTo>
                  <a:pt x="514350" y="152400"/>
                </a:lnTo>
                <a:lnTo>
                  <a:pt x="3619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4886399" y="4464238"/>
            <a:ext cx="34564" cy="138255"/>
          </a:xfrm>
          <a:custGeom>
            <a:avLst/>
            <a:gdLst>
              <a:gd name="connsiteX0" fmla="*/ 19050 w 38100"/>
              <a:gd name="connsiteY0" fmla="*/ 0 h 152400"/>
              <a:gd name="connsiteX1" fmla="*/ 19050 w 3810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52400">
                <a:moveTo>
                  <a:pt x="19050" y="0"/>
                </a:moveTo>
                <a:lnTo>
                  <a:pt x="19050" y="152400"/>
                </a:lnTo>
              </a:path>
            </a:pathLst>
          </a:custGeom>
          <a:ln w="381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4851835" y="4464238"/>
            <a:ext cx="17282" cy="138255"/>
          </a:xfrm>
          <a:custGeom>
            <a:avLst/>
            <a:gdLst>
              <a:gd name="connsiteX0" fmla="*/ 9525 w 19050"/>
              <a:gd name="connsiteY0" fmla="*/ 0 h 152400"/>
              <a:gd name="connsiteX1" fmla="*/ 9525 w 19050"/>
              <a:gd name="connsiteY1" fmla="*/ 1524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" h="152400">
                <a:moveTo>
                  <a:pt x="9525" y="0"/>
                </a:moveTo>
                <a:lnTo>
                  <a:pt x="9525" y="152400"/>
                </a:lnTo>
              </a:path>
            </a:pathLst>
          </a:custGeom>
          <a:ln w="127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57644" y="3225940"/>
            <a:ext cx="5754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146570" y="3467885"/>
            <a:ext cx="131286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273304" y="3721352"/>
            <a:ext cx="94256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911661" y="2834219"/>
            <a:ext cx="5225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727321" y="3076164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773406" y="3802000"/>
            <a:ext cx="15148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85927" y="2949431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524631" y="3202897"/>
            <a:ext cx="52257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261988" y="3871128"/>
            <a:ext cx="7838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077443" y="3191375"/>
            <a:ext cx="131286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1905"/>
              </a:lnSpc>
              <a:tabLst>
                <a:tab pos="126736" algn="l"/>
                <a:tab pos="311079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  <a:p>
            <a:pPr>
              <a:lnSpc>
                <a:spcPts val="1905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2449"/>
              </a:lnSpc>
              <a:tabLst>
                <a:tab pos="126736" algn="l"/>
                <a:tab pos="311079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658194" y="2799655"/>
            <a:ext cx="1521250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  <a:p>
            <a:pPr>
              <a:lnSpc>
                <a:spcPts val="1905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  <a:p>
            <a:pPr>
              <a:lnSpc>
                <a:spcPts val="2449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33" b="1" dirty="0">
                <a:solidFill>
                  <a:srgbClr val="65659A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184343" algn="l"/>
                <a:tab pos="264993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455503" y="2926387"/>
            <a:ext cx="522579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126736" algn="l"/>
                <a:tab pos="161300" algn="l"/>
              </a:tabLst>
            </a:pPr>
            <a:r>
              <a:rPr lang="en-US" altLang="zh-CN" sz="1633" dirty="0"/>
              <a:t>	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</a:p>
          <a:p>
            <a:pPr>
              <a:lnSpc>
                <a:spcPts val="1905"/>
              </a:lnSpc>
              <a:tabLst>
                <a:tab pos="126736" algn="l"/>
                <a:tab pos="161300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26736" algn="l"/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192860" y="3813521"/>
            <a:ext cx="78386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384030" y="4504794"/>
            <a:ext cx="235160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81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62300845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313717" y="4998592"/>
            <a:ext cx="409233" cy="226045"/>
          </a:xfrm>
          <a:custGeom>
            <a:avLst/>
            <a:gdLst>
              <a:gd name="connsiteX0" fmla="*/ 0 w 451104"/>
              <a:gd name="connsiteY0" fmla="*/ 249174 h 249173"/>
              <a:gd name="connsiteX1" fmla="*/ 116585 w 451104"/>
              <a:gd name="connsiteY1" fmla="*/ 8382 h 249173"/>
              <a:gd name="connsiteX2" fmla="*/ 451104 w 451104"/>
              <a:gd name="connsiteY2" fmla="*/ 0 h 249173"/>
              <a:gd name="connsiteX3" fmla="*/ 0 w 451104"/>
              <a:gd name="connsiteY3" fmla="*/ 249174 h 2491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51104" h="249173">
                <a:moveTo>
                  <a:pt x="0" y="249174"/>
                </a:moveTo>
                <a:lnTo>
                  <a:pt x="116585" y="8382"/>
                </a:lnTo>
                <a:cubicBezTo>
                  <a:pt x="162306" y="46482"/>
                  <a:pt x="281940" y="46482"/>
                  <a:pt x="451104" y="0"/>
                </a:cubicBezTo>
                <a:lnTo>
                  <a:pt x="0" y="249174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463530" y="2315532"/>
            <a:ext cx="5265193" cy="2914866"/>
          </a:xfrm>
          <a:custGeom>
            <a:avLst/>
            <a:gdLst>
              <a:gd name="connsiteX0" fmla="*/ 6350 w 5803900"/>
              <a:gd name="connsiteY0" fmla="*/ 6350 h 3213100"/>
              <a:gd name="connsiteX1" fmla="*/ 6350 w 5803900"/>
              <a:gd name="connsiteY1" fmla="*/ 3206750 h 3213100"/>
              <a:gd name="connsiteX2" fmla="*/ 5346446 w 5803900"/>
              <a:gd name="connsiteY2" fmla="*/ 3206750 h 3213100"/>
              <a:gd name="connsiteX3" fmla="*/ 5797549 w 5803900"/>
              <a:gd name="connsiteY3" fmla="*/ 2957575 h 3213100"/>
              <a:gd name="connsiteX4" fmla="*/ 5797549 w 5803900"/>
              <a:gd name="connsiteY4" fmla="*/ 6350 h 3213100"/>
              <a:gd name="connsiteX5" fmla="*/ 6350 w 5803900"/>
              <a:gd name="connsiteY5" fmla="*/ 6350 h 321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803900" h="3213100">
                <a:moveTo>
                  <a:pt x="6350" y="6350"/>
                </a:moveTo>
                <a:lnTo>
                  <a:pt x="6350" y="3206750"/>
                </a:lnTo>
                <a:lnTo>
                  <a:pt x="5346446" y="3206750"/>
                </a:lnTo>
                <a:lnTo>
                  <a:pt x="5797549" y="2957575"/>
                </a:lnTo>
                <a:lnTo>
                  <a:pt x="5797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307969" y="4992832"/>
            <a:ext cx="420755" cy="237566"/>
          </a:xfrm>
          <a:custGeom>
            <a:avLst/>
            <a:gdLst>
              <a:gd name="connsiteX0" fmla="*/ 6350 w 463804"/>
              <a:gd name="connsiteY0" fmla="*/ 255524 h 261873"/>
              <a:gd name="connsiteX1" fmla="*/ 122935 w 463804"/>
              <a:gd name="connsiteY1" fmla="*/ 14732 h 261873"/>
              <a:gd name="connsiteX2" fmla="*/ 457453 w 463804"/>
              <a:gd name="connsiteY2" fmla="*/ 6350 h 261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3804" h="261873">
                <a:moveTo>
                  <a:pt x="6350" y="255524"/>
                </a:moveTo>
                <a:lnTo>
                  <a:pt x="122935" y="14732"/>
                </a:lnTo>
                <a:cubicBezTo>
                  <a:pt x="168655" y="52832"/>
                  <a:pt x="288289" y="52832"/>
                  <a:pt x="457453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884054" y="2666929"/>
            <a:ext cx="2419453" cy="276509"/>
          </a:xfrm>
          <a:custGeom>
            <a:avLst/>
            <a:gdLst>
              <a:gd name="connsiteX0" fmla="*/ 0 w 2666999"/>
              <a:gd name="connsiteY0" fmla="*/ 0 h 304800"/>
              <a:gd name="connsiteX1" fmla="*/ 0 w 2666999"/>
              <a:gd name="connsiteY1" fmla="*/ 304800 h 304800"/>
              <a:gd name="connsiteX2" fmla="*/ 2666999 w 2666999"/>
              <a:gd name="connsiteY2" fmla="*/ 304800 h 304800"/>
              <a:gd name="connsiteX3" fmla="*/ 2666999 w 2666999"/>
              <a:gd name="connsiteY3" fmla="*/ 0 h 304800"/>
              <a:gd name="connsiteX4" fmla="*/ 0 w 2666999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6999" h="304800">
                <a:moveTo>
                  <a:pt x="0" y="0"/>
                </a:moveTo>
                <a:lnTo>
                  <a:pt x="0" y="304800"/>
                </a:lnTo>
                <a:lnTo>
                  <a:pt x="2666999" y="304800"/>
                </a:lnTo>
                <a:lnTo>
                  <a:pt x="2666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165253" y="1837402"/>
            <a:ext cx="345636" cy="138255"/>
          </a:xfrm>
          <a:custGeom>
            <a:avLst/>
            <a:gdLst>
              <a:gd name="connsiteX0" fmla="*/ 285750 w 381000"/>
              <a:gd name="connsiteY0" fmla="*/ 0 h 152400"/>
              <a:gd name="connsiteX1" fmla="*/ 285750 w 381000"/>
              <a:gd name="connsiteY1" fmla="*/ 38100 h 152400"/>
              <a:gd name="connsiteX2" fmla="*/ 0 w 381000"/>
              <a:gd name="connsiteY2" fmla="*/ 38100 h 152400"/>
              <a:gd name="connsiteX3" fmla="*/ 0 w 381000"/>
              <a:gd name="connsiteY3" fmla="*/ 114300 h 152400"/>
              <a:gd name="connsiteX4" fmla="*/ 285750 w 381000"/>
              <a:gd name="connsiteY4" fmla="*/ 114300 h 152400"/>
              <a:gd name="connsiteX5" fmla="*/ 285750 w 381000"/>
              <a:gd name="connsiteY5" fmla="*/ 152400 h 152400"/>
              <a:gd name="connsiteX6" fmla="*/ 381000 w 381000"/>
              <a:gd name="connsiteY6" fmla="*/ 76200 h 152400"/>
              <a:gd name="connsiteX7" fmla="*/ 285750 w 381000"/>
              <a:gd name="connsiteY7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152400">
                <a:moveTo>
                  <a:pt x="285750" y="0"/>
                </a:moveTo>
                <a:lnTo>
                  <a:pt x="2857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285750" y="114300"/>
                </a:lnTo>
                <a:lnTo>
                  <a:pt x="285750" y="152400"/>
                </a:lnTo>
                <a:lnTo>
                  <a:pt x="381000" y="76200"/>
                </a:lnTo>
                <a:lnTo>
                  <a:pt x="285750" y="0"/>
                </a:lnTo>
              </a:path>
            </a:pathLst>
          </a:custGeom>
          <a:solidFill>
            <a:srgbClr val="4C6D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分而治之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4376" y="2477061"/>
            <a:ext cx="460542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584376" y="2753570"/>
            <a:ext cx="11221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18492" y="2753570"/>
            <a:ext cx="148277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855" y="2753570"/>
            <a:ext cx="78547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45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584376" y="3018558"/>
            <a:ext cx="4483920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Webdings" pitchFamily="18" charset="0"/>
                <a:cs typeface="Webdings" pitchFamily="18" charset="0"/>
              </a:rPr>
              <a:t>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中选一个主元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217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FF0000"/>
                </a:solidFill>
                <a:latin typeface="Webdings" pitchFamily="18" charset="0"/>
                <a:cs typeface="Webdings" pitchFamily="18" charset="0"/>
              </a:rPr>
              <a:t>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\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分成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个独立子集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1905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A1={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A2={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};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45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Quicksort(A1,N1)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</a:t>
            </a:r>
          </a:p>
          <a:p>
            <a:pPr>
              <a:lnSpc>
                <a:spcPts val="2087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{pivot}</a:t>
            </a:r>
            <a:r>
              <a:rPr lang="en-US" altLang="zh-CN" sz="145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</a:t>
            </a:r>
          </a:p>
          <a:p>
            <a:pPr>
              <a:lnSpc>
                <a:spcPts val="1905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633" dirty="0"/>
              <a:t>				</a:t>
            </a: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Quicksort(A2,N2);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03693" algn="l"/>
                <a:tab pos="334122" algn="l"/>
                <a:tab pos="668244" algn="l"/>
                <a:tab pos="1002365" algn="l"/>
                <a:tab pos="1993209" algn="l"/>
              </a:tabLst>
            </a:pPr>
            <a:r>
              <a:rPr lang="en-US" altLang="zh-CN" sz="145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43777" y="725837"/>
            <a:ext cx="5720477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2212116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2212116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什么是快速排序算法的最好情况？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55849" y="1762746"/>
            <a:ext cx="139461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每次正好中分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02934" y="1808831"/>
            <a:ext cx="178253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46850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3112133" y="2448026"/>
            <a:ext cx="368679" cy="437806"/>
          </a:xfrm>
          <a:custGeom>
            <a:avLst/>
            <a:gdLst>
              <a:gd name="connsiteX0" fmla="*/ 203200 w 406400"/>
              <a:gd name="connsiteY0" fmla="*/ 12700 h 482600"/>
              <a:gd name="connsiteX1" fmla="*/ 12700 w 406400"/>
              <a:gd name="connsiteY1" fmla="*/ 241300 h 482600"/>
              <a:gd name="connsiteX2" fmla="*/ 203200 w 406400"/>
              <a:gd name="connsiteY2" fmla="*/ 469900 h 482600"/>
              <a:gd name="connsiteX3" fmla="*/ 393700 w 406400"/>
              <a:gd name="connsiteY3" fmla="*/ 241300 h 482600"/>
              <a:gd name="connsiteX4" fmla="*/ 203200 w 4064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203200" y="12700"/>
                </a:moveTo>
                <a:cubicBezTo>
                  <a:pt x="98044" y="12700"/>
                  <a:pt x="12700" y="114808"/>
                  <a:pt x="12700" y="241300"/>
                </a:cubicBezTo>
                <a:cubicBezTo>
                  <a:pt x="12700" y="367792"/>
                  <a:pt x="98044" y="469900"/>
                  <a:pt x="203200" y="469900"/>
                </a:cubicBezTo>
                <a:cubicBezTo>
                  <a:pt x="308355" y="469900"/>
                  <a:pt x="393700" y="367792"/>
                  <a:pt x="393700" y="241300"/>
                </a:cubicBezTo>
                <a:cubicBezTo>
                  <a:pt x="393700" y="114808"/>
                  <a:pt x="308355" y="12700"/>
                  <a:pt x="2032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526896" y="2931917"/>
            <a:ext cx="368679" cy="437806"/>
          </a:xfrm>
          <a:custGeom>
            <a:avLst/>
            <a:gdLst>
              <a:gd name="connsiteX0" fmla="*/ 203200 w 406400"/>
              <a:gd name="connsiteY0" fmla="*/ 12700 h 482600"/>
              <a:gd name="connsiteX1" fmla="*/ 12700 w 406400"/>
              <a:gd name="connsiteY1" fmla="*/ 241300 h 482600"/>
              <a:gd name="connsiteX2" fmla="*/ 203200 w 406400"/>
              <a:gd name="connsiteY2" fmla="*/ 469900 h 482600"/>
              <a:gd name="connsiteX3" fmla="*/ 393700 w 406400"/>
              <a:gd name="connsiteY3" fmla="*/ 241300 h 482600"/>
              <a:gd name="connsiteX4" fmla="*/ 203200 w 4064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6400" h="482600">
                <a:moveTo>
                  <a:pt x="203200" y="12700"/>
                </a:moveTo>
                <a:cubicBezTo>
                  <a:pt x="98044" y="12700"/>
                  <a:pt x="12700" y="114807"/>
                  <a:pt x="12700" y="241300"/>
                </a:cubicBezTo>
                <a:cubicBezTo>
                  <a:pt x="12700" y="367792"/>
                  <a:pt x="98044" y="469900"/>
                  <a:pt x="203200" y="469900"/>
                </a:cubicBezTo>
                <a:cubicBezTo>
                  <a:pt x="308355" y="469900"/>
                  <a:pt x="393700" y="367792"/>
                  <a:pt x="393700" y="241300"/>
                </a:cubicBezTo>
                <a:cubicBezTo>
                  <a:pt x="393700" y="114807"/>
                  <a:pt x="308355" y="12700"/>
                  <a:pt x="203200" y="127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选主元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43777" y="1924043"/>
            <a:ext cx="18274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05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1958606"/>
            <a:ext cx="5319726" cy="3970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900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A[0]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  <a:tabLst>
                <a:tab pos="449336" algn="l"/>
                <a:tab pos="864108" algn="l"/>
                <a:tab pos="1267358" algn="l"/>
                <a:tab pos="1278880" algn="l"/>
              </a:tabLst>
            </a:pPr>
            <a:r>
              <a:rPr lang="en-US" altLang="zh-CN" sz="1633" dirty="0"/>
              <a:t>			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4204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3"/>
            <a:ext cx="7483026" cy="57030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4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961451" y="5615208"/>
            <a:ext cx="521910" cy="231576"/>
          </a:xfrm>
          <a:custGeom>
            <a:avLst/>
            <a:gdLst>
              <a:gd name="connsiteX0" fmla="*/ 0 w 575309"/>
              <a:gd name="connsiteY0" fmla="*/ 255269 h 255270"/>
              <a:gd name="connsiteX1" fmla="*/ 148590 w 575309"/>
              <a:gd name="connsiteY1" fmla="*/ 8382 h 255270"/>
              <a:gd name="connsiteX2" fmla="*/ 575309 w 575309"/>
              <a:gd name="connsiteY2" fmla="*/ 0 h 255270"/>
              <a:gd name="connsiteX3" fmla="*/ 0 w 575309"/>
              <a:gd name="connsiteY3" fmla="*/ 255269 h 255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5309" h="255270">
                <a:moveTo>
                  <a:pt x="0" y="255269"/>
                </a:moveTo>
                <a:lnTo>
                  <a:pt x="148590" y="8382"/>
                </a:lnTo>
                <a:cubicBezTo>
                  <a:pt x="206502" y="48005"/>
                  <a:pt x="359664" y="48005"/>
                  <a:pt x="575309" y="0"/>
                </a:cubicBezTo>
                <a:lnTo>
                  <a:pt x="0" y="255269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72257" y="2868550"/>
            <a:ext cx="6716865" cy="2983993"/>
          </a:xfrm>
          <a:custGeom>
            <a:avLst/>
            <a:gdLst>
              <a:gd name="connsiteX0" fmla="*/ 6350 w 7404100"/>
              <a:gd name="connsiteY0" fmla="*/ 6350 h 3289300"/>
              <a:gd name="connsiteX1" fmla="*/ 6350 w 7404100"/>
              <a:gd name="connsiteY1" fmla="*/ 3282949 h 3289300"/>
              <a:gd name="connsiteX2" fmla="*/ 6822439 w 7404100"/>
              <a:gd name="connsiteY2" fmla="*/ 3282949 h 3289300"/>
              <a:gd name="connsiteX3" fmla="*/ 7397749 w 7404100"/>
              <a:gd name="connsiteY3" fmla="*/ 3027680 h 3289300"/>
              <a:gd name="connsiteX4" fmla="*/ 7397749 w 7404100"/>
              <a:gd name="connsiteY4" fmla="*/ 6350 h 3289300"/>
              <a:gd name="connsiteX5" fmla="*/ 6350 w 7404100"/>
              <a:gd name="connsiteY5" fmla="*/ 6350 h 328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04100" h="3289300">
                <a:moveTo>
                  <a:pt x="6350" y="6350"/>
                </a:moveTo>
                <a:lnTo>
                  <a:pt x="6350" y="3282949"/>
                </a:lnTo>
                <a:lnTo>
                  <a:pt x="6822439" y="3282949"/>
                </a:lnTo>
                <a:lnTo>
                  <a:pt x="7397749" y="3027680"/>
                </a:lnTo>
                <a:lnTo>
                  <a:pt x="7397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955691" y="5609447"/>
            <a:ext cx="533431" cy="243098"/>
          </a:xfrm>
          <a:custGeom>
            <a:avLst/>
            <a:gdLst>
              <a:gd name="connsiteX0" fmla="*/ 6350 w 588009"/>
              <a:gd name="connsiteY0" fmla="*/ 261619 h 267970"/>
              <a:gd name="connsiteX1" fmla="*/ 154940 w 588009"/>
              <a:gd name="connsiteY1" fmla="*/ 14732 h 267970"/>
              <a:gd name="connsiteX2" fmla="*/ 581659 w 588009"/>
              <a:gd name="connsiteY2" fmla="*/ 6350 h 267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88009" h="267970">
                <a:moveTo>
                  <a:pt x="6350" y="261619"/>
                </a:moveTo>
                <a:lnTo>
                  <a:pt x="154940" y="14732"/>
                </a:lnTo>
                <a:cubicBezTo>
                  <a:pt x="212852" y="54355"/>
                  <a:pt x="366014" y="54355"/>
                  <a:pt x="5816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1466748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选主元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43777" y="1497758"/>
            <a:ext cx="13946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54849" y="1428631"/>
            <a:ext cx="4990149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随机取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rand()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函数不便宜啊！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取头、中、尾的中位数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49" y="2269679"/>
            <a:ext cx="12503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1089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93104" y="2212073"/>
            <a:ext cx="5668218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  <a:tabLst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的中位数就是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</a:t>
            </a:r>
          </a:p>
          <a:p>
            <a:pPr>
              <a:lnSpc>
                <a:spcPts val="2540"/>
              </a:lnSpc>
              <a:tabLst>
                <a:tab pos="161300" algn="l"/>
              </a:tabLst>
            </a:pPr>
            <a:r>
              <a:rPr lang="en-US" altLang="zh-CN" sz="1633" dirty="0"/>
              <a:t>	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测试一下</a:t>
            </a:r>
            <a:r>
              <a:rPr lang="en-US" altLang="zh-CN" sz="181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不同的取法对运行速度有多大影响？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161300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Median3(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93104" y="3225940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273304" y="3225940"/>
            <a:ext cx="29335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57195" y="3225940"/>
            <a:ext cx="2792431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73304" y="3490927"/>
            <a:ext cx="5406929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藏到右边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633"/>
              </a:lnSpc>
              <a:tabLst>
                <a:tab pos="391729" algn="l"/>
              </a:tabLst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只需要考虑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Left+1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…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Right–2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73304" y="5334321"/>
            <a:ext cx="58669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return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045225" y="5334321"/>
            <a:ext cx="127599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b="1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96897" y="5299757"/>
            <a:ext cx="144430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返回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9A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93104" y="5553224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18988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904751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526896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4149042" y="2208847"/>
            <a:ext cx="645187" cy="437806"/>
          </a:xfrm>
          <a:custGeom>
            <a:avLst/>
            <a:gdLst>
              <a:gd name="connsiteX0" fmla="*/ 12700 w 711199"/>
              <a:gd name="connsiteY0" fmla="*/ 12700 h 482600"/>
              <a:gd name="connsiteX1" fmla="*/ 12700 w 711199"/>
              <a:gd name="connsiteY1" fmla="*/ 469900 h 482600"/>
              <a:gd name="connsiteX2" fmla="*/ 698499 w 711199"/>
              <a:gd name="connsiteY2" fmla="*/ 469900 h 482600"/>
              <a:gd name="connsiteX3" fmla="*/ 698499 w 711199"/>
              <a:gd name="connsiteY3" fmla="*/ 12700 h 482600"/>
              <a:gd name="connsiteX4" fmla="*/ 12700 w 711199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199" h="482600">
                <a:moveTo>
                  <a:pt x="12700" y="12700"/>
                </a:moveTo>
                <a:lnTo>
                  <a:pt x="12700" y="469900"/>
                </a:lnTo>
                <a:lnTo>
                  <a:pt x="698499" y="469900"/>
                </a:lnTo>
                <a:lnTo>
                  <a:pt x="698499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477118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393332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01547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5975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88190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8504048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4782708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477118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6649144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2916272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2904751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7271279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7259757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6649144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637623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8515569" y="2220368"/>
            <a:ext cx="622145" cy="414764"/>
          </a:xfrm>
          <a:custGeom>
            <a:avLst/>
            <a:gdLst>
              <a:gd name="connsiteX0" fmla="*/ 0 w 685800"/>
              <a:gd name="connsiteY0" fmla="*/ 0 h 457200"/>
              <a:gd name="connsiteX1" fmla="*/ 0 w 685800"/>
              <a:gd name="connsiteY1" fmla="*/ 457200 h 457200"/>
              <a:gd name="connsiteX2" fmla="*/ 685800 w 685800"/>
              <a:gd name="connsiteY2" fmla="*/ 457200 h 457200"/>
              <a:gd name="connsiteX3" fmla="*/ 685800 w 685800"/>
              <a:gd name="connsiteY3" fmla="*/ 0 h 457200"/>
              <a:gd name="connsiteX4" fmla="*/ 0 w 6858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0"/>
                </a:moveTo>
                <a:lnTo>
                  <a:pt x="0" y="457200"/>
                </a:ln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8504048" y="2208847"/>
            <a:ext cx="645188" cy="437806"/>
          </a:xfrm>
          <a:custGeom>
            <a:avLst/>
            <a:gdLst>
              <a:gd name="connsiteX0" fmla="*/ 12700 w 711200"/>
              <a:gd name="connsiteY0" fmla="*/ 12700 h 482600"/>
              <a:gd name="connsiteX1" fmla="*/ 12700 w 711200"/>
              <a:gd name="connsiteY1" fmla="*/ 469900 h 482600"/>
              <a:gd name="connsiteX2" fmla="*/ 698500 w 711200"/>
              <a:gd name="connsiteY2" fmla="*/ 469900 h 482600"/>
              <a:gd name="connsiteX3" fmla="*/ 698500 w 711200"/>
              <a:gd name="connsiteY3" fmla="*/ 12700 h 482600"/>
              <a:gd name="connsiteX4" fmla="*/ 12700 w 711200"/>
              <a:gd name="connsiteY4" fmla="*/ 1270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482600">
                <a:moveTo>
                  <a:pt x="12700" y="12700"/>
                </a:moveTo>
                <a:lnTo>
                  <a:pt x="12700" y="469900"/>
                </a:lnTo>
                <a:lnTo>
                  <a:pt x="698500" y="469900"/>
                </a:lnTo>
                <a:lnTo>
                  <a:pt x="6985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8020157" y="2676838"/>
            <a:ext cx="368679" cy="730214"/>
          </a:xfrm>
          <a:custGeom>
            <a:avLst/>
            <a:gdLst>
              <a:gd name="connsiteX0" fmla="*/ 12700 w 406400"/>
              <a:gd name="connsiteY0" fmla="*/ 411226 h 804926"/>
              <a:gd name="connsiteX1" fmla="*/ 12700 w 406400"/>
              <a:gd name="connsiteY1" fmla="*/ 792226 h 804926"/>
              <a:gd name="connsiteX2" fmla="*/ 393700 w 406400"/>
              <a:gd name="connsiteY2" fmla="*/ 792226 h 804926"/>
              <a:gd name="connsiteX3" fmla="*/ 393700 w 406400"/>
              <a:gd name="connsiteY3" fmla="*/ 411226 h 804926"/>
              <a:gd name="connsiteX4" fmla="*/ 171195 w 406400"/>
              <a:gd name="connsiteY4" fmla="*/ 411226 h 804926"/>
              <a:gd name="connsiteX5" fmla="*/ 153669 w 406400"/>
              <a:gd name="connsiteY5" fmla="*/ 12700 h 804926"/>
              <a:gd name="connsiteX6" fmla="*/ 75945 w 406400"/>
              <a:gd name="connsiteY6" fmla="*/ 411226 h 804926"/>
              <a:gd name="connsiteX7" fmla="*/ 12700 w 406400"/>
              <a:gd name="connsiteY7" fmla="*/ 411226 h 804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04926">
                <a:moveTo>
                  <a:pt x="12700" y="411226"/>
                </a:moveTo>
                <a:lnTo>
                  <a:pt x="12700" y="792226"/>
                </a:lnTo>
                <a:lnTo>
                  <a:pt x="393700" y="792226"/>
                </a:lnTo>
                <a:lnTo>
                  <a:pt x="393700" y="411226"/>
                </a:lnTo>
                <a:lnTo>
                  <a:pt x="171195" y="411226"/>
                </a:lnTo>
                <a:lnTo>
                  <a:pt x="153669" y="12700"/>
                </a:lnTo>
                <a:lnTo>
                  <a:pt x="75945" y="411226"/>
                </a:lnTo>
                <a:lnTo>
                  <a:pt x="12700" y="41122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7398012" y="2683060"/>
            <a:ext cx="368679" cy="723992"/>
          </a:xfrm>
          <a:custGeom>
            <a:avLst/>
            <a:gdLst>
              <a:gd name="connsiteX0" fmla="*/ 12700 w 406400"/>
              <a:gd name="connsiteY0" fmla="*/ 404367 h 798067"/>
              <a:gd name="connsiteX1" fmla="*/ 12700 w 406400"/>
              <a:gd name="connsiteY1" fmla="*/ 785367 h 798067"/>
              <a:gd name="connsiteX2" fmla="*/ 393700 w 406400"/>
              <a:gd name="connsiteY2" fmla="*/ 785367 h 798067"/>
              <a:gd name="connsiteX3" fmla="*/ 393700 w 406400"/>
              <a:gd name="connsiteY3" fmla="*/ 404367 h 798067"/>
              <a:gd name="connsiteX4" fmla="*/ 330454 w 406400"/>
              <a:gd name="connsiteY4" fmla="*/ 404367 h 798067"/>
              <a:gd name="connsiteX5" fmla="*/ 209295 w 406400"/>
              <a:gd name="connsiteY5" fmla="*/ 12700 h 798067"/>
              <a:gd name="connsiteX6" fmla="*/ 235204 w 406400"/>
              <a:gd name="connsiteY6" fmla="*/ 404367 h 798067"/>
              <a:gd name="connsiteX7" fmla="*/ 12700 w 406400"/>
              <a:gd name="connsiteY7" fmla="*/ 404367 h 798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798067">
                <a:moveTo>
                  <a:pt x="12700" y="404367"/>
                </a:moveTo>
                <a:lnTo>
                  <a:pt x="12700" y="785367"/>
                </a:lnTo>
                <a:lnTo>
                  <a:pt x="393700" y="785367"/>
                </a:lnTo>
                <a:lnTo>
                  <a:pt x="393700" y="404367"/>
                </a:lnTo>
                <a:lnTo>
                  <a:pt x="330454" y="404367"/>
                </a:lnTo>
                <a:lnTo>
                  <a:pt x="209295" y="12700"/>
                </a:lnTo>
                <a:lnTo>
                  <a:pt x="235204" y="404367"/>
                </a:lnTo>
                <a:lnTo>
                  <a:pt x="12700" y="40436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/>
          <p:cNvSpPr/>
          <p:nvPr/>
        </p:nvSpPr>
        <p:spPr>
          <a:xfrm>
            <a:off x="7962551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/>
          <p:cNvSpPr/>
          <p:nvPr/>
        </p:nvSpPr>
        <p:spPr>
          <a:xfrm>
            <a:off x="7951030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/>
          <p:cNvSpPr/>
          <p:nvPr/>
        </p:nvSpPr>
        <p:spPr>
          <a:xfrm>
            <a:off x="6845005" y="2700342"/>
            <a:ext cx="368679" cy="706710"/>
          </a:xfrm>
          <a:custGeom>
            <a:avLst/>
            <a:gdLst>
              <a:gd name="connsiteX0" fmla="*/ 12700 w 406400"/>
              <a:gd name="connsiteY0" fmla="*/ 385317 h 779017"/>
              <a:gd name="connsiteX1" fmla="*/ 12700 w 406400"/>
              <a:gd name="connsiteY1" fmla="*/ 766317 h 779017"/>
              <a:gd name="connsiteX2" fmla="*/ 393700 w 406400"/>
              <a:gd name="connsiteY2" fmla="*/ 766317 h 779017"/>
              <a:gd name="connsiteX3" fmla="*/ 393700 w 406400"/>
              <a:gd name="connsiteY3" fmla="*/ 385317 h 779017"/>
              <a:gd name="connsiteX4" fmla="*/ 171196 w 406400"/>
              <a:gd name="connsiteY4" fmla="*/ 385317 h 779017"/>
              <a:gd name="connsiteX5" fmla="*/ 123952 w 406400"/>
              <a:gd name="connsiteY5" fmla="*/ 12700 h 779017"/>
              <a:gd name="connsiteX6" fmla="*/ 75946 w 406400"/>
              <a:gd name="connsiteY6" fmla="*/ 385317 h 779017"/>
              <a:gd name="connsiteX7" fmla="*/ 12700 w 406400"/>
              <a:gd name="connsiteY7" fmla="*/ 385317 h 779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779017">
                <a:moveTo>
                  <a:pt x="12700" y="385317"/>
                </a:moveTo>
                <a:lnTo>
                  <a:pt x="12700" y="766317"/>
                </a:lnTo>
                <a:lnTo>
                  <a:pt x="393700" y="766317"/>
                </a:lnTo>
                <a:lnTo>
                  <a:pt x="393700" y="385317"/>
                </a:lnTo>
                <a:lnTo>
                  <a:pt x="171196" y="385317"/>
                </a:lnTo>
                <a:lnTo>
                  <a:pt x="123952" y="12700"/>
                </a:lnTo>
                <a:lnTo>
                  <a:pt x="75946" y="385317"/>
                </a:lnTo>
                <a:lnTo>
                  <a:pt x="12700" y="3853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/>
          <p:cNvSpPr/>
          <p:nvPr/>
        </p:nvSpPr>
        <p:spPr>
          <a:xfrm>
            <a:off x="7340406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/>
          <p:cNvSpPr/>
          <p:nvPr/>
        </p:nvSpPr>
        <p:spPr>
          <a:xfrm>
            <a:off x="7328885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/>
          <p:cNvSpPr/>
          <p:nvPr/>
        </p:nvSpPr>
        <p:spPr>
          <a:xfrm>
            <a:off x="6153732" y="2660939"/>
            <a:ext cx="368679" cy="746113"/>
          </a:xfrm>
          <a:custGeom>
            <a:avLst/>
            <a:gdLst>
              <a:gd name="connsiteX0" fmla="*/ 12700 w 406400"/>
              <a:gd name="connsiteY0" fmla="*/ 428751 h 822451"/>
              <a:gd name="connsiteX1" fmla="*/ 12700 w 406400"/>
              <a:gd name="connsiteY1" fmla="*/ 809751 h 822451"/>
              <a:gd name="connsiteX2" fmla="*/ 393700 w 406400"/>
              <a:gd name="connsiteY2" fmla="*/ 809751 h 822451"/>
              <a:gd name="connsiteX3" fmla="*/ 393700 w 406400"/>
              <a:gd name="connsiteY3" fmla="*/ 428751 h 822451"/>
              <a:gd name="connsiteX4" fmla="*/ 171196 w 406400"/>
              <a:gd name="connsiteY4" fmla="*/ 428751 h 822451"/>
              <a:gd name="connsiteX5" fmla="*/ 174244 w 406400"/>
              <a:gd name="connsiteY5" fmla="*/ 12700 h 822451"/>
              <a:gd name="connsiteX6" fmla="*/ 75946 w 406400"/>
              <a:gd name="connsiteY6" fmla="*/ 428751 h 822451"/>
              <a:gd name="connsiteX7" fmla="*/ 12700 w 406400"/>
              <a:gd name="connsiteY7" fmla="*/ 428751 h 822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22451">
                <a:moveTo>
                  <a:pt x="12700" y="428751"/>
                </a:moveTo>
                <a:lnTo>
                  <a:pt x="12700" y="809751"/>
                </a:lnTo>
                <a:lnTo>
                  <a:pt x="393700" y="809751"/>
                </a:lnTo>
                <a:lnTo>
                  <a:pt x="393700" y="428751"/>
                </a:lnTo>
                <a:lnTo>
                  <a:pt x="171196" y="428751"/>
                </a:lnTo>
                <a:lnTo>
                  <a:pt x="174244" y="12700"/>
                </a:lnTo>
                <a:lnTo>
                  <a:pt x="75946" y="428751"/>
                </a:lnTo>
                <a:lnTo>
                  <a:pt x="12700" y="42875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6" name="Freeform 3"/>
          <p:cNvSpPr/>
          <p:nvPr/>
        </p:nvSpPr>
        <p:spPr>
          <a:xfrm>
            <a:off x="6787399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7" name="Freeform 3"/>
          <p:cNvSpPr/>
          <p:nvPr/>
        </p:nvSpPr>
        <p:spPr>
          <a:xfrm>
            <a:off x="6775878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8" name="Freeform 3"/>
          <p:cNvSpPr/>
          <p:nvPr/>
        </p:nvSpPr>
        <p:spPr>
          <a:xfrm>
            <a:off x="6096126" y="2666929"/>
            <a:ext cx="483891" cy="760400"/>
          </a:xfrm>
          <a:custGeom>
            <a:avLst/>
            <a:gdLst>
              <a:gd name="connsiteX0" fmla="*/ 0 w 533400"/>
              <a:gd name="connsiteY0" fmla="*/ 0 h 838200"/>
              <a:gd name="connsiteX1" fmla="*/ 0 w 533400"/>
              <a:gd name="connsiteY1" fmla="*/ 838200 h 838200"/>
              <a:gd name="connsiteX2" fmla="*/ 533400 w 533400"/>
              <a:gd name="connsiteY2" fmla="*/ 838200 h 838200"/>
              <a:gd name="connsiteX3" fmla="*/ 533400 w 533400"/>
              <a:gd name="connsiteY3" fmla="*/ 0 h 838200"/>
              <a:gd name="connsiteX4" fmla="*/ 0 w 5334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838200">
                <a:moveTo>
                  <a:pt x="0" y="0"/>
                </a:moveTo>
                <a:lnTo>
                  <a:pt x="0" y="838200"/>
                </a:lnTo>
                <a:lnTo>
                  <a:pt x="533400" y="83820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9" name="Freeform 3"/>
          <p:cNvSpPr/>
          <p:nvPr/>
        </p:nvSpPr>
        <p:spPr>
          <a:xfrm>
            <a:off x="6084605" y="2655408"/>
            <a:ext cx="506933" cy="783442"/>
          </a:xfrm>
          <a:custGeom>
            <a:avLst/>
            <a:gdLst>
              <a:gd name="connsiteX0" fmla="*/ 12700 w 558800"/>
              <a:gd name="connsiteY0" fmla="*/ 12700 h 863600"/>
              <a:gd name="connsiteX1" fmla="*/ 12700 w 558800"/>
              <a:gd name="connsiteY1" fmla="*/ 850900 h 863600"/>
              <a:gd name="connsiteX2" fmla="*/ 546100 w 558800"/>
              <a:gd name="connsiteY2" fmla="*/ 850900 h 863600"/>
              <a:gd name="connsiteX3" fmla="*/ 546100 w 558800"/>
              <a:gd name="connsiteY3" fmla="*/ 12700 h 863600"/>
              <a:gd name="connsiteX4" fmla="*/ 12700 w 558800"/>
              <a:gd name="connsiteY4" fmla="*/ 1270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800" h="863600">
                <a:moveTo>
                  <a:pt x="12700" y="12700"/>
                </a:moveTo>
                <a:lnTo>
                  <a:pt x="12700" y="850900"/>
                </a:lnTo>
                <a:lnTo>
                  <a:pt x="546100" y="850900"/>
                </a:lnTo>
                <a:lnTo>
                  <a:pt x="546100" y="127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0" name="Freeform 3"/>
          <p:cNvSpPr/>
          <p:nvPr/>
        </p:nvSpPr>
        <p:spPr>
          <a:xfrm>
            <a:off x="6153732" y="2669926"/>
            <a:ext cx="368679" cy="737126"/>
          </a:xfrm>
          <a:custGeom>
            <a:avLst/>
            <a:gdLst>
              <a:gd name="connsiteX0" fmla="*/ 12700 w 406400"/>
              <a:gd name="connsiteY0" fmla="*/ 418845 h 812545"/>
              <a:gd name="connsiteX1" fmla="*/ 12700 w 406400"/>
              <a:gd name="connsiteY1" fmla="*/ 799845 h 812545"/>
              <a:gd name="connsiteX2" fmla="*/ 393700 w 406400"/>
              <a:gd name="connsiteY2" fmla="*/ 799845 h 812545"/>
              <a:gd name="connsiteX3" fmla="*/ 393700 w 406400"/>
              <a:gd name="connsiteY3" fmla="*/ 418845 h 812545"/>
              <a:gd name="connsiteX4" fmla="*/ 330454 w 406400"/>
              <a:gd name="connsiteY4" fmla="*/ 418845 h 812545"/>
              <a:gd name="connsiteX5" fmla="*/ 203200 w 406400"/>
              <a:gd name="connsiteY5" fmla="*/ 12700 h 812545"/>
              <a:gd name="connsiteX6" fmla="*/ 235204 w 406400"/>
              <a:gd name="connsiteY6" fmla="*/ 418845 h 812545"/>
              <a:gd name="connsiteX7" fmla="*/ 12700 w 406400"/>
              <a:gd name="connsiteY7" fmla="*/ 418845 h 812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400" h="812545">
                <a:moveTo>
                  <a:pt x="12700" y="418845"/>
                </a:moveTo>
                <a:lnTo>
                  <a:pt x="12700" y="799845"/>
                </a:lnTo>
                <a:lnTo>
                  <a:pt x="393700" y="799845"/>
                </a:lnTo>
                <a:lnTo>
                  <a:pt x="393700" y="418845"/>
                </a:lnTo>
                <a:lnTo>
                  <a:pt x="330454" y="418845"/>
                </a:lnTo>
                <a:lnTo>
                  <a:pt x="203200" y="12700"/>
                </a:lnTo>
                <a:lnTo>
                  <a:pt x="235204" y="418845"/>
                </a:lnTo>
                <a:lnTo>
                  <a:pt x="12700" y="41884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41" name="Freeform 3"/>
          <p:cNvSpPr/>
          <p:nvPr/>
        </p:nvSpPr>
        <p:spPr>
          <a:xfrm>
            <a:off x="6991544" y="2654026"/>
            <a:ext cx="775146" cy="753026"/>
          </a:xfrm>
          <a:custGeom>
            <a:avLst/>
            <a:gdLst>
              <a:gd name="connsiteX0" fmla="*/ 460755 w 854455"/>
              <a:gd name="connsiteY0" fmla="*/ 436372 h 830072"/>
              <a:gd name="connsiteX1" fmla="*/ 460755 w 854455"/>
              <a:gd name="connsiteY1" fmla="*/ 499618 h 830072"/>
              <a:gd name="connsiteX2" fmla="*/ 12700 w 854455"/>
              <a:gd name="connsiteY2" fmla="*/ 12700 h 830072"/>
              <a:gd name="connsiteX3" fmla="*/ 460755 w 854455"/>
              <a:gd name="connsiteY3" fmla="*/ 594868 h 830072"/>
              <a:gd name="connsiteX4" fmla="*/ 460755 w 854455"/>
              <a:gd name="connsiteY4" fmla="*/ 817372 h 830072"/>
              <a:gd name="connsiteX5" fmla="*/ 841755 w 854455"/>
              <a:gd name="connsiteY5" fmla="*/ 817372 h 830072"/>
              <a:gd name="connsiteX6" fmla="*/ 841755 w 854455"/>
              <a:gd name="connsiteY6" fmla="*/ 436372 h 830072"/>
              <a:gd name="connsiteX7" fmla="*/ 524001 w 854455"/>
              <a:gd name="connsiteY7" fmla="*/ 436372 h 830072"/>
              <a:gd name="connsiteX8" fmla="*/ 460755 w 854455"/>
              <a:gd name="connsiteY8" fmla="*/ 436372 h 83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4455" h="830072">
                <a:moveTo>
                  <a:pt x="460755" y="436372"/>
                </a:moveTo>
                <a:lnTo>
                  <a:pt x="460755" y="499618"/>
                </a:lnTo>
                <a:lnTo>
                  <a:pt x="12700" y="12700"/>
                </a:lnTo>
                <a:lnTo>
                  <a:pt x="460755" y="594868"/>
                </a:lnTo>
                <a:lnTo>
                  <a:pt x="460755" y="817372"/>
                </a:lnTo>
                <a:lnTo>
                  <a:pt x="841755" y="817372"/>
                </a:lnTo>
                <a:lnTo>
                  <a:pt x="841755" y="436372"/>
                </a:lnTo>
                <a:lnTo>
                  <a:pt x="524001" y="436372"/>
                </a:lnTo>
                <a:lnTo>
                  <a:pt x="460755" y="43637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C6D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94104" y="4055467"/>
            <a:ext cx="365485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92"/>
              </a:lnSpc>
            </a:pPr>
            <a:r>
              <a:rPr lang="en-US" altLang="zh-CN" sz="3631" dirty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子集划分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780237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402382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46673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268818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35254" y="2338807"/>
            <a:ext cx="1394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024528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158092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7513109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890964" y="2338807"/>
            <a:ext cx="55944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757400" y="2338807"/>
            <a:ext cx="34945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169818" y="3122249"/>
            <a:ext cx="577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35049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8112212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490066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757194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379340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001485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994654" y="3122249"/>
            <a:ext cx="5770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867921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5623630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245776" y="1947085"/>
            <a:ext cx="18594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303382" y="312224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547673" y="3122249"/>
            <a:ext cx="16831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i="1" dirty="0">
                <a:solidFill>
                  <a:srgbClr val="009A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512904" y="3755915"/>
            <a:ext cx="13946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823977" y="3686788"/>
            <a:ext cx="44675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如果有元素正好等于</a:t>
            </a:r>
            <a:r>
              <a:rPr lang="en-US" altLang="zh-CN" sz="217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怎么办？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823977" y="4228285"/>
            <a:ext cx="1442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267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123528" y="4136115"/>
            <a:ext cx="306814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停下来交换？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不理它，继续移动指针？</a:t>
            </a:r>
          </a:p>
        </p:txBody>
      </p:sp>
    </p:spTree>
    <p:extLst>
      <p:ext uri="{BB962C8B-B14F-4D97-AF65-F5344CB8AC3E}">
        <p14:creationId xmlns:p14="http://schemas.microsoft.com/office/powerpoint/2010/main" val="290783969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小规模数据的处理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77958"/>
            <a:ext cx="244618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快速排序的问题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419455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338807"/>
            <a:ext cx="6450484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用递归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……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对小规模的数据（例如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不到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）可能还不如插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入排序快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7" y="3686788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59461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解决方案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193721"/>
            <a:ext cx="166712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113073"/>
            <a:ext cx="6722994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68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当递归的数据规模充分小，则停止递归，直接调用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简单排序（例如插入排序）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在程序中定义一个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的阈值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——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课后去实践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一下，比较不同的</a:t>
            </a:r>
            <a:r>
              <a:rPr lang="en-US" altLang="zh-CN" sz="235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对效率的影响</a:t>
            </a:r>
          </a:p>
        </p:txBody>
      </p:sp>
    </p:spTree>
    <p:extLst>
      <p:ext uri="{BB962C8B-B14F-4D97-AF65-F5344CB8AC3E}">
        <p14:creationId xmlns:p14="http://schemas.microsoft.com/office/powerpoint/2010/main" val="62037218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8892324" y="5433403"/>
            <a:ext cx="521910" cy="344254"/>
          </a:xfrm>
          <a:custGeom>
            <a:avLst/>
            <a:gdLst>
              <a:gd name="connsiteX0" fmla="*/ 0 w 575309"/>
              <a:gd name="connsiteY0" fmla="*/ 379476 h 379476"/>
              <a:gd name="connsiteX1" fmla="*/ 148590 w 575309"/>
              <a:gd name="connsiteY1" fmla="*/ 12191 h 379476"/>
              <a:gd name="connsiteX2" fmla="*/ 575309 w 575309"/>
              <a:gd name="connsiteY2" fmla="*/ 0 h 379476"/>
              <a:gd name="connsiteX3" fmla="*/ 0 w 575309"/>
              <a:gd name="connsiteY3" fmla="*/ 379476 h 379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5309" h="379476">
                <a:moveTo>
                  <a:pt x="0" y="379476"/>
                </a:moveTo>
                <a:lnTo>
                  <a:pt x="148590" y="12191"/>
                </a:lnTo>
                <a:cubicBezTo>
                  <a:pt x="206502" y="70865"/>
                  <a:pt x="359664" y="70865"/>
                  <a:pt x="575309" y="0"/>
                </a:cubicBezTo>
                <a:lnTo>
                  <a:pt x="0" y="379476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703130" y="1347751"/>
            <a:ext cx="6716865" cy="4435666"/>
          </a:xfrm>
          <a:custGeom>
            <a:avLst/>
            <a:gdLst>
              <a:gd name="connsiteX0" fmla="*/ 6350 w 7404100"/>
              <a:gd name="connsiteY0" fmla="*/ 6350 h 4889500"/>
              <a:gd name="connsiteX1" fmla="*/ 6350 w 7404100"/>
              <a:gd name="connsiteY1" fmla="*/ 4883150 h 4889500"/>
              <a:gd name="connsiteX2" fmla="*/ 6822439 w 7404100"/>
              <a:gd name="connsiteY2" fmla="*/ 4883150 h 4889500"/>
              <a:gd name="connsiteX3" fmla="*/ 7397749 w 7404100"/>
              <a:gd name="connsiteY3" fmla="*/ 4503674 h 4889500"/>
              <a:gd name="connsiteX4" fmla="*/ 7397749 w 7404100"/>
              <a:gd name="connsiteY4" fmla="*/ 6350 h 4889500"/>
              <a:gd name="connsiteX5" fmla="*/ 6350 w 7404100"/>
              <a:gd name="connsiteY5" fmla="*/ 6350 h 488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404100" h="4889500">
                <a:moveTo>
                  <a:pt x="6350" y="6350"/>
                </a:moveTo>
                <a:lnTo>
                  <a:pt x="6350" y="4883150"/>
                </a:lnTo>
                <a:lnTo>
                  <a:pt x="6822439" y="4883150"/>
                </a:lnTo>
                <a:lnTo>
                  <a:pt x="7397749" y="4503674"/>
                </a:lnTo>
                <a:lnTo>
                  <a:pt x="73977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8886564" y="5427642"/>
            <a:ext cx="533431" cy="355775"/>
          </a:xfrm>
          <a:custGeom>
            <a:avLst/>
            <a:gdLst>
              <a:gd name="connsiteX0" fmla="*/ 6350 w 588009"/>
              <a:gd name="connsiteY0" fmla="*/ 385826 h 392176"/>
              <a:gd name="connsiteX1" fmla="*/ 154940 w 588009"/>
              <a:gd name="connsiteY1" fmla="*/ 18541 h 392176"/>
              <a:gd name="connsiteX2" fmla="*/ 581659 w 588009"/>
              <a:gd name="connsiteY2" fmla="*/ 6350 h 3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88009" h="392176">
                <a:moveTo>
                  <a:pt x="6350" y="385826"/>
                </a:moveTo>
                <a:lnTo>
                  <a:pt x="154940" y="18541"/>
                </a:lnTo>
                <a:cubicBezTo>
                  <a:pt x="212852" y="77215"/>
                  <a:pt x="366014" y="77215"/>
                  <a:pt x="581659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9490966" y="4878311"/>
            <a:ext cx="268905" cy="69818"/>
          </a:xfrm>
          <a:custGeom>
            <a:avLst/>
            <a:gdLst>
              <a:gd name="connsiteX0" fmla="*/ 0 w 296418"/>
              <a:gd name="connsiteY0" fmla="*/ 76961 h 76961"/>
              <a:gd name="connsiteX1" fmla="*/ 76200 w 296418"/>
              <a:gd name="connsiteY1" fmla="*/ 2285 h 76961"/>
              <a:gd name="connsiteX2" fmla="*/ 296417 w 296418"/>
              <a:gd name="connsiteY2" fmla="*/ 0 h 76961"/>
              <a:gd name="connsiteX3" fmla="*/ 0 w 296418"/>
              <a:gd name="connsiteY3" fmla="*/ 76961 h 76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6418" h="76961">
                <a:moveTo>
                  <a:pt x="0" y="76961"/>
                </a:moveTo>
                <a:lnTo>
                  <a:pt x="76200" y="2285"/>
                </a:lnTo>
                <a:cubicBezTo>
                  <a:pt x="105917" y="14477"/>
                  <a:pt x="185165" y="14477"/>
                  <a:pt x="296417" y="0"/>
                </a:cubicBezTo>
                <a:lnTo>
                  <a:pt x="0" y="76961"/>
                </a:lnTo>
              </a:path>
            </a:pathLst>
          </a:custGeom>
          <a:solidFill>
            <a:srgbClr val="CDCD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297747" y="4043714"/>
            <a:ext cx="3467884" cy="910176"/>
          </a:xfrm>
          <a:custGeom>
            <a:avLst/>
            <a:gdLst>
              <a:gd name="connsiteX0" fmla="*/ 6350 w 3822700"/>
              <a:gd name="connsiteY0" fmla="*/ 6350 h 1003300"/>
              <a:gd name="connsiteX1" fmla="*/ 6350 w 3822700"/>
              <a:gd name="connsiteY1" fmla="*/ 996950 h 1003300"/>
              <a:gd name="connsiteX2" fmla="*/ 3519932 w 3822700"/>
              <a:gd name="connsiteY2" fmla="*/ 996950 h 1003300"/>
              <a:gd name="connsiteX3" fmla="*/ 3816350 w 3822700"/>
              <a:gd name="connsiteY3" fmla="*/ 919988 h 1003300"/>
              <a:gd name="connsiteX4" fmla="*/ 3816350 w 3822700"/>
              <a:gd name="connsiteY4" fmla="*/ 6350 h 1003300"/>
              <a:gd name="connsiteX5" fmla="*/ 6350 w 3822700"/>
              <a:gd name="connsiteY5" fmla="*/ 6350 h 1003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822700" h="1003300">
                <a:moveTo>
                  <a:pt x="6350" y="6350"/>
                </a:moveTo>
                <a:lnTo>
                  <a:pt x="6350" y="996950"/>
                </a:lnTo>
                <a:lnTo>
                  <a:pt x="3519932" y="996950"/>
                </a:lnTo>
                <a:lnTo>
                  <a:pt x="3816350" y="919988"/>
                </a:lnTo>
                <a:lnTo>
                  <a:pt x="38163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9485205" y="4872551"/>
            <a:ext cx="280426" cy="81339"/>
          </a:xfrm>
          <a:custGeom>
            <a:avLst/>
            <a:gdLst>
              <a:gd name="connsiteX0" fmla="*/ 6350 w 309118"/>
              <a:gd name="connsiteY0" fmla="*/ 83311 h 89661"/>
              <a:gd name="connsiteX1" fmla="*/ 82550 w 309118"/>
              <a:gd name="connsiteY1" fmla="*/ 8635 h 89661"/>
              <a:gd name="connsiteX2" fmla="*/ 302767 w 309118"/>
              <a:gd name="connsiteY2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9118" h="89661">
                <a:moveTo>
                  <a:pt x="6350" y="83311"/>
                </a:moveTo>
                <a:lnTo>
                  <a:pt x="82550" y="8635"/>
                </a:lnTo>
                <a:cubicBezTo>
                  <a:pt x="112267" y="20827"/>
                  <a:pt x="191515" y="20827"/>
                  <a:pt x="30276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25837"/>
            <a:ext cx="5723683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38020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算法实现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380208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23976" y="1739704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12007" y="1808831"/>
            <a:ext cx="3550011" cy="2239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Cutoff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Right-Left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Median3(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++i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––j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Pivot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j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&amp;A[j]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break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288036" algn="l"/>
                <a:tab pos="633679" algn="l"/>
                <a:tab pos="921715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400037" y="4066988"/>
            <a:ext cx="274754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Swap(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&amp;A[i],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&amp;A[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i-1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i+1,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12007" y="4746739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23976" y="5000206"/>
            <a:ext cx="4342214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288036" algn="l"/>
                <a:tab pos="576072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  <a:p>
            <a:pPr>
              <a:lnSpc>
                <a:spcPts val="1814"/>
              </a:lnSpc>
              <a:tabLst>
                <a:tab pos="288036" algn="l"/>
                <a:tab pos="576072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Insertion_Sort(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A+Left,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Right-Left+1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814"/>
              </a:lnSpc>
              <a:tabLst>
                <a:tab pos="288036" algn="l"/>
                <a:tab pos="576072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418594" y="4182199"/>
            <a:ext cx="3234860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Quick_Sort(ElementType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089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Quicksort(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0,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N-1</a:t>
            </a:r>
            <a:r>
              <a:rPr lang="en-US" altLang="zh-CN" sz="108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  <a:p>
            <a:pPr>
              <a:lnSpc>
                <a:spcPts val="1270"/>
              </a:lnSpc>
              <a:tabLst>
                <a:tab pos="253472" algn="l"/>
              </a:tabLst>
            </a:pPr>
            <a:r>
              <a:rPr lang="en-US" altLang="zh-CN" sz="1089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914378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112492382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278121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10.2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表排序</a:t>
            </a:r>
          </a:p>
        </p:txBody>
      </p:sp>
    </p:spTree>
    <p:extLst>
      <p:ext uri="{BB962C8B-B14F-4D97-AF65-F5344CB8AC3E}">
        <p14:creationId xmlns:p14="http://schemas.microsoft.com/office/powerpoint/2010/main" val="3570404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44002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复杂度的渐进表示法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739704"/>
            <a:ext cx="173124" cy="2367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722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659055"/>
            <a:ext cx="6984284" cy="29315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表示存在常数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使得当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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901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表示存在常数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&gt;0,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使得当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357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表示同时有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3266"/>
              </a:lnSpc>
            </a:pP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2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2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5641363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745800" y="3496457"/>
          <a:ext cx="4147624" cy="1036909"/>
        </p:xfrm>
        <a:graphic>
          <a:graphicData uri="http://schemas.openxmlformats.org/drawingml/2006/table">
            <a:tbl>
              <a:tblPr/>
              <a:tblGrid>
                <a:gridCol w="82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[0]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[1]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[2]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[3]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[4]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[5]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[6]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[7]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key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f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g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b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h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e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  <a:latin typeface="Garamond" pitchFamily="18" charset="0"/>
                          <a:cs typeface="Garamond" pitchFamily="18" charset="0"/>
                        </a:rPr>
                        <a:t>table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3201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5201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021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031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704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045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46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67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算法概述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58606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50" y="1877958"/>
            <a:ext cx="139781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间接排序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54849" y="2407934"/>
            <a:ext cx="16671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2327285"/>
            <a:ext cx="483850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定义一个指针数组作为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356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table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58541" y="4850429"/>
            <a:ext cx="468833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如果仅要求按顺序输出，则输出：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359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table[0]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table[1]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……,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A[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table[N</a:t>
            </a:r>
            <a:r>
              <a:rPr lang="en-US" altLang="zh-CN" sz="1812" dirty="0">
                <a:solidFill>
                  <a:srgbClr val="0000FF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12" b="1" dirty="0">
                <a:solidFill>
                  <a:srgbClr val="0000FF"/>
                </a:solidFill>
                <a:latin typeface="Garamond" pitchFamily="18" charset="0"/>
                <a:cs typeface="Garamond" pitchFamily="18" charset="0"/>
              </a:rPr>
              <a:t>1]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4088654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3745800" y="3219948"/>
          <a:ext cx="4147624" cy="1036909"/>
        </p:xfrm>
        <a:graphic>
          <a:graphicData uri="http://schemas.openxmlformats.org/drawingml/2006/table">
            <a:tbl>
              <a:tblPr/>
              <a:tblGrid>
                <a:gridCol w="82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[0]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[1]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[2]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[3]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[4]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[5]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[6]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[7]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key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f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a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g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b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h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e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  <a:latin typeface="Garamond" pitchFamily="18" charset="0"/>
                          <a:cs typeface="Garamond" pitchFamily="18" charset="0"/>
                        </a:rPr>
                        <a:t>table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5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7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6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43777" y="702795"/>
            <a:ext cx="195566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物理排序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7" y="1924043"/>
            <a:ext cx="17312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50" y="1843394"/>
            <a:ext cx="588622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722" b="1" dirty="0">
                <a:solidFill>
                  <a:srgbClr val="000000"/>
                </a:solidFill>
                <a:latin typeface="Garamond" pitchFamily="18" charset="0"/>
                <a:cs typeface="Garamond" pitchFamily="18" charset="0"/>
              </a:rPr>
              <a:t>N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个数字的排列由若干个独立的环组成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89413" y="4631527"/>
            <a:ext cx="96180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Temp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208867" y="4631527"/>
            <a:ext cx="247439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  <a:tabLst>
                <a:tab pos="69129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如何判断一个环的结束？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table[i]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361546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6" y="702795"/>
            <a:ext cx="244458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复杂度分析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1981648"/>
            <a:ext cx="173124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89479"/>
            <a:ext cx="349454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最好情况：初始即有序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9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最坏情况：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937909"/>
            <a:ext cx="16671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</a:pPr>
            <a:r>
              <a:rPr lang="en-US" altLang="zh-CN" sz="1453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845739"/>
            <a:ext cx="5408532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个环，每个环包含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</a:p>
          <a:p>
            <a:pPr>
              <a:lnSpc>
                <a:spcPts val="3357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次元素移动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903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是每个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17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元素的复制时间。</a:t>
            </a:r>
          </a:p>
        </p:txBody>
      </p:sp>
    </p:spTree>
    <p:extLst>
      <p:ext uri="{BB962C8B-B14F-4D97-AF65-F5344CB8AC3E}">
        <p14:creationId xmlns:p14="http://schemas.microsoft.com/office/powerpoint/2010/main" val="222929921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745800" y="3902925"/>
            <a:ext cx="5907615" cy="17282"/>
          </a:xfrm>
          <a:custGeom>
            <a:avLst/>
            <a:gdLst>
              <a:gd name="connsiteX0" fmla="*/ 0 w 6512052"/>
              <a:gd name="connsiteY0" fmla="*/ 9525 h 19050"/>
              <a:gd name="connsiteX1" fmla="*/ 6512051 w 6512052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12052" h="19050">
                <a:moveTo>
                  <a:pt x="0" y="9525"/>
                </a:moveTo>
                <a:lnTo>
                  <a:pt x="6512051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808830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42893336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3745800" y="3902925"/>
            <a:ext cx="5907615" cy="17282"/>
          </a:xfrm>
          <a:custGeom>
            <a:avLst/>
            <a:gdLst>
              <a:gd name="connsiteX0" fmla="*/ 0 w 6512052"/>
              <a:gd name="connsiteY0" fmla="*/ 9525 h 19050"/>
              <a:gd name="connsiteX1" fmla="*/ 6512051 w 6512052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12052" h="19050">
                <a:moveTo>
                  <a:pt x="0" y="9525"/>
                </a:moveTo>
                <a:lnTo>
                  <a:pt x="6512051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0" y="1808830"/>
            <a:ext cx="3363100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10.3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基数排序</a:t>
            </a:r>
          </a:p>
        </p:txBody>
      </p:sp>
    </p:spTree>
    <p:extLst>
      <p:ext uri="{BB962C8B-B14F-4D97-AF65-F5344CB8AC3E}">
        <p14:creationId xmlns:p14="http://schemas.microsoft.com/office/powerpoint/2010/main" val="417232229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85832" y="515689"/>
            <a:ext cx="7474038" cy="561313"/>
          </a:xfrm>
          <a:custGeom>
            <a:avLst/>
            <a:gdLst>
              <a:gd name="connsiteX0" fmla="*/ 0 w 8238743"/>
              <a:gd name="connsiteY0" fmla="*/ 618744 h 618744"/>
              <a:gd name="connsiteX1" fmla="*/ 0 w 8238743"/>
              <a:gd name="connsiteY1" fmla="*/ 0 h 618744"/>
              <a:gd name="connsiteX2" fmla="*/ 8238743 w 8238743"/>
              <a:gd name="connsiteY2" fmla="*/ 0 h 618744"/>
              <a:gd name="connsiteX3" fmla="*/ 8238743 w 8238743"/>
              <a:gd name="connsiteY3" fmla="*/ 19050 h 618744"/>
              <a:gd name="connsiteX4" fmla="*/ 9144 w 8238743"/>
              <a:gd name="connsiteY4" fmla="*/ 19050 h 618744"/>
              <a:gd name="connsiteX5" fmla="*/ 19050 w 8238743"/>
              <a:gd name="connsiteY5" fmla="*/ 9144 h 618744"/>
              <a:gd name="connsiteX6" fmla="*/ 19050 w 8238743"/>
              <a:gd name="connsiteY6" fmla="*/ 618744 h 618744"/>
              <a:gd name="connsiteX7" fmla="*/ 0 w 8238743"/>
              <a:gd name="connsiteY7" fmla="*/ 618744 h 618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38743" h="618744">
                <a:moveTo>
                  <a:pt x="0" y="618744"/>
                </a:moveTo>
                <a:lnTo>
                  <a:pt x="0" y="0"/>
                </a:lnTo>
                <a:lnTo>
                  <a:pt x="8238743" y="0"/>
                </a:lnTo>
                <a:lnTo>
                  <a:pt x="8238743" y="19050"/>
                </a:lnTo>
                <a:lnTo>
                  <a:pt x="9144" y="19050"/>
                </a:lnTo>
                <a:lnTo>
                  <a:pt x="19050" y="9144"/>
                </a:lnTo>
                <a:lnTo>
                  <a:pt x="19050" y="618744"/>
                </a:lnTo>
                <a:lnTo>
                  <a:pt x="0" y="618744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1948836" y="110580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199 h 838200"/>
              <a:gd name="connsiteX3" fmla="*/ 0 w 9143238"/>
              <a:gd name="connsiteY3" fmla="*/ 838199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199"/>
                </a:lnTo>
                <a:lnTo>
                  <a:pt x="0" y="8381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48836" y="1882796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48836" y="2660477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48836" y="3438160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948836" y="4215841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48836" y="4993523"/>
            <a:ext cx="8294580" cy="760400"/>
          </a:xfrm>
          <a:custGeom>
            <a:avLst/>
            <a:gdLst>
              <a:gd name="connsiteX0" fmla="*/ 0 w 9143238"/>
              <a:gd name="connsiteY0" fmla="*/ 0 h 838200"/>
              <a:gd name="connsiteX1" fmla="*/ 9143238 w 9143238"/>
              <a:gd name="connsiteY1" fmla="*/ 0 h 838200"/>
              <a:gd name="connsiteX2" fmla="*/ 9143238 w 9143238"/>
              <a:gd name="connsiteY2" fmla="*/ 838200 h 838200"/>
              <a:gd name="connsiteX3" fmla="*/ 0 w 9143238"/>
              <a:gd name="connsiteY3" fmla="*/ 838200 h 838200"/>
              <a:gd name="connsiteX4" fmla="*/ 0 w 9143238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238" h="838200">
                <a:moveTo>
                  <a:pt x="0" y="0"/>
                </a:moveTo>
                <a:lnTo>
                  <a:pt x="9143238" y="0"/>
                </a:lnTo>
                <a:lnTo>
                  <a:pt x="9143238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2363254" y="5907616"/>
            <a:ext cx="7465744" cy="17282"/>
          </a:xfrm>
          <a:custGeom>
            <a:avLst/>
            <a:gdLst>
              <a:gd name="connsiteX0" fmla="*/ 0 w 8229600"/>
              <a:gd name="connsiteY0" fmla="*/ 9525 h 19050"/>
              <a:gd name="connsiteX1" fmla="*/ 8229599 w 8229600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29600" h="19050">
                <a:moveTo>
                  <a:pt x="0" y="9525"/>
                </a:moveTo>
                <a:lnTo>
                  <a:pt x="8229599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03633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4"/>
            <a:ext cx="7038465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桶排序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假设我们有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个学生，他们的成绩是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到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之间</a:t>
            </a:r>
          </a:p>
          <a:p>
            <a:pPr>
              <a:lnSpc>
                <a:spcPts val="2540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的整数（于是有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101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个不同的成绩值）。如</a:t>
            </a:r>
          </a:p>
          <a:p>
            <a:pPr>
              <a:lnSpc>
                <a:spcPts val="235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何在</a:t>
            </a:r>
            <a:r>
              <a:rPr lang="en-US" altLang="zh-CN" sz="2177" dirty="0">
                <a:solidFill>
                  <a:srgbClr val="FF0000"/>
                </a:solidFill>
                <a:latin typeface="新宋体" pitchFamily="18" charset="0"/>
                <a:cs typeface="新宋体" pitchFamily="18" charset="0"/>
              </a:rPr>
              <a:t>线性时间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内将学生按成绩排序？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582031" y="3110728"/>
            <a:ext cx="50174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count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07867" y="2914867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53504" y="2914867"/>
            <a:ext cx="929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89516" y="2914867"/>
            <a:ext cx="27892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506073" y="2914867"/>
            <a:ext cx="18594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45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23182" y="2949431"/>
            <a:ext cx="3840795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Bucket_Sort(ElementType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A[],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23182" y="3179854"/>
            <a:ext cx="2997615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88036" algn="l"/>
                <a:tab pos="587593" algn="l"/>
              </a:tabLst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读入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个学生成绩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grade)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将该生插入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count[grade]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172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i=0;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i&lt;M;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i++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814"/>
              </a:lnSpc>
              <a:tabLst>
                <a:tab pos="288036" algn="l"/>
                <a:tab pos="587593" algn="l"/>
              </a:tabLst>
            </a:pPr>
            <a:r>
              <a:rPr lang="en-US" altLang="zh-CN" sz="1633" dirty="0"/>
              <a:t>		</a:t>
            </a:r>
            <a:r>
              <a:rPr lang="en-US" altLang="zh-CN" sz="1267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count[i]</a:t>
            </a:r>
            <a:r>
              <a:rPr lang="en-US" altLang="zh-CN" sz="126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11212" y="4573921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23182" y="4804345"/>
            <a:ext cx="97784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96795" y="4435666"/>
            <a:ext cx="2045432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92172" algn="l"/>
              </a:tabLst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3175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该怎么办？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522285" y="4355018"/>
            <a:ext cx="2130391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输出整个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count[i]</a:t>
            </a:r>
            <a:r>
              <a:rPr lang="en-US" altLang="zh-CN" sz="126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</a:t>
            </a:r>
            <a:r>
              <a:rPr lang="en-US" altLang="zh-CN" sz="1267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449"/>
              </a:lnSpc>
              <a:tabLst>
                <a:tab pos="276515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58488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4"/>
            <a:ext cx="6966331" cy="1674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基数排序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175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假设我们有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个整数，每个整数的值在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到</a:t>
            </a:r>
          </a:p>
          <a:p>
            <a:pPr>
              <a:lnSpc>
                <a:spcPts val="2540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999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之间（于是有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1000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个不同的值）。还有</a:t>
            </a:r>
          </a:p>
          <a:p>
            <a:pPr>
              <a:lnSpc>
                <a:spcPts val="2359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可能在</a:t>
            </a:r>
            <a:r>
              <a:rPr lang="en-US" altLang="zh-CN" sz="2177" dirty="0">
                <a:solidFill>
                  <a:srgbClr val="FF0000"/>
                </a:solidFill>
                <a:latin typeface="新宋体" pitchFamily="18" charset="0"/>
                <a:cs typeface="新宋体" pitchFamily="18" charset="0"/>
              </a:rPr>
              <a:t>线性时间</a:t>
            </a:r>
            <a:r>
              <a:rPr lang="en-US" altLang="zh-CN" sz="2177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内排序吗？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628321" y="2511625"/>
            <a:ext cx="163346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=O(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77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20286" y="2465540"/>
            <a:ext cx="521296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输入序列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64,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216,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512,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729,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343,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125</a:t>
            </a:r>
          </a:p>
          <a:p>
            <a:pPr>
              <a:lnSpc>
                <a:spcPts val="2177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用“次位优先”（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east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53503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20286" y="3179855"/>
            <a:ext cx="62998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Bucket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137394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21285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05176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89067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72957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556848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040739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524630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08521" y="315681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53503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137394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517594" y="3421800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42982" y="3421800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267" y="3421800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994654" y="3421800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24630" y="342180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904830" y="3421800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72</a:t>
            </a:r>
            <a:r>
              <a:rPr lang="en-US" altLang="zh-CN" sz="1633" b="1" dirty="0">
                <a:solidFill>
                  <a:srgbClr val="FF65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89413" y="3444843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789413" y="3917212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653503" y="3686788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85376" y="3686788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510763" y="3686788"/>
            <a:ext cx="20839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033703" y="3686788"/>
            <a:ext cx="83676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033704" y="3963297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53503" y="3963297"/>
            <a:ext cx="10419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87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517594" y="3963297"/>
            <a:ext cx="31258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2177"/>
              </a:lnSpc>
              <a:tabLst>
                <a:tab pos="57607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633" b="1" dirty="0">
                <a:solidFill>
                  <a:srgbClr val="CC65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653503" y="4516315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653503" y="4792824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969267" y="4516315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6937048" y="4516315"/>
            <a:ext cx="31258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033704" y="4516315"/>
            <a:ext cx="1360950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33" b="1" dirty="0">
                <a:solidFill>
                  <a:srgbClr val="9A009A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89413" y="5023248"/>
            <a:ext cx="55303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Pass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607419" y="5080854"/>
            <a:ext cx="20839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2087"/>
              </a:lnSpc>
              <a:tabLst>
                <a:tab pos="46086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  <a:p>
            <a:pPr>
              <a:lnSpc>
                <a:spcPts val="2087"/>
              </a:lnSpc>
              <a:tabLst>
                <a:tab pos="46086" algn="l"/>
              </a:tabLst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94471873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0800000">
            <a:off x="8820313" y="5168973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" name="TextBox 1"/>
          <p:cNvSpPr txBox="1"/>
          <p:nvPr/>
        </p:nvSpPr>
        <p:spPr>
          <a:xfrm rot="10800000">
            <a:off x="8822868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4" name="TextBox 1"/>
          <p:cNvSpPr txBox="1"/>
          <p:nvPr/>
        </p:nvSpPr>
        <p:spPr>
          <a:xfrm rot="10800000">
            <a:off x="7232941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5" name="TextBox 1"/>
          <p:cNvSpPr txBox="1"/>
          <p:nvPr/>
        </p:nvSpPr>
        <p:spPr>
          <a:xfrm rot="10800000">
            <a:off x="6714129" y="476998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6" name="TextBox 1"/>
          <p:cNvSpPr txBox="1"/>
          <p:nvPr/>
        </p:nvSpPr>
        <p:spPr>
          <a:xfrm rot="10800000">
            <a:off x="6714129" y="476998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7" name="TextBox 1"/>
          <p:cNvSpPr txBox="1"/>
          <p:nvPr/>
        </p:nvSpPr>
        <p:spPr>
          <a:xfrm rot="10800000">
            <a:off x="7259390" y="51689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 rot="10800000">
            <a:off x="5669463" y="5145931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 rot="10800000">
            <a:off x="5643014" y="4998659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</p:txBody>
      </p:sp>
      <p:sp>
        <p:nvSpPr>
          <p:cNvPr id="10" name="TextBox 1"/>
          <p:cNvSpPr txBox="1"/>
          <p:nvPr/>
        </p:nvSpPr>
        <p:spPr>
          <a:xfrm rot="10800000">
            <a:off x="4079536" y="5168973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" name="TextBox 1"/>
          <p:cNvSpPr txBox="1"/>
          <p:nvPr/>
        </p:nvSpPr>
        <p:spPr>
          <a:xfrm rot="10800000">
            <a:off x="4053087" y="4987138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2" name="TextBox 1"/>
          <p:cNvSpPr txBox="1"/>
          <p:nvPr/>
        </p:nvSpPr>
        <p:spPr>
          <a:xfrm rot="10800000">
            <a:off x="3697580" y="4954323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28219" y="4090030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729667" y="4228285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31115" y="4239806"/>
            <a:ext cx="525785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23"/>
              </a:lnSpc>
            </a:pPr>
            <a:r>
              <a:rPr lang="en-US" altLang="zh-CN" sz="54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43777" y="691274"/>
            <a:ext cx="5836213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  <a:tabLst>
                <a:tab pos="1106058" algn="l"/>
              </a:tabLst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多关键字的排序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  <a:tabLst>
                <a:tab pos="1106058" algn="l"/>
              </a:tabLst>
            </a:pPr>
            <a:r>
              <a:rPr lang="en-US" altLang="zh-CN" sz="1633" dirty="0"/>
              <a:t>	</a:t>
            </a:r>
            <a:r>
              <a:rPr lang="en-US" altLang="zh-CN" sz="2542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一副扑克牌是按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42" dirty="0">
                <a:solidFill>
                  <a:srgbClr val="000000"/>
                </a:solidFill>
                <a:latin typeface="新宋体" pitchFamily="18" charset="0"/>
                <a:cs typeface="新宋体" pitchFamily="18" charset="0"/>
              </a:rPr>
              <a:t>种关键字排序的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639637" y="2235115"/>
            <a:ext cx="1162178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2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花色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2722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2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面值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2540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有序结果：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36946" y="2177509"/>
            <a:ext cx="472405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31"/>
              </a:lnSpc>
            </a:pP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7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  <a:p>
            <a:pPr>
              <a:lnSpc>
                <a:spcPts val="2449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&lt;A</a:t>
            </a:r>
          </a:p>
          <a:p>
            <a:pPr>
              <a:lnSpc>
                <a:spcPts val="2722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1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51159" y="3283546"/>
            <a:ext cx="5799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633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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用“主位优先”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ost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排序：为花色建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23079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688067" y="4136115"/>
            <a:ext cx="280526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  <a:p>
            <a:pPr>
              <a:lnSpc>
                <a:spcPts val="3447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192860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602933" y="4147636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34564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13006" y="4182200"/>
            <a:ext cx="677108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452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357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084"/>
              </a:lnSpc>
              <a:tabLst>
                <a:tab pos="34564" algn="l"/>
                <a:tab pos="115214" algn="l"/>
                <a:tab pos="253472" algn="l"/>
              </a:tabLst>
            </a:pPr>
            <a:r>
              <a:rPr lang="en-US" altLang="zh-CN" sz="1633" dirty="0"/>
              <a:t>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789413" y="5564745"/>
            <a:ext cx="3569888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在每个桶内分别排序，最后合并结果。</a:t>
            </a:r>
          </a:p>
        </p:txBody>
      </p:sp>
    </p:spTree>
    <p:extLst>
      <p:ext uri="{BB962C8B-B14F-4D97-AF65-F5344CB8AC3E}">
        <p14:creationId xmlns:p14="http://schemas.microsoft.com/office/powerpoint/2010/main" val="405440123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0800000">
            <a:off x="3653252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 rot="10800000">
            <a:off x="3626803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4" name="TextBox 1"/>
          <p:cNvSpPr txBox="1"/>
          <p:nvPr/>
        </p:nvSpPr>
        <p:spPr>
          <a:xfrm rot="10800000">
            <a:off x="9500064" y="3613610"/>
            <a:ext cx="150682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" name="TextBox 1"/>
          <p:cNvSpPr txBox="1"/>
          <p:nvPr/>
        </p:nvSpPr>
        <p:spPr>
          <a:xfrm rot="10800000">
            <a:off x="9502619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6" name="TextBox 1"/>
          <p:cNvSpPr txBox="1"/>
          <p:nvPr/>
        </p:nvSpPr>
        <p:spPr>
          <a:xfrm rot="10800000">
            <a:off x="7593505" y="3590567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 rot="10800000">
            <a:off x="7567056" y="3443296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</p:txBody>
      </p:sp>
      <p:sp>
        <p:nvSpPr>
          <p:cNvPr id="8" name="TextBox 1"/>
          <p:cNvSpPr txBox="1"/>
          <p:nvPr/>
        </p:nvSpPr>
        <p:spPr>
          <a:xfrm rot="10800000">
            <a:off x="6280087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TextBox 1"/>
          <p:cNvSpPr txBox="1"/>
          <p:nvPr/>
        </p:nvSpPr>
        <p:spPr>
          <a:xfrm rot="10800000">
            <a:off x="6253638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10" name="TextBox 1"/>
          <p:cNvSpPr txBox="1"/>
          <p:nvPr/>
        </p:nvSpPr>
        <p:spPr>
          <a:xfrm rot="10800000">
            <a:off x="5700262" y="3203099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1" name="TextBox 1"/>
          <p:cNvSpPr txBox="1"/>
          <p:nvPr/>
        </p:nvSpPr>
        <p:spPr>
          <a:xfrm rot="10800000">
            <a:off x="5700262" y="3203099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2" name="TextBox 1"/>
          <p:cNvSpPr txBox="1"/>
          <p:nvPr/>
        </p:nvSpPr>
        <p:spPr>
          <a:xfrm rot="10800000">
            <a:off x="4966669" y="3613610"/>
            <a:ext cx="104196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 rot="10800000">
            <a:off x="4940220" y="3431775"/>
            <a:ext cx="15709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4" name="TextBox 1"/>
          <p:cNvSpPr txBox="1"/>
          <p:nvPr/>
        </p:nvSpPr>
        <p:spPr>
          <a:xfrm rot="10800000">
            <a:off x="4550149" y="3387439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5" name="TextBox 1"/>
          <p:cNvSpPr txBox="1"/>
          <p:nvPr/>
        </p:nvSpPr>
        <p:spPr>
          <a:xfrm rot="10800000">
            <a:off x="3236732" y="3387439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15801" y="2603794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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7697" y="2488582"/>
            <a:ext cx="561051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904831" y="2638357"/>
            <a:ext cx="1574149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23"/>
              </a:lnSpc>
            </a:pPr>
            <a:r>
              <a:rPr lang="en-US" altLang="zh-CN" sz="544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544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544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43777" y="656710"/>
            <a:ext cx="34224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多关键字的排序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43777" y="1901000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54849" y="1843395"/>
            <a:ext cx="628858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用“次位优先”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east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ignificant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igit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排序：为面值建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939188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7219" y="2523146"/>
            <a:ext cx="280526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252606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540637" y="2511624"/>
            <a:ext cx="280526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38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  <a:p>
            <a:pPr>
              <a:lnSpc>
                <a:spcPts val="3447"/>
              </a:lnSpc>
            </a:pPr>
            <a:r>
              <a:rPr lang="en-US" altLang="zh-CN" sz="290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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566024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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815005" y="2500103"/>
            <a:ext cx="15709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452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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879443" y="2534667"/>
            <a:ext cx="700833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163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452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720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</a:t>
            </a:r>
          </a:p>
          <a:p>
            <a:pPr>
              <a:lnSpc>
                <a:spcPts val="3084"/>
              </a:lnSpc>
              <a:tabLst>
                <a:tab pos="23043" algn="l"/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2900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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443776" y="4251327"/>
            <a:ext cx="157094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649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754849" y="4193721"/>
            <a:ext cx="526426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将结果合并，然后再为花色建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个桶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LSD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任何时候都比</a:t>
            </a:r>
            <a:r>
              <a:rPr lang="en-US" altLang="zh-CN" sz="254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MSD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快吗？</a:t>
            </a:r>
          </a:p>
        </p:txBody>
      </p:sp>
    </p:spTree>
    <p:extLst>
      <p:ext uri="{BB962C8B-B14F-4D97-AF65-F5344CB8AC3E}">
        <p14:creationId xmlns:p14="http://schemas.microsoft.com/office/powerpoint/2010/main" val="107776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695065" y="1772769"/>
          <a:ext cx="6822169" cy="2588470"/>
        </p:xfrm>
        <a:graphic>
          <a:graphicData uri="http://schemas.openxmlformats.org/drawingml/2006/table">
            <a:tbl>
              <a:tblPr/>
              <a:tblGrid>
                <a:gridCol w="131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3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7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函数</a:t>
                      </a:r>
                      <a:endParaRPr lang="zh-CN" altLang="en-US" sz="19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12481632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9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111111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012345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12481632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0282464160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1416642561024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1864512409632768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2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9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!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2416256655364294967296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</a:t>
                      </a:r>
                      <a:endParaRPr lang="zh-CN" altLang="en-US" sz="12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122440326209227898800026313</a:t>
                      </a:r>
                      <a:r>
                        <a:rPr lang="en-US" altLang="zh-CN" sz="19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</a:t>
                      </a:r>
                      <a:r>
                        <a:rPr lang="en-US" altLang="zh-CN" sz="19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9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77995" y="1290377"/>
            <a:ext cx="188032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75"/>
              </a:lnSpc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输入规模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9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7202174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85788"/>
            <a:ext cx="4946867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5"/>
              </a:lnSpc>
            </a:pP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第十讲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排序（下）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66024" y="3997860"/>
            <a:ext cx="22794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浙江大学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陈</a:t>
            </a:r>
            <a:r>
              <a:rPr lang="en-US" altLang="zh-CN" sz="254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4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99455817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489988" y="1411118"/>
            <a:ext cx="7212277" cy="852570"/>
          </a:xfrm>
          <a:custGeom>
            <a:avLst/>
            <a:gdLst>
              <a:gd name="connsiteX0" fmla="*/ 12700 w 7950200"/>
              <a:gd name="connsiteY0" fmla="*/ 927099 h 939800"/>
              <a:gd name="connsiteX1" fmla="*/ 12700 w 7950200"/>
              <a:gd name="connsiteY1" fmla="*/ 12700 h 939800"/>
              <a:gd name="connsiteX2" fmla="*/ 7937499 w 7950200"/>
              <a:gd name="connsiteY2" fmla="*/ 1270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0200" h="939800">
                <a:moveTo>
                  <a:pt x="12700" y="927099"/>
                </a:moveTo>
                <a:lnTo>
                  <a:pt x="12700" y="12700"/>
                </a:lnTo>
                <a:lnTo>
                  <a:pt x="7937499" y="12700"/>
                </a:lnTo>
              </a:path>
            </a:pathLst>
          </a:custGeom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3737159" y="3902580"/>
            <a:ext cx="5924897" cy="34564"/>
          </a:xfrm>
          <a:custGeom>
            <a:avLst/>
            <a:gdLst>
              <a:gd name="connsiteX0" fmla="*/ 9525 w 6531102"/>
              <a:gd name="connsiteY0" fmla="*/ 9525 h 38100"/>
              <a:gd name="connsiteX1" fmla="*/ 6521576 w 653110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31102" h="38100">
                <a:moveTo>
                  <a:pt x="9525" y="9525"/>
                </a:moveTo>
                <a:lnTo>
                  <a:pt x="6521576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58541" y="1797309"/>
            <a:ext cx="510877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90"/>
              </a:lnSpc>
            </a:pPr>
            <a:r>
              <a:rPr lang="en-US" altLang="zh-CN" sz="4355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10.4</a:t>
            </a:r>
            <a:r>
              <a:rPr lang="en-US" altLang="zh-CN" sz="45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33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排序算法的比较</a:t>
            </a:r>
          </a:p>
        </p:txBody>
      </p:sp>
    </p:spTree>
    <p:extLst>
      <p:ext uri="{BB962C8B-B14F-4D97-AF65-F5344CB8AC3E}">
        <p14:creationId xmlns:p14="http://schemas.microsoft.com/office/powerpoint/2010/main" val="26784942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2363254" y="568918"/>
          <a:ext cx="7465744" cy="5346989"/>
        </p:xfrm>
        <a:graphic>
          <a:graphicData uri="http://schemas.openxmlformats.org/drawingml/2006/table">
            <a:tbl>
              <a:tblPr/>
              <a:tblGrid>
                <a:gridCol w="137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0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排序方法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平均时间复杂度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最坏情况下时间复杂度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额外空间复杂度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稳定性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简单选择排序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冒泡排序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直接插入排序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希尔排序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d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堆排序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O(1)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0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快速排序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2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9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归并排序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O(NlogN)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6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基数排序</a:t>
                      </a:r>
                      <a:endParaRPr lang="zh-CN" altLang="en-US" sz="1500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CC6600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O(P(N+B))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O(P(N+B))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Garamond" pitchFamily="18" charset="0"/>
                          <a:cs typeface="Garamond" pitchFamily="18" charset="0"/>
                        </a:rPr>
                        <a:t>O(N+B)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Garamond" pitchFamily="18" charset="0"/>
                        <a:cs typeface="Garamond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稳定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821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844" y="311073"/>
            <a:ext cx="8318313" cy="623297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85273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630461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87170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32358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77545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5776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890963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536151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81339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38048" y="6002551"/>
            <a:ext cx="8816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425630" y="6002551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54849" y="5023248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54849" y="1013867"/>
            <a:ext cx="17633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79891" y="944740"/>
            <a:ext cx="20037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181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755054" y="1082995"/>
            <a:ext cx="20518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18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172163" y="4884994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858540" y="5380406"/>
            <a:ext cx="657840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  <a:tabLst>
                <a:tab pos="6037235" algn="l"/>
              </a:tabLst>
            </a:pPr>
            <a:r>
              <a:rPr lang="en-US" altLang="zh-CN" sz="1633" dirty="0"/>
              <a:t>	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6037235" algn="l"/>
              </a:tabLst>
            </a:pP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89862" y="1901001"/>
            <a:ext cx="6661439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	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zh-CN" sz="181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270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631"/>
              </a:lnSpc>
              <a:tabLst>
                <a:tab pos="264993" algn="l"/>
                <a:tab pos="5933542" algn="l"/>
              </a:tabLst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264993" algn="l"/>
                <a:tab pos="5933542" algn="l"/>
              </a:tabLst>
            </a:pPr>
            <a:r>
              <a:rPr lang="en-US" altLang="zh-CN" sz="1633" dirty="0"/>
              <a:t>	</a:t>
            </a:r>
            <a:r>
              <a:rPr lang="en-US" altLang="zh-CN" sz="137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84927" y="6129284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7249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363254" y="614542"/>
          <a:ext cx="7354449" cy="4605258"/>
        </p:xfrm>
        <a:graphic>
          <a:graphicData uri="http://schemas.openxmlformats.org/drawingml/2006/table">
            <a:tbl>
              <a:tblPr/>
              <a:tblGrid>
                <a:gridCol w="99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3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9783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每秒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亿指令计算机的运行时间表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)=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i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7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zh-CN" altLang="en-US" sz="11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7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2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1,000,000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.02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.09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.28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.66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9.96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130.03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1.66ms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19.92ms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.9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1.6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125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11.57d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31.71yr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810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2.56ms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6.25ms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16.67min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115.7d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2.84hr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6.83d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121.36d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3171yr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3.17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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1ms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1sec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18.3min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13d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0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283</a:t>
                      </a:r>
                      <a:endParaRPr lang="zh-CN" altLang="en-US" sz="10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Symbol" pitchFamily="18" charset="0"/>
                          <a:cs typeface="Symbol" pitchFamily="18" charset="0"/>
                        </a:rPr>
                        <a:t></a:t>
                      </a: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10yr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53" marR="82953" marT="41476" marB="4147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20286" y="5311279"/>
            <a:ext cx="166071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63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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微秒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-6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毫秒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089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71061" y="5345842"/>
            <a:ext cx="99386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秒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639842" y="5334321"/>
            <a:ext cx="63158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年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84031" y="5334321"/>
            <a:ext cx="854401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小时</a:t>
            </a:r>
          </a:p>
          <a:p>
            <a:pPr>
              <a:lnSpc>
                <a:spcPts val="1905"/>
              </a:lnSpc>
            </a:pPr>
            <a:r>
              <a:rPr lang="en-US" altLang="zh-CN" sz="163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d=</a:t>
            </a:r>
            <a:r>
              <a:rPr lang="en-US" altLang="zh-CN" sz="16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3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7470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702795"/>
            <a:ext cx="391132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20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复杂度分析小窍门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54915"/>
            <a:ext cx="6577122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若两段算法分别有复杂度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2812"/>
              </a:lnSpc>
            </a:pP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54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2719006"/>
            <a:ext cx="13465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2626836"/>
            <a:ext cx="4262385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max(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)),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812"/>
              </a:lnSpc>
            </a:pP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36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43776" y="3560055"/>
            <a:ext cx="147476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540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4850" y="3490927"/>
            <a:ext cx="6979475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是关于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阶多项式，那么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56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54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循环的时间复杂度等于循环次数乘以循环体</a:t>
            </a:r>
          </a:p>
          <a:p>
            <a:pPr>
              <a:lnSpc>
                <a:spcPts val="3084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代码的复杂度</a:t>
            </a:r>
          </a:p>
          <a:p>
            <a:pPr>
              <a:lnSpc>
                <a:spcPts val="3084"/>
              </a:lnSpc>
            </a:pP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if-else</a:t>
            </a:r>
            <a:r>
              <a:rPr lang="en-US" altLang="zh-CN" sz="23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结构的复杂度取决于</a:t>
            </a:r>
            <a:r>
              <a:rPr lang="en-US" altLang="zh-CN" sz="2356" b="1" dirty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的条件判断复杂度</a:t>
            </a:r>
          </a:p>
          <a:p>
            <a:pPr>
              <a:lnSpc>
                <a:spcPts val="2903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和两个分枝部分的复杂度，总体复杂度取三者中最大</a:t>
            </a:r>
          </a:p>
        </p:txBody>
      </p:sp>
    </p:spTree>
    <p:extLst>
      <p:ext uri="{BB962C8B-B14F-4D97-AF65-F5344CB8AC3E}">
        <p14:creationId xmlns:p14="http://schemas.microsoft.com/office/powerpoint/2010/main" val="16911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622300"/>
            <a:ext cx="4727256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2.1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线性表及其实现</a:t>
            </a:r>
          </a:p>
        </p:txBody>
      </p:sp>
    </p:spTree>
    <p:extLst>
      <p:ext uri="{BB962C8B-B14F-4D97-AF65-F5344CB8AC3E}">
        <p14:creationId xmlns:p14="http://schemas.microsoft.com/office/powerpoint/2010/main" val="174990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16901" y="1727201"/>
            <a:ext cx="66043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835901" y="1701801"/>
            <a:ext cx="28854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44700" y="1816100"/>
            <a:ext cx="5642570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一元多项式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8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dirty="0">
                <a:solidFill>
                  <a:srgbClr val="000000"/>
                </a:solidFill>
                <a:latin typeface="MT Extra" pitchFamily="18" charset="0"/>
                <a:cs typeface="MT Extra" pitchFamily="18" charset="0"/>
              </a:rPr>
              <a:t></a:t>
            </a:r>
            <a:r>
              <a:rPr lang="en-US" altLang="zh-CN" sz="2487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5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45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主要运算：多项式相加、相减、相乘等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【分析】如何表示多项式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多项式的关键数据：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多项式项数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4064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各项系数</a:t>
            </a:r>
            <a:r>
              <a:rPr lang="en-US" altLang="zh-CN" sz="24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9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及指数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57400" y="406401"/>
            <a:ext cx="3449662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" algn="l"/>
              </a:tabLst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多项式的表示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一元多项式及其运算</a:t>
            </a:r>
          </a:p>
        </p:txBody>
      </p:sp>
    </p:spTree>
    <p:extLst>
      <p:ext uri="{BB962C8B-B14F-4D97-AF65-F5344CB8AC3E}">
        <p14:creationId xmlns:p14="http://schemas.microsoft.com/office/powerpoint/2010/main" val="168534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14522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200144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85765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771388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57009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42632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129016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08172" y="3506978"/>
            <a:ext cx="5526278" cy="25400"/>
          </a:xfrm>
          <a:custGeom>
            <a:avLst/>
            <a:gdLst>
              <a:gd name="connsiteX0" fmla="*/ 6350 w 5526278"/>
              <a:gd name="connsiteY0" fmla="*/ 6350 h 25400"/>
              <a:gd name="connsiteX1" fmla="*/ 5519927 w 552627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6278" h="25400">
                <a:moveTo>
                  <a:pt x="6350" y="6350"/>
                </a:moveTo>
                <a:lnTo>
                  <a:pt x="551992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915400" y="3500629"/>
            <a:ext cx="25400" cy="482473"/>
          </a:xfrm>
          <a:custGeom>
            <a:avLst/>
            <a:gdLst>
              <a:gd name="connsiteX0" fmla="*/ 6350 w 25400"/>
              <a:gd name="connsiteY0" fmla="*/ 6350 h 482473"/>
              <a:gd name="connsiteX1" fmla="*/ 6350 w 25400"/>
              <a:gd name="connsiteY1" fmla="*/ 476122 h 48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82473">
                <a:moveTo>
                  <a:pt x="6350" y="6350"/>
                </a:moveTo>
                <a:lnTo>
                  <a:pt x="6350" y="4761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08172" y="3964051"/>
            <a:ext cx="5526278" cy="25400"/>
          </a:xfrm>
          <a:custGeom>
            <a:avLst/>
            <a:gdLst>
              <a:gd name="connsiteX0" fmla="*/ 6350 w 5526278"/>
              <a:gd name="connsiteY0" fmla="*/ 6350 h 25400"/>
              <a:gd name="connsiteX1" fmla="*/ 5519927 w 552627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6278" h="25400">
                <a:moveTo>
                  <a:pt x="6350" y="6350"/>
                </a:moveTo>
                <a:lnTo>
                  <a:pt x="551992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530601" y="2133601"/>
            <a:ext cx="2510303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57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6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57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6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6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30501" y="3263900"/>
            <a:ext cx="525785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a[i]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465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5339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245100" y="3302000"/>
            <a:ext cx="25648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960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8834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670800" y="3302000"/>
            <a:ext cx="12824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267701" y="3251200"/>
            <a:ext cx="51296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22500" y="2273300"/>
            <a:ext cx="125675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表示成：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044700" y="431801"/>
            <a:ext cx="4810612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" algn="l"/>
                <a:tab pos="7366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：顺序存储结构直接表示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数组各分量对应多项式各项：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16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a[i]: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的系数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657600" y="4089401"/>
            <a:ext cx="15388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156201" y="4064001"/>
            <a:ext cx="512961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-3x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69201" y="4064001"/>
            <a:ext cx="410369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4x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146300" y="4635500"/>
            <a:ext cx="5616922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两个多项式相加：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两个数组对应分量相加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问题：如何表示多项式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x+3x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1826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96894" y="3690621"/>
            <a:ext cx="25400" cy="740029"/>
          </a:xfrm>
          <a:custGeom>
            <a:avLst/>
            <a:gdLst>
              <a:gd name="connsiteX0" fmla="*/ 6350 w 25400"/>
              <a:gd name="connsiteY0" fmla="*/ 6350 h 740029"/>
              <a:gd name="connsiteX1" fmla="*/ 6350 w 25400"/>
              <a:gd name="connsiteY1" fmla="*/ 733678 h 740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0029">
                <a:moveTo>
                  <a:pt x="6350" y="6350"/>
                </a:moveTo>
                <a:lnTo>
                  <a:pt x="6350" y="7336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61791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61791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6560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6560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91455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91455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11263" y="3690621"/>
            <a:ext cx="25400" cy="740029"/>
          </a:xfrm>
          <a:custGeom>
            <a:avLst/>
            <a:gdLst>
              <a:gd name="connsiteX0" fmla="*/ 6350 w 25400"/>
              <a:gd name="connsiteY0" fmla="*/ 6350 h 740029"/>
              <a:gd name="connsiteX1" fmla="*/ 6350 w 25400"/>
              <a:gd name="connsiteY1" fmla="*/ 733678 h 740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40029">
                <a:moveTo>
                  <a:pt x="6350" y="6350"/>
                </a:moveTo>
                <a:lnTo>
                  <a:pt x="6350" y="7336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907528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07528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501760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501760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095867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095867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689972" y="3690621"/>
            <a:ext cx="25400" cy="376427"/>
          </a:xfrm>
          <a:custGeom>
            <a:avLst/>
            <a:gdLst>
              <a:gd name="connsiteX0" fmla="*/ 6350 w 25400"/>
              <a:gd name="connsiteY0" fmla="*/ 6350 h 376427"/>
              <a:gd name="connsiteX1" fmla="*/ 6350 w 25400"/>
              <a:gd name="connsiteY1" fmla="*/ 370077 h 37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427">
                <a:moveTo>
                  <a:pt x="6350" y="6350"/>
                </a:moveTo>
                <a:lnTo>
                  <a:pt x="6350" y="3700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689972" y="4054347"/>
            <a:ext cx="25400" cy="376300"/>
          </a:xfrm>
          <a:custGeom>
            <a:avLst/>
            <a:gdLst>
              <a:gd name="connsiteX0" fmla="*/ 6350 w 25400"/>
              <a:gd name="connsiteY0" fmla="*/ 6350 h 376300"/>
              <a:gd name="connsiteX1" fmla="*/ 6350 w 25400"/>
              <a:gd name="connsiteY1" fmla="*/ 3699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76300">
                <a:moveTo>
                  <a:pt x="6350" y="6350"/>
                </a:moveTo>
                <a:lnTo>
                  <a:pt x="6350" y="3699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90544" y="3696970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304914" y="3696970"/>
            <a:ext cx="3062985" cy="25400"/>
          </a:xfrm>
          <a:custGeom>
            <a:avLst/>
            <a:gdLst>
              <a:gd name="connsiteX0" fmla="*/ 6350 w 3062985"/>
              <a:gd name="connsiteY0" fmla="*/ 6350 h 25400"/>
              <a:gd name="connsiteX1" fmla="*/ 3056635 w 306298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62985" h="25400">
                <a:moveTo>
                  <a:pt x="6350" y="6350"/>
                </a:moveTo>
                <a:lnTo>
                  <a:pt x="30566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90544" y="4054347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304913" y="4054347"/>
            <a:ext cx="2397760" cy="25400"/>
          </a:xfrm>
          <a:custGeom>
            <a:avLst/>
            <a:gdLst>
              <a:gd name="connsiteX0" fmla="*/ 6350 w 2397760"/>
              <a:gd name="connsiteY0" fmla="*/ 6350 h 25400"/>
              <a:gd name="connsiteX1" fmla="*/ 2391409 w 239776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7760" h="25400">
                <a:moveTo>
                  <a:pt x="6350" y="6350"/>
                </a:moveTo>
                <a:lnTo>
                  <a:pt x="239140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689972" y="4054347"/>
            <a:ext cx="677926" cy="25400"/>
          </a:xfrm>
          <a:custGeom>
            <a:avLst/>
            <a:gdLst>
              <a:gd name="connsiteX0" fmla="*/ 6350 w 677926"/>
              <a:gd name="connsiteY0" fmla="*/ 6350 h 25400"/>
              <a:gd name="connsiteX1" fmla="*/ 671576 w 6779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7926" h="25400">
                <a:moveTo>
                  <a:pt x="6350" y="6350"/>
                </a:moveTo>
                <a:lnTo>
                  <a:pt x="6715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090544" y="4411598"/>
            <a:ext cx="2460498" cy="25400"/>
          </a:xfrm>
          <a:custGeom>
            <a:avLst/>
            <a:gdLst>
              <a:gd name="connsiteX0" fmla="*/ 6350 w 2460498"/>
              <a:gd name="connsiteY0" fmla="*/ 6350 h 25400"/>
              <a:gd name="connsiteX1" fmla="*/ 2454147 w 24604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60498" h="25400">
                <a:moveTo>
                  <a:pt x="6350" y="6350"/>
                </a:moveTo>
                <a:lnTo>
                  <a:pt x="24541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04914" y="4411598"/>
            <a:ext cx="3062985" cy="25400"/>
          </a:xfrm>
          <a:custGeom>
            <a:avLst/>
            <a:gdLst>
              <a:gd name="connsiteX0" fmla="*/ 6350 w 3062985"/>
              <a:gd name="connsiteY0" fmla="*/ 6350 h 25400"/>
              <a:gd name="connsiteX1" fmla="*/ 3056635 w 306298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62985" h="25400">
                <a:moveTo>
                  <a:pt x="6350" y="6350"/>
                </a:moveTo>
                <a:lnTo>
                  <a:pt x="30566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109787" y="5181600"/>
            <a:ext cx="2952750" cy="400050"/>
          </a:xfrm>
          <a:custGeom>
            <a:avLst/>
            <a:gdLst>
              <a:gd name="connsiteX0" fmla="*/ 0 w 2952750"/>
              <a:gd name="connsiteY0" fmla="*/ 400050 h 400050"/>
              <a:gd name="connsiteX1" fmla="*/ 2952750 w 2952750"/>
              <a:gd name="connsiteY1" fmla="*/ 400050 h 400050"/>
              <a:gd name="connsiteX2" fmla="*/ 2952750 w 2952750"/>
              <a:gd name="connsiteY2" fmla="*/ 0 h 400050"/>
              <a:gd name="connsiteX3" fmla="*/ 0 w 2952750"/>
              <a:gd name="connsiteY3" fmla="*/ 0 h 400050"/>
              <a:gd name="connsiteX4" fmla="*/ 0 w 2952750"/>
              <a:gd name="connsiteY4" fmla="*/ 400050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2750" h="400050">
                <a:moveTo>
                  <a:pt x="0" y="400050"/>
                </a:moveTo>
                <a:lnTo>
                  <a:pt x="2952750" y="400050"/>
                </a:lnTo>
                <a:lnTo>
                  <a:pt x="2952750" y="0"/>
                </a:lnTo>
                <a:lnTo>
                  <a:pt x="0" y="0"/>
                </a:lnTo>
                <a:lnTo>
                  <a:pt x="0" y="400050"/>
                </a:lnTo>
              </a:path>
            </a:pathLst>
          </a:custGeom>
          <a:solidFill>
            <a:srgbClr val="FFDA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1" y="368301"/>
            <a:ext cx="5195333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：顺序存储结构表示非零项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146300" y="1066801"/>
            <a:ext cx="128240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每个非零项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517901" y="990601"/>
            <a:ext cx="391132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32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5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2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5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涉及两个信息：系数</a:t>
            </a:r>
            <a:r>
              <a:rPr lang="en-US" altLang="zh-CN" sz="233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和指数</a:t>
            </a:r>
            <a:r>
              <a:rPr lang="en-US" altLang="zh-CN" sz="19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070100" y="2743201"/>
            <a:ext cx="92333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175001" y="2679701"/>
            <a:ext cx="645849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3x</a:t>
            </a:r>
            <a:r>
              <a:rPr lang="en-US" altLang="zh-CN" sz="133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1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13x</a:t>
            </a:r>
            <a:r>
              <a:rPr lang="en-US" altLang="zh-CN" sz="131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25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070101" y="1397000"/>
            <a:ext cx="7056419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  <a:tab pos="2476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可以将一个多项式看成是一个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1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1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56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6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二元组的集合。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76200" algn="l"/>
                <a:tab pos="24765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用结构数组表示：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数组分量是由系数a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、指数i组成的结构，</a:t>
            </a:r>
          </a:p>
          <a:p>
            <a:pPr>
              <a:lnSpc>
                <a:spcPts val="1900"/>
              </a:lnSpc>
              <a:tabLst>
                <a:tab pos="76200" algn="l"/>
                <a:tab pos="2476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对应一个非零项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146301" y="3479800"/>
            <a:ext cx="6748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2300"/>
              </a:lnSpc>
              <a:tabLst>
                <a:tab pos="38100" algn="l"/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2800"/>
              </a:lnSpc>
              <a:tabLst>
                <a:tab pos="381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指数i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512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8100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445000" y="3517900"/>
            <a:ext cx="12824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40301" y="3467100"/>
            <a:ext cx="4616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261101" y="3479800"/>
            <a:ext cx="6748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08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2300"/>
              </a:lnSpc>
              <a:tabLst>
                <a:tab pos="50800" algn="l"/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系数a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2800"/>
              </a:lnSpc>
              <a:tabLst>
                <a:tab pos="508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指数i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4803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772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" algn="l"/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610601" y="3517900"/>
            <a:ext cx="384721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–13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0" y="3517900"/>
            <a:ext cx="25648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791701" y="3467100"/>
            <a:ext cx="46166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670800" y="4483101"/>
            <a:ext cx="88806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197101" y="4521200"/>
            <a:ext cx="2564805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33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0033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按指数大小有序存储！</a:t>
            </a:r>
          </a:p>
        </p:txBody>
      </p:sp>
    </p:spTree>
    <p:extLst>
      <p:ext uri="{BB962C8B-B14F-4D97-AF65-F5344CB8AC3E}">
        <p14:creationId xmlns:p14="http://schemas.microsoft.com/office/powerpoint/2010/main" val="248643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</p:spTree>
    <p:extLst>
      <p:ext uri="{BB962C8B-B14F-4D97-AF65-F5344CB8AC3E}">
        <p14:creationId xmlns:p14="http://schemas.microsoft.com/office/powerpoint/2010/main" val="927010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0" y="1816101"/>
            <a:ext cx="11814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(9,12),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98900" y="1816101"/>
            <a:ext cx="130163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(15,8),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36800" y="2476500"/>
            <a:ext cx="5301772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(26,19),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(-4,8),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(-13,6),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(82,0)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P3: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(26,19)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(9,12)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(11,8)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(-13,6)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(82,0)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8100" algn="l"/>
              </a:tabLst>
            </a:pP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4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5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55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5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55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43100" y="393700"/>
            <a:ext cx="7899598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32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：顺序存储结构表示非零项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相加过程：从头开始，比较两个多项式当前对应项的指数</a:t>
            </a:r>
          </a:p>
        </p:txBody>
      </p:sp>
    </p:spTree>
    <p:extLst>
      <p:ext uri="{BB962C8B-B14F-4D97-AF65-F5344CB8AC3E}">
        <p14:creationId xmlns:p14="http://schemas.microsoft.com/office/powerpoint/2010/main" val="4101021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44800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11676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78425" y="1828863"/>
            <a:ext cx="1166812" cy="500062"/>
          </a:xfrm>
          <a:custGeom>
            <a:avLst/>
            <a:gdLst>
              <a:gd name="connsiteX0" fmla="*/ 0 w 1166812"/>
              <a:gd name="connsiteY0" fmla="*/ 500062 h 500062"/>
              <a:gd name="connsiteX1" fmla="*/ 1166812 w 1166812"/>
              <a:gd name="connsiteY1" fmla="*/ 500062 h 500062"/>
              <a:gd name="connsiteX2" fmla="*/ 1166812 w 1166812"/>
              <a:gd name="connsiteY2" fmla="*/ 0 h 500062"/>
              <a:gd name="connsiteX3" fmla="*/ 0 w 1166812"/>
              <a:gd name="connsiteY3" fmla="*/ 0 h 500062"/>
              <a:gd name="connsiteX4" fmla="*/ 0 w 1166812"/>
              <a:gd name="connsiteY4" fmla="*/ 500062 h 50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6812" h="500062">
                <a:moveTo>
                  <a:pt x="0" y="500062"/>
                </a:moveTo>
                <a:lnTo>
                  <a:pt x="1166812" y="500062"/>
                </a:lnTo>
                <a:lnTo>
                  <a:pt x="1166812" y="0"/>
                </a:lnTo>
                <a:lnTo>
                  <a:pt x="0" y="0"/>
                </a:lnTo>
                <a:lnTo>
                  <a:pt x="0" y="5000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05326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72075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38450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338951" y="1816100"/>
            <a:ext cx="25400" cy="525398"/>
          </a:xfrm>
          <a:custGeom>
            <a:avLst/>
            <a:gdLst>
              <a:gd name="connsiteX0" fmla="*/ 6350 w 25400"/>
              <a:gd name="connsiteY0" fmla="*/ 6350 h 525398"/>
              <a:gd name="connsiteX1" fmla="*/ 6350 w 25400"/>
              <a:gd name="connsiteY1" fmla="*/ 519048 h 525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25398">
                <a:moveTo>
                  <a:pt x="6350" y="6350"/>
                </a:moveTo>
                <a:lnTo>
                  <a:pt x="6350" y="51904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832101" y="1822450"/>
            <a:ext cx="3525901" cy="25400"/>
          </a:xfrm>
          <a:custGeom>
            <a:avLst/>
            <a:gdLst>
              <a:gd name="connsiteX0" fmla="*/ 6350 w 3525901"/>
              <a:gd name="connsiteY0" fmla="*/ 6350 h 25400"/>
              <a:gd name="connsiteX1" fmla="*/ 3519551 w 352590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5901" h="25400">
                <a:moveTo>
                  <a:pt x="6350" y="6350"/>
                </a:moveTo>
                <a:lnTo>
                  <a:pt x="35195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32101" y="2322448"/>
            <a:ext cx="3525901" cy="25400"/>
          </a:xfrm>
          <a:custGeom>
            <a:avLst/>
            <a:gdLst>
              <a:gd name="connsiteX0" fmla="*/ 6350 w 3525901"/>
              <a:gd name="connsiteY0" fmla="*/ 6350 h 25400"/>
              <a:gd name="connsiteX1" fmla="*/ 3519551 w 352590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5901" h="25400">
                <a:moveTo>
                  <a:pt x="6350" y="6350"/>
                </a:moveTo>
                <a:lnTo>
                  <a:pt x="35195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98699" y="4714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92349" y="4708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745103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27958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166937" y="4714875"/>
            <a:ext cx="724344" cy="381000"/>
          </a:xfrm>
          <a:custGeom>
            <a:avLst/>
            <a:gdLst>
              <a:gd name="connsiteX0" fmla="*/ 0 w 724344"/>
              <a:gd name="connsiteY0" fmla="*/ 381000 h 381000"/>
              <a:gd name="connsiteX1" fmla="*/ 724344 w 724344"/>
              <a:gd name="connsiteY1" fmla="*/ 381000 h 381000"/>
              <a:gd name="connsiteX2" fmla="*/ 724344 w 724344"/>
              <a:gd name="connsiteY2" fmla="*/ 0 h 381000"/>
              <a:gd name="connsiteX3" fmla="*/ 0 w 724344"/>
              <a:gd name="connsiteY3" fmla="*/ 0 h 381000"/>
              <a:gd name="connsiteX4" fmla="*/ 0 w 72434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344" h="381000">
                <a:moveTo>
                  <a:pt x="0" y="381000"/>
                </a:moveTo>
                <a:lnTo>
                  <a:pt x="724344" y="381000"/>
                </a:lnTo>
                <a:lnTo>
                  <a:pt x="72434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166937" y="5476875"/>
            <a:ext cx="724344" cy="381000"/>
          </a:xfrm>
          <a:custGeom>
            <a:avLst/>
            <a:gdLst>
              <a:gd name="connsiteX0" fmla="*/ 0 w 724344"/>
              <a:gd name="connsiteY0" fmla="*/ 381000 h 381000"/>
              <a:gd name="connsiteX1" fmla="*/ 724344 w 724344"/>
              <a:gd name="connsiteY1" fmla="*/ 381000 h 381000"/>
              <a:gd name="connsiteX2" fmla="*/ 724344 w 724344"/>
              <a:gd name="connsiteY2" fmla="*/ 0 h 381000"/>
              <a:gd name="connsiteX3" fmla="*/ 0 w 724344"/>
              <a:gd name="connsiteY3" fmla="*/ 0 h 381000"/>
              <a:gd name="connsiteX4" fmla="*/ 0 w 72434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4344" h="381000">
                <a:moveTo>
                  <a:pt x="0" y="381000"/>
                </a:moveTo>
                <a:lnTo>
                  <a:pt x="724344" y="381000"/>
                </a:lnTo>
                <a:lnTo>
                  <a:pt x="72434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928490" y="4714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922140" y="4708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4895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857748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558280" y="4714875"/>
            <a:ext cx="1765553" cy="381000"/>
          </a:xfrm>
          <a:custGeom>
            <a:avLst/>
            <a:gdLst>
              <a:gd name="connsiteX0" fmla="*/ 0 w 1765553"/>
              <a:gd name="connsiteY0" fmla="*/ 381000 h 381000"/>
              <a:gd name="connsiteX1" fmla="*/ 1765553 w 1765553"/>
              <a:gd name="connsiteY1" fmla="*/ 381000 h 381000"/>
              <a:gd name="connsiteX2" fmla="*/ 1765553 w 1765553"/>
              <a:gd name="connsiteY2" fmla="*/ 0 h 381000"/>
              <a:gd name="connsiteX3" fmla="*/ 0 w 1765553"/>
              <a:gd name="connsiteY3" fmla="*/ 0 h 381000"/>
              <a:gd name="connsiteX4" fmla="*/ 0 w 176555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5553" h="381000">
                <a:moveTo>
                  <a:pt x="0" y="381000"/>
                </a:moveTo>
                <a:lnTo>
                  <a:pt x="1765553" y="381000"/>
                </a:lnTo>
                <a:lnTo>
                  <a:pt x="176555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551930" y="4708525"/>
            <a:ext cx="1778253" cy="393700"/>
          </a:xfrm>
          <a:custGeom>
            <a:avLst/>
            <a:gdLst>
              <a:gd name="connsiteX0" fmla="*/ 6350 w 1778253"/>
              <a:gd name="connsiteY0" fmla="*/ 387350 h 393700"/>
              <a:gd name="connsiteX1" fmla="*/ 1771903 w 1778253"/>
              <a:gd name="connsiteY1" fmla="*/ 387350 h 393700"/>
              <a:gd name="connsiteX2" fmla="*/ 1771903 w 1778253"/>
              <a:gd name="connsiteY2" fmla="*/ 6350 h 393700"/>
              <a:gd name="connsiteX3" fmla="*/ 6350 w 1778253"/>
              <a:gd name="connsiteY3" fmla="*/ 6350 h 393700"/>
              <a:gd name="connsiteX4" fmla="*/ 6350 w 1778253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253" h="393700">
                <a:moveTo>
                  <a:pt x="6350" y="387350"/>
                </a:moveTo>
                <a:lnTo>
                  <a:pt x="1771903" y="387350"/>
                </a:lnTo>
                <a:lnTo>
                  <a:pt x="1771903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004685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487540" y="4708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298699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92349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745103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227958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928490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22140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374895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857748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558280" y="5476875"/>
            <a:ext cx="1267599" cy="381000"/>
          </a:xfrm>
          <a:custGeom>
            <a:avLst/>
            <a:gdLst>
              <a:gd name="connsiteX0" fmla="*/ 0 w 1267599"/>
              <a:gd name="connsiteY0" fmla="*/ 381000 h 381000"/>
              <a:gd name="connsiteX1" fmla="*/ 1267599 w 1267599"/>
              <a:gd name="connsiteY1" fmla="*/ 381000 h 381000"/>
              <a:gd name="connsiteX2" fmla="*/ 1267599 w 1267599"/>
              <a:gd name="connsiteY2" fmla="*/ 0 h 381000"/>
              <a:gd name="connsiteX3" fmla="*/ 0 w 1267599"/>
              <a:gd name="connsiteY3" fmla="*/ 0 h 381000"/>
              <a:gd name="connsiteX4" fmla="*/ 0 w 1267599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599" h="381000">
                <a:moveTo>
                  <a:pt x="0" y="381000"/>
                </a:moveTo>
                <a:lnTo>
                  <a:pt x="1267599" y="381000"/>
                </a:lnTo>
                <a:lnTo>
                  <a:pt x="1267599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551930" y="5470525"/>
            <a:ext cx="1280299" cy="393700"/>
          </a:xfrm>
          <a:custGeom>
            <a:avLst/>
            <a:gdLst>
              <a:gd name="connsiteX0" fmla="*/ 6350 w 1280299"/>
              <a:gd name="connsiteY0" fmla="*/ 387350 h 393700"/>
              <a:gd name="connsiteX1" fmla="*/ 1273949 w 1280299"/>
              <a:gd name="connsiteY1" fmla="*/ 387350 h 393700"/>
              <a:gd name="connsiteX2" fmla="*/ 1273949 w 1280299"/>
              <a:gd name="connsiteY2" fmla="*/ 6350 h 393700"/>
              <a:gd name="connsiteX3" fmla="*/ 6350 w 1280299"/>
              <a:gd name="connsiteY3" fmla="*/ 6350 h 393700"/>
              <a:gd name="connsiteX4" fmla="*/ 6350 w 1280299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0299" h="393700">
                <a:moveTo>
                  <a:pt x="6350" y="387350"/>
                </a:moveTo>
                <a:lnTo>
                  <a:pt x="1273949" y="387350"/>
                </a:lnTo>
                <a:lnTo>
                  <a:pt x="1273949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004685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487540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8188070" y="5476875"/>
            <a:ext cx="1765554" cy="381000"/>
          </a:xfrm>
          <a:custGeom>
            <a:avLst/>
            <a:gdLst>
              <a:gd name="connsiteX0" fmla="*/ 0 w 1765554"/>
              <a:gd name="connsiteY0" fmla="*/ 381000 h 381000"/>
              <a:gd name="connsiteX1" fmla="*/ 1765554 w 1765554"/>
              <a:gd name="connsiteY1" fmla="*/ 381000 h 381000"/>
              <a:gd name="connsiteX2" fmla="*/ 1765554 w 1765554"/>
              <a:gd name="connsiteY2" fmla="*/ 0 h 381000"/>
              <a:gd name="connsiteX3" fmla="*/ 0 w 1765554"/>
              <a:gd name="connsiteY3" fmla="*/ 0 h 381000"/>
              <a:gd name="connsiteX4" fmla="*/ 0 w 176555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5554" h="381000">
                <a:moveTo>
                  <a:pt x="0" y="381000"/>
                </a:moveTo>
                <a:lnTo>
                  <a:pt x="1765554" y="381000"/>
                </a:lnTo>
                <a:lnTo>
                  <a:pt x="176555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181720" y="5470525"/>
            <a:ext cx="1778254" cy="393700"/>
          </a:xfrm>
          <a:custGeom>
            <a:avLst/>
            <a:gdLst>
              <a:gd name="connsiteX0" fmla="*/ 6350 w 1778254"/>
              <a:gd name="connsiteY0" fmla="*/ 387350 h 393700"/>
              <a:gd name="connsiteX1" fmla="*/ 1771904 w 1778254"/>
              <a:gd name="connsiteY1" fmla="*/ 387350 h 393700"/>
              <a:gd name="connsiteX2" fmla="*/ 1771904 w 1778254"/>
              <a:gd name="connsiteY2" fmla="*/ 6350 h 393700"/>
              <a:gd name="connsiteX3" fmla="*/ 6350 w 1778254"/>
              <a:gd name="connsiteY3" fmla="*/ 6350 h 393700"/>
              <a:gd name="connsiteX4" fmla="*/ 6350 w 1778254"/>
              <a:gd name="connsiteY4" fmla="*/ 387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254" h="393700">
                <a:moveTo>
                  <a:pt x="6350" y="387350"/>
                </a:moveTo>
                <a:lnTo>
                  <a:pt x="1771904" y="387350"/>
                </a:lnTo>
                <a:lnTo>
                  <a:pt x="1771904" y="6350"/>
                </a:lnTo>
                <a:lnTo>
                  <a:pt x="6350" y="6350"/>
                </a:lnTo>
                <a:lnTo>
                  <a:pt x="6350" y="387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634349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9117331" y="5470525"/>
            <a:ext cx="22225" cy="393700"/>
          </a:xfrm>
          <a:custGeom>
            <a:avLst/>
            <a:gdLst>
              <a:gd name="connsiteX0" fmla="*/ 6350 w 22225"/>
              <a:gd name="connsiteY0" fmla="*/ 387350 h 393700"/>
              <a:gd name="connsiteX1" fmla="*/ 6350 w 22225"/>
              <a:gd name="connsiteY1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3700">
                <a:moveTo>
                  <a:pt x="6350" y="387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4851400"/>
            <a:ext cx="571500" cy="101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800" y="4851400"/>
            <a:ext cx="571500" cy="1016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7100" y="4851400"/>
            <a:ext cx="558800" cy="1016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5613400"/>
            <a:ext cx="571500" cy="101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68800" y="5613400"/>
            <a:ext cx="571500" cy="101600"/>
          </a:xfrm>
          <a:prstGeom prst="rect">
            <a:avLst/>
          </a:prstGeom>
          <a:noFill/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7100" y="5613400"/>
            <a:ext cx="558800" cy="101600"/>
          </a:xfrm>
          <a:prstGeom prst="rect">
            <a:avLst/>
          </a:prstGeom>
          <a:noFill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32700" y="5613400"/>
            <a:ext cx="571500" cy="10160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393701"/>
            <a:ext cx="566821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94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795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</a:t>
            </a: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：链表结构存储非零项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链表中每个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存储多项式中的一个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非零项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，包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括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系数和指数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两个数据域以及一个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指针域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933700" y="1943101"/>
            <a:ext cx="44082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102101" y="1943101"/>
            <a:ext cx="6556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270501" y="1943101"/>
            <a:ext cx="42960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209801" y="2654301"/>
            <a:ext cx="3887283" cy="1187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*Polynomial;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coef;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expon;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124201" y="3835401"/>
            <a:ext cx="163506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link;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209800" y="4114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578601" y="2692401"/>
            <a:ext cx="2931893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4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6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6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4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1928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92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28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2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82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680200" y="3987801"/>
            <a:ext cx="2051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链表存储形式为：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3782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797300" y="4775201"/>
            <a:ext cx="25968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247900" y="4787901"/>
            <a:ext cx="27090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2247900" y="5549901"/>
            <a:ext cx="27090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016501" y="4775201"/>
            <a:ext cx="64601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66421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112000" y="4775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7581901" y="4775201"/>
            <a:ext cx="54502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378201" y="5537201"/>
            <a:ext cx="71173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016501" y="5537201"/>
            <a:ext cx="6444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642101" y="5537201"/>
            <a:ext cx="71013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–13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8280401" y="5537201"/>
            <a:ext cx="6444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283701" y="5537201"/>
            <a:ext cx="54662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6095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47875" y="996951"/>
            <a:ext cx="7148576" cy="1354201"/>
          </a:xfrm>
          <a:custGeom>
            <a:avLst/>
            <a:gdLst>
              <a:gd name="connsiteX0" fmla="*/ 0 w 7148576"/>
              <a:gd name="connsiteY0" fmla="*/ 1354201 h 1354201"/>
              <a:gd name="connsiteX1" fmla="*/ 7148576 w 7148576"/>
              <a:gd name="connsiteY1" fmla="*/ 1354201 h 1354201"/>
              <a:gd name="connsiteX2" fmla="*/ 7148576 w 7148576"/>
              <a:gd name="connsiteY2" fmla="*/ 0 h 1354201"/>
              <a:gd name="connsiteX3" fmla="*/ 0 w 7148576"/>
              <a:gd name="connsiteY3" fmla="*/ 0 h 1354201"/>
              <a:gd name="connsiteX4" fmla="*/ 0 w 7148576"/>
              <a:gd name="connsiteY4" fmla="*/ 1354201 h 1354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48576" h="1354201">
                <a:moveTo>
                  <a:pt x="0" y="1354201"/>
                </a:moveTo>
                <a:lnTo>
                  <a:pt x="7148576" y="1354201"/>
                </a:lnTo>
                <a:lnTo>
                  <a:pt x="7148576" y="0"/>
                </a:lnTo>
                <a:lnTo>
                  <a:pt x="0" y="0"/>
                </a:lnTo>
                <a:lnTo>
                  <a:pt x="0" y="1354201"/>
                </a:lnTo>
              </a:path>
            </a:pathLst>
          </a:custGeom>
          <a:solidFill>
            <a:srgbClr val="FFF2C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17701" y="2616201"/>
            <a:ext cx="754533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线性表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(Linear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List)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：由同类型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数据元素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构成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有序序列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的线性结构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74901" y="2984500"/>
            <a:ext cx="385842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表中元素个数称为线性表的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长度</a:t>
            </a:r>
          </a:p>
          <a:p>
            <a:pPr>
              <a:lnSpc>
                <a:spcPts val="2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线性表没有元素时，称为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空表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74900" y="3683001"/>
            <a:ext cx="462787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表起始位置称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表头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，表结束位置称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表尾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33600" y="1079501"/>
            <a:ext cx="3385542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多项式表示问题的启示：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38400" y="1549400"/>
            <a:ext cx="6617196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1.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同一个问题可以有不同的表示（存储）方法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2.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楷体" pitchFamily="18" charset="0"/>
                <a:cs typeface="楷体" pitchFamily="18" charset="0"/>
              </a:rPr>
              <a:t>有一类共性问题：有序线性序列的组织和管理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57401" y="381001"/>
            <a:ext cx="276998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什么是线性表</a:t>
            </a:r>
          </a:p>
        </p:txBody>
      </p:sp>
    </p:spTree>
    <p:extLst>
      <p:ext uri="{BB962C8B-B14F-4D97-AF65-F5344CB8AC3E}">
        <p14:creationId xmlns:p14="http://schemas.microsoft.com/office/powerpoint/2010/main" val="4073181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12950" y="981076"/>
            <a:ext cx="8153400" cy="4733925"/>
          </a:xfrm>
          <a:custGeom>
            <a:avLst/>
            <a:gdLst>
              <a:gd name="connsiteX0" fmla="*/ 0 w 8153400"/>
              <a:gd name="connsiteY0" fmla="*/ 4733925 h 4733925"/>
              <a:gd name="connsiteX1" fmla="*/ 8153400 w 8153400"/>
              <a:gd name="connsiteY1" fmla="*/ 4733925 h 4733925"/>
              <a:gd name="connsiteX2" fmla="*/ 8153400 w 8153400"/>
              <a:gd name="connsiteY2" fmla="*/ 0 h 4733925"/>
              <a:gd name="connsiteX3" fmla="*/ 0 w 8153400"/>
              <a:gd name="connsiteY3" fmla="*/ 0 h 4733925"/>
              <a:gd name="connsiteX4" fmla="*/ 0 w 8153400"/>
              <a:gd name="connsiteY4" fmla="*/ 4733925 h 4733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0" h="4733925">
                <a:moveTo>
                  <a:pt x="0" y="4733925"/>
                </a:moveTo>
                <a:lnTo>
                  <a:pt x="8153400" y="4733925"/>
                </a:lnTo>
                <a:lnTo>
                  <a:pt x="8153400" y="0"/>
                </a:lnTo>
                <a:lnTo>
                  <a:pt x="0" y="0"/>
                </a:lnTo>
                <a:lnTo>
                  <a:pt x="0" y="4733925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12900" y="177801"/>
            <a:ext cx="3206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9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95501" y="1054101"/>
            <a:ext cx="26930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95500" y="1689101"/>
            <a:ext cx="6630020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(≥0)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个元素构成的有序序列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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,a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95501" y="2336801"/>
            <a:ext cx="678923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，整数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表示位置，元素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48001" y="2641601"/>
            <a:ext cx="253915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线性表基本操作主要有：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95501" y="3276601"/>
            <a:ext cx="486671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MakeEmpty()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初始化一个空线性表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95501" y="3746500"/>
            <a:ext cx="7888891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：根据位序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，返回相应元素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：在线性表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中查找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的第一次出现位置；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：在位序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前插入一个新元素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：删除指定位序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Length(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：返回线性表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的长度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57400" y="368301"/>
            <a:ext cx="430887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1605115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94964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1167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3850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98948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5223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05397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7049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423658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88756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97101" y="2764663"/>
            <a:ext cx="7146925" cy="25400"/>
          </a:xfrm>
          <a:custGeom>
            <a:avLst/>
            <a:gdLst>
              <a:gd name="connsiteX0" fmla="*/ 6350 w 7146925"/>
              <a:gd name="connsiteY0" fmla="*/ 6350 h 25400"/>
              <a:gd name="connsiteX1" fmla="*/ 7140575 w 71469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46925" h="25400">
                <a:moveTo>
                  <a:pt x="6350" y="6350"/>
                </a:moveTo>
                <a:lnTo>
                  <a:pt x="71405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03450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324975" y="2758313"/>
            <a:ext cx="25400" cy="605662"/>
          </a:xfrm>
          <a:custGeom>
            <a:avLst/>
            <a:gdLst>
              <a:gd name="connsiteX0" fmla="*/ 6350 w 25400"/>
              <a:gd name="connsiteY0" fmla="*/ 6350 h 605662"/>
              <a:gd name="connsiteX1" fmla="*/ 6350 w 25400"/>
              <a:gd name="connsiteY1" fmla="*/ 599313 h 605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605662">
                <a:moveTo>
                  <a:pt x="6350" y="6350"/>
                </a:moveTo>
                <a:lnTo>
                  <a:pt x="6350" y="5993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197101" y="3344926"/>
            <a:ext cx="7146925" cy="25400"/>
          </a:xfrm>
          <a:custGeom>
            <a:avLst/>
            <a:gdLst>
              <a:gd name="connsiteX0" fmla="*/ 6350 w 7146925"/>
              <a:gd name="connsiteY0" fmla="*/ 6350 h 25400"/>
              <a:gd name="connsiteX1" fmla="*/ 7140575 w 71469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46925" h="25400">
                <a:moveTo>
                  <a:pt x="6350" y="6350"/>
                </a:moveTo>
                <a:lnTo>
                  <a:pt x="71405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370954" y="342623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1130300"/>
            <a:ext cx="6883400" cy="800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3327400"/>
            <a:ext cx="190500" cy="203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98700" y="2400300"/>
            <a:ext cx="466474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111500" y="2413000"/>
            <a:ext cx="17953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8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721100" y="2413000"/>
            <a:ext cx="17953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2418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978400" y="2413000"/>
            <a:ext cx="227626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600700" y="2413000"/>
            <a:ext cx="309380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270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2103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46900" y="2413000"/>
            <a:ext cx="274114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531101" y="2400300"/>
            <a:ext cx="4616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242301" y="2400300"/>
            <a:ext cx="1082027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06400" algn="l"/>
              </a:tabLst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442201" y="34544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222500" y="3619500"/>
            <a:ext cx="50038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*List;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LNode{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L;</a:t>
            </a:r>
          </a:p>
          <a:p>
            <a:pPr>
              <a:lnSpc>
                <a:spcPts val="21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访问下标为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的元素：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L.Data[i]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PtrL-&gt;Data[i]</a:t>
            </a:r>
          </a:p>
          <a:p>
            <a:pPr>
              <a:lnSpc>
                <a:spcPts val="2800"/>
              </a:lnSpc>
              <a:tabLst>
                <a:tab pos="25400" algn="l"/>
                <a:tab pos="1524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线性表的长度：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L.Last+1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057400" y="393701"/>
            <a:ext cx="639918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493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连续存储空间顺序存放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线性表的各元素</a:t>
            </a:r>
          </a:p>
        </p:txBody>
      </p:sp>
    </p:spTree>
    <p:extLst>
      <p:ext uri="{BB962C8B-B14F-4D97-AF65-F5344CB8AC3E}">
        <p14:creationId xmlns:p14="http://schemas.microsoft.com/office/powerpoint/2010/main" val="409076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32037" y="1358901"/>
            <a:ext cx="25400" cy="1862073"/>
          </a:xfrm>
          <a:custGeom>
            <a:avLst/>
            <a:gdLst>
              <a:gd name="connsiteX0" fmla="*/ 6350 w 25400"/>
              <a:gd name="connsiteY0" fmla="*/ 6350 h 1862073"/>
              <a:gd name="connsiteX1" fmla="*/ 6350 w 25400"/>
              <a:gd name="connsiteY1" fmla="*/ 1855723 h 1862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862073">
                <a:moveTo>
                  <a:pt x="6350" y="6350"/>
                </a:moveTo>
                <a:lnTo>
                  <a:pt x="6350" y="18557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90226" y="1358901"/>
            <a:ext cx="25400" cy="1862073"/>
          </a:xfrm>
          <a:custGeom>
            <a:avLst/>
            <a:gdLst>
              <a:gd name="connsiteX0" fmla="*/ 6350 w 25400"/>
              <a:gd name="connsiteY0" fmla="*/ 6350 h 1862073"/>
              <a:gd name="connsiteX1" fmla="*/ 6350 w 25400"/>
              <a:gd name="connsiteY1" fmla="*/ 1855723 h 1862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862073">
                <a:moveTo>
                  <a:pt x="6350" y="6350"/>
                </a:moveTo>
                <a:lnTo>
                  <a:pt x="6350" y="18557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25687" y="1365250"/>
            <a:ext cx="7883588" cy="25400"/>
          </a:xfrm>
          <a:custGeom>
            <a:avLst/>
            <a:gdLst>
              <a:gd name="connsiteX0" fmla="*/ 6350 w 7883588"/>
              <a:gd name="connsiteY0" fmla="*/ 6350 h 25400"/>
              <a:gd name="connsiteX1" fmla="*/ 7877238 w 788358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88" h="25400">
                <a:moveTo>
                  <a:pt x="6350" y="6350"/>
                </a:moveTo>
                <a:lnTo>
                  <a:pt x="78772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25687" y="3201923"/>
            <a:ext cx="7883588" cy="25400"/>
          </a:xfrm>
          <a:custGeom>
            <a:avLst/>
            <a:gdLst>
              <a:gd name="connsiteX0" fmla="*/ 6350 w 7883588"/>
              <a:gd name="connsiteY0" fmla="*/ 6350 h 25400"/>
              <a:gd name="connsiteX1" fmla="*/ 7877238 w 788358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88" h="25400">
                <a:moveTo>
                  <a:pt x="6350" y="6350"/>
                </a:moveTo>
                <a:lnTo>
                  <a:pt x="787723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32037" y="3930650"/>
            <a:ext cx="25400" cy="2159000"/>
          </a:xfrm>
          <a:custGeom>
            <a:avLst/>
            <a:gdLst>
              <a:gd name="connsiteX0" fmla="*/ 6350 w 25400"/>
              <a:gd name="connsiteY0" fmla="*/ 6350 h 2159000"/>
              <a:gd name="connsiteX1" fmla="*/ 6350 w 25400"/>
              <a:gd name="connsiteY1" fmla="*/ 2152650 h 215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59000">
                <a:moveTo>
                  <a:pt x="6350" y="6350"/>
                </a:moveTo>
                <a:lnTo>
                  <a:pt x="6350" y="21526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261600" y="3930650"/>
            <a:ext cx="25400" cy="2159000"/>
          </a:xfrm>
          <a:custGeom>
            <a:avLst/>
            <a:gdLst>
              <a:gd name="connsiteX0" fmla="*/ 6350 w 25400"/>
              <a:gd name="connsiteY0" fmla="*/ 6350 h 2159000"/>
              <a:gd name="connsiteX1" fmla="*/ 6350 w 25400"/>
              <a:gd name="connsiteY1" fmla="*/ 2152650 h 215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59000">
                <a:moveTo>
                  <a:pt x="6350" y="6350"/>
                </a:moveTo>
                <a:lnTo>
                  <a:pt x="6350" y="21526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25687" y="3937000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25687" y="6070600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555620" y="2651120"/>
            <a:ext cx="6645135" cy="1991365"/>
          </a:xfrm>
          <a:custGeom>
            <a:avLst/>
            <a:gdLst>
              <a:gd name="connsiteX0" fmla="*/ 6350 w 6645135"/>
              <a:gd name="connsiteY0" fmla="*/ 1985015 h 1991365"/>
              <a:gd name="connsiteX1" fmla="*/ 2592959 w 6645135"/>
              <a:gd name="connsiteY1" fmla="*/ 959998 h 1991365"/>
              <a:gd name="connsiteX2" fmla="*/ 2766567 w 6645135"/>
              <a:gd name="connsiteY2" fmla="*/ 152913 h 1991365"/>
              <a:gd name="connsiteX3" fmla="*/ 6045453 w 6645135"/>
              <a:gd name="connsiteY3" fmla="*/ 195712 h 1991365"/>
              <a:gd name="connsiteX4" fmla="*/ 5871717 w 6645135"/>
              <a:gd name="connsiteY4" fmla="*/ 1002797 h 1991365"/>
              <a:gd name="connsiteX5" fmla="*/ 3300221 w 6645135"/>
              <a:gd name="connsiteY5" fmla="*/ 1091316 h 1991365"/>
              <a:gd name="connsiteX6" fmla="*/ 6350 w 6645135"/>
              <a:gd name="connsiteY6" fmla="*/ 1985015 h 1991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645135" h="1991365">
                <a:moveTo>
                  <a:pt x="6350" y="1985015"/>
                </a:moveTo>
                <a:lnTo>
                  <a:pt x="2592959" y="959998"/>
                </a:lnTo>
                <a:cubicBezTo>
                  <a:pt x="1735454" y="725302"/>
                  <a:pt x="1813178" y="363987"/>
                  <a:pt x="2766567" y="152913"/>
                </a:cubicBezTo>
                <a:cubicBezTo>
                  <a:pt x="3719957" y="-58160"/>
                  <a:pt x="5187949" y="-38983"/>
                  <a:pt x="6045453" y="195712"/>
                </a:cubicBezTo>
                <a:cubicBezTo>
                  <a:pt x="6902830" y="430408"/>
                  <a:pt x="6825107" y="791723"/>
                  <a:pt x="5871717" y="1002797"/>
                </a:cubicBezTo>
                <a:cubicBezTo>
                  <a:pt x="5168137" y="1158499"/>
                  <a:pt x="4150740" y="1193678"/>
                  <a:pt x="3300221" y="1091316"/>
                </a:cubicBezTo>
                <a:lnTo>
                  <a:pt x="6350" y="198501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2654300"/>
            <a:ext cx="6654800" cy="19939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1" y="444501"/>
            <a:ext cx="3629199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92100" algn="l"/>
                <a:tab pos="406400" algn="l"/>
              </a:tabLst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主要操作的实现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921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初始化（建立空的顺序表）</a:t>
            </a:r>
          </a:p>
          <a:p>
            <a:pPr>
              <a:lnSpc>
                <a:spcPts val="2800"/>
              </a:lnSpc>
              <a:tabLst>
                <a:tab pos="2921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MakeEmpty(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00300" y="1752601"/>
            <a:ext cx="123432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400301" y="3606800"/>
            <a:ext cx="4148315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00300" y="4279901"/>
            <a:ext cx="1234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908301" y="4305300"/>
            <a:ext cx="5358839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520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PtrL-&gt;Data[i]!=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20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i++;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21001" y="5194301"/>
            <a:ext cx="2059859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613401" y="5194301"/>
            <a:ext cx="407643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如果没找到，返回-1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921000" y="5511801"/>
            <a:ext cx="3991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683000" y="5511801"/>
            <a:ext cx="88485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515100" y="5511801"/>
            <a:ext cx="34785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找到后返回的是存储位置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400300" y="5816601"/>
            <a:ext cx="12343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048000" y="1765300"/>
            <a:ext cx="6399188" cy="18287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)malloc(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sizeof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300"/>
              </a:lnSpc>
              <a:tabLst>
                <a:tab pos="3289300" algn="l"/>
                <a:tab pos="337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查找成功的平均比较次数为</a:t>
            </a:r>
          </a:p>
          <a:p>
            <a:pPr>
              <a:lnSpc>
                <a:spcPts val="2400"/>
              </a:lnSpc>
              <a:tabLst>
                <a:tab pos="3289300" algn="l"/>
                <a:tab pos="33782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+1)/2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，平均时间性能为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480301" y="3517901"/>
            <a:ext cx="76944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74531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20746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2513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4866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662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26709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66790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18553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58634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10397" y="1433576"/>
            <a:ext cx="25400" cy="1185799"/>
          </a:xfrm>
          <a:custGeom>
            <a:avLst/>
            <a:gdLst>
              <a:gd name="connsiteX0" fmla="*/ 6350 w 25400"/>
              <a:gd name="connsiteY0" fmla="*/ 6350 h 1185799"/>
              <a:gd name="connsiteX1" fmla="*/ 6350 w 25400"/>
              <a:gd name="connsiteY1" fmla="*/ 1179449 h 1185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799">
                <a:moveTo>
                  <a:pt x="6350" y="6350"/>
                </a:moveTo>
                <a:lnTo>
                  <a:pt x="6350" y="1179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3137" y="2020061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43137" y="1439925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3137" y="2600325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67829" y="2681757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9 w 625259"/>
              <a:gd name="connsiteY1" fmla="*/ 193268 h 193268"/>
              <a:gd name="connsiteX2" fmla="*/ 625259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9" y="193268"/>
                </a:lnTo>
                <a:lnTo>
                  <a:pt x="625259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871597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75989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085717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3735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7560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017640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66940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09484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61248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66911" y="4005326"/>
            <a:ext cx="25400" cy="1428750"/>
          </a:xfrm>
          <a:custGeom>
            <a:avLst/>
            <a:gdLst>
              <a:gd name="connsiteX0" fmla="*/ 6350 w 25400"/>
              <a:gd name="connsiteY0" fmla="*/ 6350 h 1428750"/>
              <a:gd name="connsiteX1" fmla="*/ 6350 w 25400"/>
              <a:gd name="connsiteY1" fmla="*/ 142240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428750">
                <a:moveTo>
                  <a:pt x="6350" y="6350"/>
                </a:moveTo>
                <a:lnTo>
                  <a:pt x="6350" y="14224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193925" y="4834763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193925" y="401167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193925" y="541502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852029" y="5539194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9 w 625259"/>
              <a:gd name="connsiteY1" fmla="*/ 193268 h 193268"/>
              <a:gd name="connsiteX2" fmla="*/ 625259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9" y="193268"/>
                </a:lnTo>
                <a:lnTo>
                  <a:pt x="625259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964177" y="2946400"/>
            <a:ext cx="499871" cy="785876"/>
          </a:xfrm>
          <a:custGeom>
            <a:avLst/>
            <a:gdLst>
              <a:gd name="connsiteX0" fmla="*/ 0 w 499871"/>
              <a:gd name="connsiteY0" fmla="*/ 535813 h 785876"/>
              <a:gd name="connsiteX1" fmla="*/ 124967 w 499871"/>
              <a:gd name="connsiteY1" fmla="*/ 535813 h 785876"/>
              <a:gd name="connsiteX2" fmla="*/ 124967 w 499871"/>
              <a:gd name="connsiteY2" fmla="*/ 0 h 785876"/>
              <a:gd name="connsiteX3" fmla="*/ 374903 w 499871"/>
              <a:gd name="connsiteY3" fmla="*/ 0 h 785876"/>
              <a:gd name="connsiteX4" fmla="*/ 374903 w 499871"/>
              <a:gd name="connsiteY4" fmla="*/ 535813 h 785876"/>
              <a:gd name="connsiteX5" fmla="*/ 499871 w 499871"/>
              <a:gd name="connsiteY5" fmla="*/ 535813 h 785876"/>
              <a:gd name="connsiteX6" fmla="*/ 249935 w 499871"/>
              <a:gd name="connsiteY6" fmla="*/ 785876 h 785876"/>
              <a:gd name="connsiteX7" fmla="*/ 0 w 499871"/>
              <a:gd name="connsiteY7" fmla="*/ 535813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99871" h="785876">
                <a:moveTo>
                  <a:pt x="0" y="535813"/>
                </a:moveTo>
                <a:lnTo>
                  <a:pt x="124967" y="535813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535813"/>
                </a:lnTo>
                <a:lnTo>
                  <a:pt x="499871" y="535813"/>
                </a:lnTo>
                <a:lnTo>
                  <a:pt x="249935" y="785876"/>
                </a:lnTo>
                <a:lnTo>
                  <a:pt x="0" y="535813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957827" y="2940050"/>
            <a:ext cx="512571" cy="798576"/>
          </a:xfrm>
          <a:custGeom>
            <a:avLst/>
            <a:gdLst>
              <a:gd name="connsiteX0" fmla="*/ 6350 w 512571"/>
              <a:gd name="connsiteY0" fmla="*/ 542163 h 798576"/>
              <a:gd name="connsiteX1" fmla="*/ 131317 w 512571"/>
              <a:gd name="connsiteY1" fmla="*/ 542163 h 798576"/>
              <a:gd name="connsiteX2" fmla="*/ 131317 w 512571"/>
              <a:gd name="connsiteY2" fmla="*/ 6350 h 798576"/>
              <a:gd name="connsiteX3" fmla="*/ 381253 w 512571"/>
              <a:gd name="connsiteY3" fmla="*/ 6350 h 798576"/>
              <a:gd name="connsiteX4" fmla="*/ 381253 w 512571"/>
              <a:gd name="connsiteY4" fmla="*/ 542163 h 798576"/>
              <a:gd name="connsiteX5" fmla="*/ 506221 w 512571"/>
              <a:gd name="connsiteY5" fmla="*/ 542163 h 798576"/>
              <a:gd name="connsiteX6" fmla="*/ 256285 w 512571"/>
              <a:gd name="connsiteY6" fmla="*/ 792226 h 798576"/>
              <a:gd name="connsiteX7" fmla="*/ 6350 w 512571"/>
              <a:gd name="connsiteY7" fmla="*/ 542163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2571" h="798576">
                <a:moveTo>
                  <a:pt x="6350" y="542163"/>
                </a:moveTo>
                <a:lnTo>
                  <a:pt x="131317" y="542163"/>
                </a:lnTo>
                <a:lnTo>
                  <a:pt x="131317" y="6350"/>
                </a:lnTo>
                <a:lnTo>
                  <a:pt x="381253" y="6350"/>
                </a:lnTo>
                <a:lnTo>
                  <a:pt x="381253" y="542163"/>
                </a:lnTo>
                <a:lnTo>
                  <a:pt x="506221" y="542163"/>
                </a:lnTo>
                <a:lnTo>
                  <a:pt x="256285" y="792226"/>
                </a:lnTo>
                <a:lnTo>
                  <a:pt x="6350" y="54216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335011" y="5303902"/>
            <a:ext cx="266446" cy="356839"/>
          </a:xfrm>
          <a:custGeom>
            <a:avLst/>
            <a:gdLst>
              <a:gd name="connsiteX0" fmla="*/ 183007 w 266446"/>
              <a:gd name="connsiteY0" fmla="*/ 0 h 356839"/>
              <a:gd name="connsiteX1" fmla="*/ 266446 w 266446"/>
              <a:gd name="connsiteY1" fmla="*/ 89280 h 356839"/>
              <a:gd name="connsiteX2" fmla="*/ 221869 w 266446"/>
              <a:gd name="connsiteY2" fmla="*/ 89280 h 356839"/>
              <a:gd name="connsiteX3" fmla="*/ 0 w 266446"/>
              <a:gd name="connsiteY3" fmla="*/ 346328 h 356839"/>
              <a:gd name="connsiteX4" fmla="*/ 132460 w 266446"/>
              <a:gd name="connsiteY4" fmla="*/ 89280 h 356839"/>
              <a:gd name="connsiteX5" fmla="*/ 87884 w 266446"/>
              <a:gd name="connsiteY5" fmla="*/ 89280 h 356839"/>
              <a:gd name="connsiteX6" fmla="*/ 183007 w 266446"/>
              <a:gd name="connsiteY6" fmla="*/ 0 h 356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446" h="356839">
                <a:moveTo>
                  <a:pt x="183007" y="0"/>
                </a:moveTo>
                <a:lnTo>
                  <a:pt x="266446" y="89280"/>
                </a:lnTo>
                <a:lnTo>
                  <a:pt x="221869" y="89280"/>
                </a:lnTo>
                <a:cubicBezTo>
                  <a:pt x="196722" y="279400"/>
                  <a:pt x="97535" y="394246"/>
                  <a:pt x="0" y="346328"/>
                </a:cubicBezTo>
                <a:cubicBezTo>
                  <a:pt x="64897" y="314439"/>
                  <a:pt x="115823" y="215772"/>
                  <a:pt x="132460" y="89280"/>
                </a:cubicBezTo>
                <a:lnTo>
                  <a:pt x="87884" y="89280"/>
                </a:lnTo>
                <a:lnTo>
                  <a:pt x="18300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107301" y="5303902"/>
            <a:ext cx="272288" cy="357123"/>
          </a:xfrm>
          <a:custGeom>
            <a:avLst/>
            <a:gdLst>
              <a:gd name="connsiteX0" fmla="*/ 183007 w 272288"/>
              <a:gd name="connsiteY0" fmla="*/ 357123 h 357123"/>
              <a:gd name="connsiteX1" fmla="*/ 0 w 272288"/>
              <a:gd name="connsiteY1" fmla="*/ 0 h 357123"/>
              <a:gd name="connsiteX2" fmla="*/ 89280 w 272288"/>
              <a:gd name="connsiteY2" fmla="*/ 0 h 357123"/>
              <a:gd name="connsiteX3" fmla="*/ 272288 w 272288"/>
              <a:gd name="connsiteY3" fmla="*/ 357123 h 357123"/>
              <a:gd name="connsiteX4" fmla="*/ 183007 w 272288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288" h="357123">
                <a:moveTo>
                  <a:pt x="183007" y="357123"/>
                </a:moveTo>
                <a:cubicBezTo>
                  <a:pt x="81914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71195" y="357123"/>
                  <a:pt x="272288" y="357123"/>
                </a:cubicBezTo>
                <a:lnTo>
                  <a:pt x="183007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100952" y="5297552"/>
            <a:ext cx="506857" cy="369823"/>
          </a:xfrm>
          <a:custGeom>
            <a:avLst/>
            <a:gdLst>
              <a:gd name="connsiteX0" fmla="*/ 234060 w 506857"/>
              <a:gd name="connsiteY0" fmla="*/ 352678 h 369823"/>
              <a:gd name="connsiteX1" fmla="*/ 366521 w 506857"/>
              <a:gd name="connsiteY1" fmla="*/ 95630 h 369823"/>
              <a:gd name="connsiteX2" fmla="*/ 321945 w 506857"/>
              <a:gd name="connsiteY2" fmla="*/ 95630 h 369823"/>
              <a:gd name="connsiteX3" fmla="*/ 417067 w 506857"/>
              <a:gd name="connsiteY3" fmla="*/ 6350 h 369823"/>
              <a:gd name="connsiteX4" fmla="*/ 500507 w 506857"/>
              <a:gd name="connsiteY4" fmla="*/ 95630 h 369823"/>
              <a:gd name="connsiteX5" fmla="*/ 455929 w 506857"/>
              <a:gd name="connsiteY5" fmla="*/ 95630 h 369823"/>
              <a:gd name="connsiteX6" fmla="*/ 278638 w 506857"/>
              <a:gd name="connsiteY6" fmla="*/ 363473 h 369823"/>
              <a:gd name="connsiteX7" fmla="*/ 189357 w 506857"/>
              <a:gd name="connsiteY7" fmla="*/ 363473 h 369823"/>
              <a:gd name="connsiteX8" fmla="*/ 6350 w 506857"/>
              <a:gd name="connsiteY8" fmla="*/ 6350 h 369823"/>
              <a:gd name="connsiteX9" fmla="*/ 95630 w 506857"/>
              <a:gd name="connsiteY9" fmla="*/ 6350 h 369823"/>
              <a:gd name="connsiteX10" fmla="*/ 278638 w 506857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06857" h="369823">
                <a:moveTo>
                  <a:pt x="234060" y="352678"/>
                </a:moveTo>
                <a:cubicBezTo>
                  <a:pt x="298958" y="320789"/>
                  <a:pt x="349884" y="222122"/>
                  <a:pt x="366521" y="95630"/>
                </a:cubicBezTo>
                <a:lnTo>
                  <a:pt x="321945" y="95630"/>
                </a:lnTo>
                <a:lnTo>
                  <a:pt x="417067" y="6350"/>
                </a:lnTo>
                <a:lnTo>
                  <a:pt x="500507" y="95630"/>
                </a:lnTo>
                <a:lnTo>
                  <a:pt x="455929" y="95630"/>
                </a:lnTo>
                <a:cubicBezTo>
                  <a:pt x="434975" y="253238"/>
                  <a:pt x="362077" y="363473"/>
                  <a:pt x="278638" y="363473"/>
                </a:cubicBezTo>
                <a:lnTo>
                  <a:pt x="189357" y="363473"/>
                </a:lnTo>
                <a:cubicBezTo>
                  <a:pt x="88264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77545" y="363473"/>
                  <a:pt x="278638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049136" y="5303902"/>
            <a:ext cx="266446" cy="356839"/>
          </a:xfrm>
          <a:custGeom>
            <a:avLst/>
            <a:gdLst>
              <a:gd name="connsiteX0" fmla="*/ 183007 w 266446"/>
              <a:gd name="connsiteY0" fmla="*/ 0 h 356839"/>
              <a:gd name="connsiteX1" fmla="*/ 266446 w 266446"/>
              <a:gd name="connsiteY1" fmla="*/ 89280 h 356839"/>
              <a:gd name="connsiteX2" fmla="*/ 221869 w 266446"/>
              <a:gd name="connsiteY2" fmla="*/ 89280 h 356839"/>
              <a:gd name="connsiteX3" fmla="*/ 0 w 266446"/>
              <a:gd name="connsiteY3" fmla="*/ 346328 h 356839"/>
              <a:gd name="connsiteX4" fmla="*/ 132460 w 266446"/>
              <a:gd name="connsiteY4" fmla="*/ 89280 h 356839"/>
              <a:gd name="connsiteX5" fmla="*/ 87884 w 266446"/>
              <a:gd name="connsiteY5" fmla="*/ 89280 h 356839"/>
              <a:gd name="connsiteX6" fmla="*/ 183007 w 266446"/>
              <a:gd name="connsiteY6" fmla="*/ 0 h 356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446" h="356839">
                <a:moveTo>
                  <a:pt x="183007" y="0"/>
                </a:moveTo>
                <a:lnTo>
                  <a:pt x="266446" y="89280"/>
                </a:lnTo>
                <a:lnTo>
                  <a:pt x="221869" y="89280"/>
                </a:lnTo>
                <a:cubicBezTo>
                  <a:pt x="196722" y="279400"/>
                  <a:pt x="97535" y="394246"/>
                  <a:pt x="0" y="346328"/>
                </a:cubicBezTo>
                <a:cubicBezTo>
                  <a:pt x="64897" y="314439"/>
                  <a:pt x="115823" y="215772"/>
                  <a:pt x="132460" y="89280"/>
                </a:cubicBezTo>
                <a:lnTo>
                  <a:pt x="87884" y="89280"/>
                </a:lnTo>
                <a:lnTo>
                  <a:pt x="18300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821426" y="5303902"/>
            <a:ext cx="272288" cy="357123"/>
          </a:xfrm>
          <a:custGeom>
            <a:avLst/>
            <a:gdLst>
              <a:gd name="connsiteX0" fmla="*/ 183007 w 272288"/>
              <a:gd name="connsiteY0" fmla="*/ 357123 h 357123"/>
              <a:gd name="connsiteX1" fmla="*/ 0 w 272288"/>
              <a:gd name="connsiteY1" fmla="*/ 0 h 357123"/>
              <a:gd name="connsiteX2" fmla="*/ 89280 w 272288"/>
              <a:gd name="connsiteY2" fmla="*/ 0 h 357123"/>
              <a:gd name="connsiteX3" fmla="*/ 272288 w 272288"/>
              <a:gd name="connsiteY3" fmla="*/ 357123 h 357123"/>
              <a:gd name="connsiteX4" fmla="*/ 183007 w 272288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2288" h="357123">
                <a:moveTo>
                  <a:pt x="183007" y="357123"/>
                </a:moveTo>
                <a:cubicBezTo>
                  <a:pt x="81914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71195" y="357123"/>
                  <a:pt x="272288" y="357123"/>
                </a:cubicBezTo>
                <a:lnTo>
                  <a:pt x="183007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815077" y="5297552"/>
            <a:ext cx="506857" cy="369823"/>
          </a:xfrm>
          <a:custGeom>
            <a:avLst/>
            <a:gdLst>
              <a:gd name="connsiteX0" fmla="*/ 234060 w 506857"/>
              <a:gd name="connsiteY0" fmla="*/ 352678 h 369823"/>
              <a:gd name="connsiteX1" fmla="*/ 366521 w 506857"/>
              <a:gd name="connsiteY1" fmla="*/ 95630 h 369823"/>
              <a:gd name="connsiteX2" fmla="*/ 321945 w 506857"/>
              <a:gd name="connsiteY2" fmla="*/ 95630 h 369823"/>
              <a:gd name="connsiteX3" fmla="*/ 417067 w 506857"/>
              <a:gd name="connsiteY3" fmla="*/ 6350 h 369823"/>
              <a:gd name="connsiteX4" fmla="*/ 500507 w 506857"/>
              <a:gd name="connsiteY4" fmla="*/ 95630 h 369823"/>
              <a:gd name="connsiteX5" fmla="*/ 455929 w 506857"/>
              <a:gd name="connsiteY5" fmla="*/ 95630 h 369823"/>
              <a:gd name="connsiteX6" fmla="*/ 278638 w 506857"/>
              <a:gd name="connsiteY6" fmla="*/ 363473 h 369823"/>
              <a:gd name="connsiteX7" fmla="*/ 189357 w 506857"/>
              <a:gd name="connsiteY7" fmla="*/ 363473 h 369823"/>
              <a:gd name="connsiteX8" fmla="*/ 6350 w 506857"/>
              <a:gd name="connsiteY8" fmla="*/ 6350 h 369823"/>
              <a:gd name="connsiteX9" fmla="*/ 95630 w 506857"/>
              <a:gd name="connsiteY9" fmla="*/ 6350 h 369823"/>
              <a:gd name="connsiteX10" fmla="*/ 278638 w 506857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06857" h="369823">
                <a:moveTo>
                  <a:pt x="234060" y="352678"/>
                </a:moveTo>
                <a:cubicBezTo>
                  <a:pt x="298958" y="320789"/>
                  <a:pt x="349884" y="222122"/>
                  <a:pt x="366521" y="95630"/>
                </a:cubicBezTo>
                <a:lnTo>
                  <a:pt x="321945" y="95630"/>
                </a:lnTo>
                <a:lnTo>
                  <a:pt x="417067" y="6350"/>
                </a:lnTo>
                <a:lnTo>
                  <a:pt x="500507" y="95630"/>
                </a:lnTo>
                <a:lnTo>
                  <a:pt x="455929" y="95630"/>
                </a:lnTo>
                <a:cubicBezTo>
                  <a:pt x="434975" y="253238"/>
                  <a:pt x="362077" y="363473"/>
                  <a:pt x="278638" y="363473"/>
                </a:cubicBezTo>
                <a:lnTo>
                  <a:pt x="189357" y="363473"/>
                </a:lnTo>
                <a:cubicBezTo>
                  <a:pt x="88264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77545" y="363473"/>
                  <a:pt x="278638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370448" y="5303902"/>
            <a:ext cx="301116" cy="357173"/>
          </a:xfrm>
          <a:custGeom>
            <a:avLst/>
            <a:gdLst>
              <a:gd name="connsiteX0" fmla="*/ 218694 w 301116"/>
              <a:gd name="connsiteY0" fmla="*/ 0 h 357173"/>
              <a:gd name="connsiteX1" fmla="*/ 301116 w 301116"/>
              <a:gd name="connsiteY1" fmla="*/ 89280 h 357173"/>
              <a:gd name="connsiteX2" fmla="*/ 256413 w 301116"/>
              <a:gd name="connsiteY2" fmla="*/ 89280 h 357173"/>
              <a:gd name="connsiteX3" fmla="*/ 0 w 301116"/>
              <a:gd name="connsiteY3" fmla="*/ 349605 h 357173"/>
              <a:gd name="connsiteX4" fmla="*/ 167132 w 301116"/>
              <a:gd name="connsiteY4" fmla="*/ 89280 h 357173"/>
              <a:gd name="connsiteX5" fmla="*/ 122554 w 301116"/>
              <a:gd name="connsiteY5" fmla="*/ 89280 h 357173"/>
              <a:gd name="connsiteX6" fmla="*/ 218694 w 301116"/>
              <a:gd name="connsiteY6" fmla="*/ 0 h 3571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116" h="357173">
                <a:moveTo>
                  <a:pt x="218694" y="0"/>
                </a:moveTo>
                <a:lnTo>
                  <a:pt x="301116" y="89280"/>
                </a:lnTo>
                <a:lnTo>
                  <a:pt x="256413" y="89280"/>
                </a:lnTo>
                <a:cubicBezTo>
                  <a:pt x="227203" y="273939"/>
                  <a:pt x="114300" y="388543"/>
                  <a:pt x="0" y="349605"/>
                </a:cubicBezTo>
                <a:cubicBezTo>
                  <a:pt x="81534" y="321843"/>
                  <a:pt x="146304" y="220852"/>
                  <a:pt x="167132" y="89280"/>
                </a:cubicBezTo>
                <a:lnTo>
                  <a:pt x="122554" y="89280"/>
                </a:lnTo>
                <a:lnTo>
                  <a:pt x="218694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107052" y="5303902"/>
            <a:ext cx="307975" cy="357123"/>
          </a:xfrm>
          <a:custGeom>
            <a:avLst/>
            <a:gdLst>
              <a:gd name="connsiteX0" fmla="*/ 218694 w 307975"/>
              <a:gd name="connsiteY0" fmla="*/ 357123 h 357123"/>
              <a:gd name="connsiteX1" fmla="*/ 0 w 307975"/>
              <a:gd name="connsiteY1" fmla="*/ 0 h 357123"/>
              <a:gd name="connsiteX2" fmla="*/ 89280 w 307975"/>
              <a:gd name="connsiteY2" fmla="*/ 0 h 357123"/>
              <a:gd name="connsiteX3" fmla="*/ 307975 w 307975"/>
              <a:gd name="connsiteY3" fmla="*/ 357123 h 357123"/>
              <a:gd name="connsiteX4" fmla="*/ 218694 w 307975"/>
              <a:gd name="connsiteY4" fmla="*/ 35712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975" h="357123">
                <a:moveTo>
                  <a:pt x="218694" y="357123"/>
                </a:moveTo>
                <a:cubicBezTo>
                  <a:pt x="97916" y="357123"/>
                  <a:pt x="0" y="197230"/>
                  <a:pt x="0" y="0"/>
                </a:cubicBezTo>
                <a:lnTo>
                  <a:pt x="89280" y="0"/>
                </a:lnTo>
                <a:cubicBezTo>
                  <a:pt x="89280" y="197230"/>
                  <a:pt x="187197" y="357123"/>
                  <a:pt x="307975" y="357123"/>
                </a:cubicBezTo>
                <a:lnTo>
                  <a:pt x="218694" y="357123"/>
                </a:ln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100701" y="5297552"/>
            <a:ext cx="577214" cy="369823"/>
          </a:xfrm>
          <a:custGeom>
            <a:avLst/>
            <a:gdLst>
              <a:gd name="connsiteX0" fmla="*/ 269747 w 577214"/>
              <a:gd name="connsiteY0" fmla="*/ 355955 h 369823"/>
              <a:gd name="connsiteX1" fmla="*/ 436879 w 577214"/>
              <a:gd name="connsiteY1" fmla="*/ 95630 h 369823"/>
              <a:gd name="connsiteX2" fmla="*/ 392302 w 577214"/>
              <a:gd name="connsiteY2" fmla="*/ 95630 h 369823"/>
              <a:gd name="connsiteX3" fmla="*/ 488441 w 577214"/>
              <a:gd name="connsiteY3" fmla="*/ 6350 h 369823"/>
              <a:gd name="connsiteX4" fmla="*/ 570864 w 577214"/>
              <a:gd name="connsiteY4" fmla="*/ 95630 h 369823"/>
              <a:gd name="connsiteX5" fmla="*/ 526160 w 577214"/>
              <a:gd name="connsiteY5" fmla="*/ 95630 h 369823"/>
              <a:gd name="connsiteX6" fmla="*/ 314325 w 577214"/>
              <a:gd name="connsiteY6" fmla="*/ 363473 h 369823"/>
              <a:gd name="connsiteX7" fmla="*/ 225044 w 577214"/>
              <a:gd name="connsiteY7" fmla="*/ 363473 h 369823"/>
              <a:gd name="connsiteX8" fmla="*/ 6350 w 577214"/>
              <a:gd name="connsiteY8" fmla="*/ 6350 h 369823"/>
              <a:gd name="connsiteX9" fmla="*/ 95630 w 577214"/>
              <a:gd name="connsiteY9" fmla="*/ 6350 h 369823"/>
              <a:gd name="connsiteX10" fmla="*/ 314325 w 577214"/>
              <a:gd name="connsiteY10" fmla="*/ 36347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7214" h="369823">
                <a:moveTo>
                  <a:pt x="269747" y="355955"/>
                </a:moveTo>
                <a:cubicBezTo>
                  <a:pt x="351282" y="328193"/>
                  <a:pt x="416052" y="227202"/>
                  <a:pt x="436879" y="95630"/>
                </a:cubicBezTo>
                <a:lnTo>
                  <a:pt x="392302" y="95630"/>
                </a:lnTo>
                <a:lnTo>
                  <a:pt x="488441" y="6350"/>
                </a:lnTo>
                <a:lnTo>
                  <a:pt x="570864" y="95630"/>
                </a:lnTo>
                <a:lnTo>
                  <a:pt x="526160" y="95630"/>
                </a:lnTo>
                <a:cubicBezTo>
                  <a:pt x="501269" y="253238"/>
                  <a:pt x="414146" y="363473"/>
                  <a:pt x="314325" y="363473"/>
                </a:cubicBezTo>
                <a:lnTo>
                  <a:pt x="225044" y="363473"/>
                </a:lnTo>
                <a:cubicBezTo>
                  <a:pt x="104266" y="363473"/>
                  <a:pt x="6350" y="203580"/>
                  <a:pt x="6350" y="6350"/>
                </a:cubicBezTo>
                <a:lnTo>
                  <a:pt x="95630" y="6350"/>
                </a:lnTo>
                <a:cubicBezTo>
                  <a:pt x="95630" y="203580"/>
                  <a:pt x="193547" y="363473"/>
                  <a:pt x="314325" y="36347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9300" y="2578100"/>
            <a:ext cx="190500" cy="2159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0" y="5435600"/>
            <a:ext cx="190500" cy="215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1" y="15113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162300" y="16256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771900" y="16256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29101" y="1625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27600" y="16256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689600" y="1625601"/>
            <a:ext cx="641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159501" y="1625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870701" y="16256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454901" y="1625601"/>
            <a:ext cx="18530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2349501" y="22098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1242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7338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2291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016500" y="2222501"/>
            <a:ext cx="14587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5575300" y="22225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1595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946900" y="22225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7454901" y="22098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559800" y="22098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298701" y="4229100"/>
            <a:ext cx="461665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3073400" y="4343400"/>
            <a:ext cx="179536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3683000" y="4343400"/>
            <a:ext cx="179536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41783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600700" y="4343400"/>
            <a:ext cx="145874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172200" y="4343400"/>
            <a:ext cx="30938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7564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543800" y="4381500"/>
            <a:ext cx="179536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8039101" y="4343400"/>
            <a:ext cx="46166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636001" y="4089401"/>
            <a:ext cx="487313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</a:p>
          <a:p>
            <a:pPr>
              <a:lnSpc>
                <a:spcPts val="2000"/>
              </a:lnSpc>
              <a:tabLst>
                <a:tab pos="1143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143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924801" y="55753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2082800" y="838201"/>
            <a:ext cx="769281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(1≤i≤n+1)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个位置上插入一个值为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的新元素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765800" y="2730500"/>
            <a:ext cx="198772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74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先移动，再插入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4889501" y="4343400"/>
            <a:ext cx="275717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8792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79650" y="971550"/>
            <a:ext cx="25400" cy="4902200"/>
          </a:xfrm>
          <a:custGeom>
            <a:avLst/>
            <a:gdLst>
              <a:gd name="connsiteX0" fmla="*/ 6350 w 25400"/>
              <a:gd name="connsiteY0" fmla="*/ 6350 h 4902200"/>
              <a:gd name="connsiteX1" fmla="*/ 6350 w 25400"/>
              <a:gd name="connsiteY1" fmla="*/ 4895850 h 4902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902200">
                <a:moveTo>
                  <a:pt x="6350" y="6350"/>
                </a:moveTo>
                <a:lnTo>
                  <a:pt x="6350" y="4895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09276" y="971550"/>
            <a:ext cx="25400" cy="4902200"/>
          </a:xfrm>
          <a:custGeom>
            <a:avLst/>
            <a:gdLst>
              <a:gd name="connsiteX0" fmla="*/ 6350 w 25400"/>
              <a:gd name="connsiteY0" fmla="*/ 6350 h 4902200"/>
              <a:gd name="connsiteX1" fmla="*/ 6350 w 25400"/>
              <a:gd name="connsiteY1" fmla="*/ 4895850 h 4902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902200">
                <a:moveTo>
                  <a:pt x="6350" y="6350"/>
                </a:moveTo>
                <a:lnTo>
                  <a:pt x="6350" y="48958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73300" y="977900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73300" y="5854700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048376" y="2387586"/>
            <a:ext cx="4321211" cy="1686193"/>
          </a:xfrm>
          <a:custGeom>
            <a:avLst/>
            <a:gdLst>
              <a:gd name="connsiteX0" fmla="*/ 6350 w 4321211"/>
              <a:gd name="connsiteY0" fmla="*/ 1679843 h 1686193"/>
              <a:gd name="connsiteX1" fmla="*/ 1022096 w 4321211"/>
              <a:gd name="connsiteY1" fmla="*/ 957975 h 1686193"/>
              <a:gd name="connsiteX2" fmla="*/ 728345 w 4321211"/>
              <a:gd name="connsiteY2" fmla="*/ 204230 h 1686193"/>
              <a:gd name="connsiteX3" fmla="*/ 3568954 w 4321211"/>
              <a:gd name="connsiteY3" fmla="*/ 126379 h 1686193"/>
              <a:gd name="connsiteX4" fmla="*/ 3862705 w 4321211"/>
              <a:gd name="connsiteY4" fmla="*/ 879997 h 1686193"/>
              <a:gd name="connsiteX5" fmla="*/ 1701927 w 4321211"/>
              <a:gd name="connsiteY5" fmla="*/ 1054241 h 1686193"/>
              <a:gd name="connsiteX6" fmla="*/ 6350 w 4321211"/>
              <a:gd name="connsiteY6" fmla="*/ 1679843 h 1686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21211" h="1686193">
                <a:moveTo>
                  <a:pt x="6350" y="1679843"/>
                </a:moveTo>
                <a:lnTo>
                  <a:pt x="1022096" y="957975"/>
                </a:lnTo>
                <a:cubicBezTo>
                  <a:pt x="156590" y="771412"/>
                  <a:pt x="25019" y="433973"/>
                  <a:pt x="728345" y="204230"/>
                </a:cubicBezTo>
                <a:cubicBezTo>
                  <a:pt x="1431671" y="-25385"/>
                  <a:pt x="2703448" y="-60310"/>
                  <a:pt x="3568954" y="126379"/>
                </a:cubicBezTo>
                <a:cubicBezTo>
                  <a:pt x="4434458" y="312942"/>
                  <a:pt x="4566031" y="650381"/>
                  <a:pt x="3862705" y="879997"/>
                </a:cubicBezTo>
                <a:cubicBezTo>
                  <a:pt x="3343656" y="1049542"/>
                  <a:pt x="2488692" y="1118503"/>
                  <a:pt x="1701927" y="1054241"/>
                </a:cubicBezTo>
                <a:lnTo>
                  <a:pt x="6350" y="16798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5200" y="2387600"/>
            <a:ext cx="4330700" cy="1689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49500" y="13589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33700" y="1358901"/>
            <a:ext cx="5338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908300" y="1714500"/>
            <a:ext cx="369492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  <a:tab pos="6223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＂表满＂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3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300"/>
              </a:lnSpc>
              <a:tabLst>
                <a:tab pos="482600" algn="l"/>
                <a:tab pos="622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PtrL-&gt;Last+2)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482600" algn="l"/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＂位置不合法＂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08300" y="3517901"/>
            <a:ext cx="6997108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j--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PtrL-&gt;Data[j+1]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PtrL-&gt;Data[j];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倒序向后移动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226301" y="4711701"/>
            <a:ext cx="2462213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新元素插入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/*Last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仍指向最后元素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08300" y="4724400"/>
            <a:ext cx="2285882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PtrL-&gt;Data[i-1]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PtrL-&gt;Last++;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49500" y="56261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86601" y="1689101"/>
            <a:ext cx="2789225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表空间已满，不能插入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3500" algn="l"/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平均移动次数为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200"/>
              </a:lnSpc>
              <a:tabLst>
                <a:tab pos="635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合法性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00900" y="2857501"/>
            <a:ext cx="230832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检查插入位置的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349500" y="622300"/>
            <a:ext cx="4900572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315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95447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99839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09567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061203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01410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41490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993254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633334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285098" y="141605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517775" y="2002663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17775" y="1422400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17775" y="2582926"/>
            <a:ext cx="6991350" cy="25400"/>
          </a:xfrm>
          <a:custGeom>
            <a:avLst/>
            <a:gdLst>
              <a:gd name="connsiteX0" fmla="*/ 6350 w 6991350"/>
              <a:gd name="connsiteY0" fmla="*/ 6350 h 25400"/>
              <a:gd name="connsiteX1" fmla="*/ 6985000 w 69913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350" h="25400">
                <a:moveTo>
                  <a:pt x="6350" y="6350"/>
                </a:moveTo>
                <a:lnTo>
                  <a:pt x="69850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42404" y="266423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146170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75056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60291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01205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52134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292215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43978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584059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235822" y="3987801"/>
            <a:ext cx="25400" cy="1185925"/>
          </a:xfrm>
          <a:custGeom>
            <a:avLst/>
            <a:gdLst>
              <a:gd name="connsiteX0" fmla="*/ 6350 w 25400"/>
              <a:gd name="connsiteY0" fmla="*/ 6350 h 1185925"/>
              <a:gd name="connsiteX1" fmla="*/ 6350 w 25400"/>
              <a:gd name="connsiteY1" fmla="*/ 1179576 h 1185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185925">
                <a:moveTo>
                  <a:pt x="6350" y="6350"/>
                </a:moveTo>
                <a:lnTo>
                  <a:pt x="6350" y="11795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468562" y="4574413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68562" y="3994150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68562" y="5154676"/>
            <a:ext cx="6991286" cy="25400"/>
          </a:xfrm>
          <a:custGeom>
            <a:avLst/>
            <a:gdLst>
              <a:gd name="connsiteX0" fmla="*/ 6350 w 6991286"/>
              <a:gd name="connsiteY0" fmla="*/ 6350 h 25400"/>
              <a:gd name="connsiteX1" fmla="*/ 6984936 w 699128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91286" h="25400">
                <a:moveTo>
                  <a:pt x="6350" y="6350"/>
                </a:moveTo>
                <a:lnTo>
                  <a:pt x="69849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970904" y="5235981"/>
            <a:ext cx="625259" cy="193268"/>
          </a:xfrm>
          <a:custGeom>
            <a:avLst/>
            <a:gdLst>
              <a:gd name="connsiteX0" fmla="*/ 0 w 625259"/>
              <a:gd name="connsiteY0" fmla="*/ 193268 h 193268"/>
              <a:gd name="connsiteX1" fmla="*/ 625258 w 625259"/>
              <a:gd name="connsiteY1" fmla="*/ 193268 h 193268"/>
              <a:gd name="connsiteX2" fmla="*/ 625258 w 625259"/>
              <a:gd name="connsiteY2" fmla="*/ 0 h 193268"/>
              <a:gd name="connsiteX3" fmla="*/ 0 w 625259"/>
              <a:gd name="connsiteY3" fmla="*/ 0 h 193268"/>
              <a:gd name="connsiteX4" fmla="*/ 0 w 625259"/>
              <a:gd name="connsiteY4" fmla="*/ 193268 h 19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259" h="193268">
                <a:moveTo>
                  <a:pt x="0" y="193268"/>
                </a:moveTo>
                <a:lnTo>
                  <a:pt x="625258" y="193268"/>
                </a:lnTo>
                <a:lnTo>
                  <a:pt x="625258" y="0"/>
                </a:lnTo>
                <a:lnTo>
                  <a:pt x="0" y="0"/>
                </a:lnTo>
                <a:lnTo>
                  <a:pt x="0" y="1932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238750" y="2929001"/>
            <a:ext cx="499998" cy="785748"/>
          </a:xfrm>
          <a:custGeom>
            <a:avLst/>
            <a:gdLst>
              <a:gd name="connsiteX0" fmla="*/ 0 w 499998"/>
              <a:gd name="connsiteY0" fmla="*/ 535813 h 785748"/>
              <a:gd name="connsiteX1" fmla="*/ 124967 w 499998"/>
              <a:gd name="connsiteY1" fmla="*/ 535813 h 785748"/>
              <a:gd name="connsiteX2" fmla="*/ 124967 w 499998"/>
              <a:gd name="connsiteY2" fmla="*/ 0 h 785748"/>
              <a:gd name="connsiteX3" fmla="*/ 374903 w 499998"/>
              <a:gd name="connsiteY3" fmla="*/ 0 h 785748"/>
              <a:gd name="connsiteX4" fmla="*/ 374903 w 499998"/>
              <a:gd name="connsiteY4" fmla="*/ 535813 h 785748"/>
              <a:gd name="connsiteX5" fmla="*/ 499998 w 499998"/>
              <a:gd name="connsiteY5" fmla="*/ 535813 h 785748"/>
              <a:gd name="connsiteX6" fmla="*/ 249935 w 499998"/>
              <a:gd name="connsiteY6" fmla="*/ 785748 h 785748"/>
              <a:gd name="connsiteX7" fmla="*/ 0 w 499998"/>
              <a:gd name="connsiteY7" fmla="*/ 535813 h 785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99998" h="785748">
                <a:moveTo>
                  <a:pt x="0" y="535813"/>
                </a:moveTo>
                <a:lnTo>
                  <a:pt x="124967" y="535813"/>
                </a:lnTo>
                <a:lnTo>
                  <a:pt x="124967" y="0"/>
                </a:lnTo>
                <a:lnTo>
                  <a:pt x="374903" y="0"/>
                </a:lnTo>
                <a:lnTo>
                  <a:pt x="374903" y="535813"/>
                </a:lnTo>
                <a:lnTo>
                  <a:pt x="499998" y="535813"/>
                </a:lnTo>
                <a:lnTo>
                  <a:pt x="249935" y="785748"/>
                </a:lnTo>
                <a:lnTo>
                  <a:pt x="0" y="535813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232400" y="2922651"/>
            <a:ext cx="512698" cy="798448"/>
          </a:xfrm>
          <a:custGeom>
            <a:avLst/>
            <a:gdLst>
              <a:gd name="connsiteX0" fmla="*/ 6350 w 512698"/>
              <a:gd name="connsiteY0" fmla="*/ 542163 h 798448"/>
              <a:gd name="connsiteX1" fmla="*/ 131317 w 512698"/>
              <a:gd name="connsiteY1" fmla="*/ 542163 h 798448"/>
              <a:gd name="connsiteX2" fmla="*/ 131317 w 512698"/>
              <a:gd name="connsiteY2" fmla="*/ 6350 h 798448"/>
              <a:gd name="connsiteX3" fmla="*/ 381253 w 512698"/>
              <a:gd name="connsiteY3" fmla="*/ 6350 h 798448"/>
              <a:gd name="connsiteX4" fmla="*/ 381253 w 512698"/>
              <a:gd name="connsiteY4" fmla="*/ 542163 h 798448"/>
              <a:gd name="connsiteX5" fmla="*/ 506348 w 512698"/>
              <a:gd name="connsiteY5" fmla="*/ 542163 h 798448"/>
              <a:gd name="connsiteX6" fmla="*/ 256285 w 512698"/>
              <a:gd name="connsiteY6" fmla="*/ 792098 h 798448"/>
              <a:gd name="connsiteX7" fmla="*/ 6350 w 512698"/>
              <a:gd name="connsiteY7" fmla="*/ 542163 h 798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2698" h="798448">
                <a:moveTo>
                  <a:pt x="6350" y="542163"/>
                </a:moveTo>
                <a:lnTo>
                  <a:pt x="131317" y="542163"/>
                </a:lnTo>
                <a:lnTo>
                  <a:pt x="131317" y="6350"/>
                </a:lnTo>
                <a:lnTo>
                  <a:pt x="381253" y="6350"/>
                </a:lnTo>
                <a:lnTo>
                  <a:pt x="381253" y="542163"/>
                </a:lnTo>
                <a:lnTo>
                  <a:pt x="506348" y="542163"/>
                </a:lnTo>
                <a:lnTo>
                  <a:pt x="256285" y="792098"/>
                </a:lnTo>
                <a:lnTo>
                  <a:pt x="6350" y="54216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46370" y="5000626"/>
            <a:ext cx="394208" cy="428625"/>
          </a:xfrm>
          <a:custGeom>
            <a:avLst/>
            <a:gdLst>
              <a:gd name="connsiteX0" fmla="*/ 99567 w 394208"/>
              <a:gd name="connsiteY0" fmla="*/ 0 h 428625"/>
              <a:gd name="connsiteX1" fmla="*/ 214376 w 394208"/>
              <a:gd name="connsiteY1" fmla="*/ 107188 h 428625"/>
              <a:gd name="connsiteX2" fmla="*/ 160782 w 394208"/>
              <a:gd name="connsiteY2" fmla="*/ 107188 h 428625"/>
              <a:gd name="connsiteX3" fmla="*/ 394208 w 394208"/>
              <a:gd name="connsiteY3" fmla="*/ 428625 h 428625"/>
              <a:gd name="connsiteX4" fmla="*/ 287020 w 394208"/>
              <a:gd name="connsiteY4" fmla="*/ 428625 h 428625"/>
              <a:gd name="connsiteX5" fmla="*/ 53594 w 394208"/>
              <a:gd name="connsiteY5" fmla="*/ 107188 h 428625"/>
              <a:gd name="connsiteX6" fmla="*/ 0 w 394208"/>
              <a:gd name="connsiteY6" fmla="*/ 107188 h 428625"/>
              <a:gd name="connsiteX7" fmla="*/ 99567 w 394208"/>
              <a:gd name="connsiteY7" fmla="*/ 0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4208" h="428625">
                <a:moveTo>
                  <a:pt x="99567" y="0"/>
                </a:moveTo>
                <a:lnTo>
                  <a:pt x="214376" y="107188"/>
                </a:lnTo>
                <a:lnTo>
                  <a:pt x="160782" y="107188"/>
                </a:lnTo>
                <a:cubicBezTo>
                  <a:pt x="188214" y="296417"/>
                  <a:pt x="284226" y="428625"/>
                  <a:pt x="394208" y="428625"/>
                </a:cubicBezTo>
                <a:lnTo>
                  <a:pt x="287020" y="428625"/>
                </a:lnTo>
                <a:cubicBezTo>
                  <a:pt x="177164" y="428625"/>
                  <a:pt x="81152" y="296417"/>
                  <a:pt x="53594" y="107188"/>
                </a:cubicBezTo>
                <a:lnTo>
                  <a:pt x="0" y="107188"/>
                </a:lnTo>
                <a:lnTo>
                  <a:pt x="9956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586984" y="5000626"/>
            <a:ext cx="294766" cy="428625"/>
          </a:xfrm>
          <a:custGeom>
            <a:avLst/>
            <a:gdLst>
              <a:gd name="connsiteX0" fmla="*/ 0 w 294766"/>
              <a:gd name="connsiteY0" fmla="*/ 417957 h 428625"/>
              <a:gd name="connsiteX1" fmla="*/ 187578 w 294766"/>
              <a:gd name="connsiteY1" fmla="*/ 0 h 428625"/>
              <a:gd name="connsiteX2" fmla="*/ 294766 w 294766"/>
              <a:gd name="connsiteY2" fmla="*/ 0 h 428625"/>
              <a:gd name="connsiteX3" fmla="*/ 53594 w 294766"/>
              <a:gd name="connsiteY3" fmla="*/ 428625 h 428625"/>
              <a:gd name="connsiteX4" fmla="*/ 0 w 294766"/>
              <a:gd name="connsiteY4" fmla="*/ 417957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766" h="428625">
                <a:moveTo>
                  <a:pt x="0" y="417957"/>
                </a:moveTo>
                <a:cubicBezTo>
                  <a:pt x="109727" y="373507"/>
                  <a:pt x="187578" y="200025"/>
                  <a:pt x="187578" y="0"/>
                </a:cubicBezTo>
                <a:lnTo>
                  <a:pt x="294766" y="0"/>
                </a:lnTo>
                <a:cubicBezTo>
                  <a:pt x="294766" y="236728"/>
                  <a:pt x="186816" y="428625"/>
                  <a:pt x="53594" y="428625"/>
                </a:cubicBezTo>
                <a:cubicBezTo>
                  <a:pt x="35559" y="428625"/>
                  <a:pt x="17652" y="425069"/>
                  <a:pt x="0" y="417957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240020" y="4994276"/>
            <a:ext cx="648080" cy="441325"/>
          </a:xfrm>
          <a:custGeom>
            <a:avLst/>
            <a:gdLst>
              <a:gd name="connsiteX0" fmla="*/ 346964 w 648080"/>
              <a:gd name="connsiteY0" fmla="*/ 424307 h 441325"/>
              <a:gd name="connsiteX1" fmla="*/ 534542 w 648080"/>
              <a:gd name="connsiteY1" fmla="*/ 6350 h 441325"/>
              <a:gd name="connsiteX2" fmla="*/ 641730 w 648080"/>
              <a:gd name="connsiteY2" fmla="*/ 6350 h 441325"/>
              <a:gd name="connsiteX3" fmla="*/ 400558 w 648080"/>
              <a:gd name="connsiteY3" fmla="*/ 434975 h 441325"/>
              <a:gd name="connsiteX4" fmla="*/ 293370 w 648080"/>
              <a:gd name="connsiteY4" fmla="*/ 434975 h 441325"/>
              <a:gd name="connsiteX5" fmla="*/ 59944 w 648080"/>
              <a:gd name="connsiteY5" fmla="*/ 113538 h 441325"/>
              <a:gd name="connsiteX6" fmla="*/ 6350 w 648080"/>
              <a:gd name="connsiteY6" fmla="*/ 113538 h 441325"/>
              <a:gd name="connsiteX7" fmla="*/ 105917 w 648080"/>
              <a:gd name="connsiteY7" fmla="*/ 6350 h 441325"/>
              <a:gd name="connsiteX8" fmla="*/ 220726 w 648080"/>
              <a:gd name="connsiteY8" fmla="*/ 113538 h 441325"/>
              <a:gd name="connsiteX9" fmla="*/ 167132 w 648080"/>
              <a:gd name="connsiteY9" fmla="*/ 113538 h 441325"/>
              <a:gd name="connsiteX10" fmla="*/ 400558 w 648080"/>
              <a:gd name="connsiteY10" fmla="*/ 434975 h 44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48080" h="441325">
                <a:moveTo>
                  <a:pt x="346964" y="424307"/>
                </a:moveTo>
                <a:cubicBezTo>
                  <a:pt x="456691" y="379857"/>
                  <a:pt x="534542" y="206375"/>
                  <a:pt x="534542" y="6350"/>
                </a:cubicBezTo>
                <a:lnTo>
                  <a:pt x="641730" y="6350"/>
                </a:lnTo>
                <a:cubicBezTo>
                  <a:pt x="641730" y="243078"/>
                  <a:pt x="533780" y="434975"/>
                  <a:pt x="400558" y="434975"/>
                </a:cubicBezTo>
                <a:lnTo>
                  <a:pt x="293370" y="434975"/>
                </a:lnTo>
                <a:cubicBezTo>
                  <a:pt x="183514" y="434975"/>
                  <a:pt x="87502" y="302767"/>
                  <a:pt x="59944" y="113538"/>
                </a:cubicBezTo>
                <a:lnTo>
                  <a:pt x="6350" y="113538"/>
                </a:lnTo>
                <a:lnTo>
                  <a:pt x="105917" y="6350"/>
                </a:lnTo>
                <a:lnTo>
                  <a:pt x="220726" y="113538"/>
                </a:lnTo>
                <a:lnTo>
                  <a:pt x="167132" y="113538"/>
                </a:lnTo>
                <a:cubicBezTo>
                  <a:pt x="194564" y="302767"/>
                  <a:pt x="290576" y="434975"/>
                  <a:pt x="400558" y="4349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532245" y="5000626"/>
            <a:ext cx="394208" cy="428625"/>
          </a:xfrm>
          <a:custGeom>
            <a:avLst/>
            <a:gdLst>
              <a:gd name="connsiteX0" fmla="*/ 99567 w 394208"/>
              <a:gd name="connsiteY0" fmla="*/ 0 h 428625"/>
              <a:gd name="connsiteX1" fmla="*/ 214376 w 394208"/>
              <a:gd name="connsiteY1" fmla="*/ 107188 h 428625"/>
              <a:gd name="connsiteX2" fmla="*/ 160782 w 394208"/>
              <a:gd name="connsiteY2" fmla="*/ 107188 h 428625"/>
              <a:gd name="connsiteX3" fmla="*/ 394208 w 394208"/>
              <a:gd name="connsiteY3" fmla="*/ 428625 h 428625"/>
              <a:gd name="connsiteX4" fmla="*/ 287020 w 394208"/>
              <a:gd name="connsiteY4" fmla="*/ 428625 h 428625"/>
              <a:gd name="connsiteX5" fmla="*/ 53594 w 394208"/>
              <a:gd name="connsiteY5" fmla="*/ 107188 h 428625"/>
              <a:gd name="connsiteX6" fmla="*/ 0 w 394208"/>
              <a:gd name="connsiteY6" fmla="*/ 107188 h 428625"/>
              <a:gd name="connsiteX7" fmla="*/ 99567 w 394208"/>
              <a:gd name="connsiteY7" fmla="*/ 0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4208" h="428625">
                <a:moveTo>
                  <a:pt x="99567" y="0"/>
                </a:moveTo>
                <a:lnTo>
                  <a:pt x="214376" y="107188"/>
                </a:lnTo>
                <a:lnTo>
                  <a:pt x="160782" y="107188"/>
                </a:lnTo>
                <a:cubicBezTo>
                  <a:pt x="188214" y="296417"/>
                  <a:pt x="284226" y="428625"/>
                  <a:pt x="394208" y="428625"/>
                </a:cubicBezTo>
                <a:lnTo>
                  <a:pt x="287020" y="428625"/>
                </a:lnTo>
                <a:cubicBezTo>
                  <a:pt x="177164" y="428625"/>
                  <a:pt x="81152" y="296417"/>
                  <a:pt x="53594" y="107188"/>
                </a:cubicBezTo>
                <a:lnTo>
                  <a:pt x="0" y="107188"/>
                </a:lnTo>
                <a:lnTo>
                  <a:pt x="99567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6872859" y="5000626"/>
            <a:ext cx="294766" cy="428625"/>
          </a:xfrm>
          <a:custGeom>
            <a:avLst/>
            <a:gdLst>
              <a:gd name="connsiteX0" fmla="*/ 0 w 294766"/>
              <a:gd name="connsiteY0" fmla="*/ 417957 h 428625"/>
              <a:gd name="connsiteX1" fmla="*/ 187578 w 294766"/>
              <a:gd name="connsiteY1" fmla="*/ 0 h 428625"/>
              <a:gd name="connsiteX2" fmla="*/ 294766 w 294766"/>
              <a:gd name="connsiteY2" fmla="*/ 0 h 428625"/>
              <a:gd name="connsiteX3" fmla="*/ 53594 w 294766"/>
              <a:gd name="connsiteY3" fmla="*/ 428625 h 428625"/>
              <a:gd name="connsiteX4" fmla="*/ 0 w 294766"/>
              <a:gd name="connsiteY4" fmla="*/ 417957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766" h="428625">
                <a:moveTo>
                  <a:pt x="0" y="417957"/>
                </a:moveTo>
                <a:cubicBezTo>
                  <a:pt x="109727" y="373507"/>
                  <a:pt x="187578" y="200025"/>
                  <a:pt x="187578" y="0"/>
                </a:cubicBezTo>
                <a:lnTo>
                  <a:pt x="294766" y="0"/>
                </a:lnTo>
                <a:cubicBezTo>
                  <a:pt x="294766" y="236728"/>
                  <a:pt x="186816" y="428625"/>
                  <a:pt x="53594" y="428625"/>
                </a:cubicBezTo>
                <a:cubicBezTo>
                  <a:pt x="35559" y="428625"/>
                  <a:pt x="17652" y="425069"/>
                  <a:pt x="0" y="417957"/>
                </a:cubicBezTo>
              </a:path>
            </a:pathLst>
          </a:custGeom>
          <a:solidFill>
            <a:srgbClr val="A45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6525895" y="4994276"/>
            <a:ext cx="648080" cy="441325"/>
          </a:xfrm>
          <a:custGeom>
            <a:avLst/>
            <a:gdLst>
              <a:gd name="connsiteX0" fmla="*/ 346964 w 648080"/>
              <a:gd name="connsiteY0" fmla="*/ 424307 h 441325"/>
              <a:gd name="connsiteX1" fmla="*/ 534542 w 648080"/>
              <a:gd name="connsiteY1" fmla="*/ 6350 h 441325"/>
              <a:gd name="connsiteX2" fmla="*/ 641730 w 648080"/>
              <a:gd name="connsiteY2" fmla="*/ 6350 h 441325"/>
              <a:gd name="connsiteX3" fmla="*/ 400558 w 648080"/>
              <a:gd name="connsiteY3" fmla="*/ 434975 h 441325"/>
              <a:gd name="connsiteX4" fmla="*/ 293370 w 648080"/>
              <a:gd name="connsiteY4" fmla="*/ 434975 h 441325"/>
              <a:gd name="connsiteX5" fmla="*/ 59944 w 648080"/>
              <a:gd name="connsiteY5" fmla="*/ 113538 h 441325"/>
              <a:gd name="connsiteX6" fmla="*/ 6350 w 648080"/>
              <a:gd name="connsiteY6" fmla="*/ 113538 h 441325"/>
              <a:gd name="connsiteX7" fmla="*/ 105917 w 648080"/>
              <a:gd name="connsiteY7" fmla="*/ 6350 h 441325"/>
              <a:gd name="connsiteX8" fmla="*/ 220726 w 648080"/>
              <a:gd name="connsiteY8" fmla="*/ 113538 h 441325"/>
              <a:gd name="connsiteX9" fmla="*/ 167132 w 648080"/>
              <a:gd name="connsiteY9" fmla="*/ 113538 h 441325"/>
              <a:gd name="connsiteX10" fmla="*/ 400558 w 648080"/>
              <a:gd name="connsiteY10" fmla="*/ 434975 h 44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48080" h="441325">
                <a:moveTo>
                  <a:pt x="346964" y="424307"/>
                </a:moveTo>
                <a:cubicBezTo>
                  <a:pt x="456691" y="379857"/>
                  <a:pt x="534542" y="206375"/>
                  <a:pt x="534542" y="6350"/>
                </a:cubicBezTo>
                <a:lnTo>
                  <a:pt x="641730" y="6350"/>
                </a:lnTo>
                <a:cubicBezTo>
                  <a:pt x="641730" y="243078"/>
                  <a:pt x="533780" y="434975"/>
                  <a:pt x="400558" y="434975"/>
                </a:cubicBezTo>
                <a:lnTo>
                  <a:pt x="293370" y="434975"/>
                </a:lnTo>
                <a:cubicBezTo>
                  <a:pt x="183514" y="434975"/>
                  <a:pt x="87502" y="302767"/>
                  <a:pt x="59944" y="113538"/>
                </a:cubicBezTo>
                <a:lnTo>
                  <a:pt x="6350" y="113538"/>
                </a:lnTo>
                <a:lnTo>
                  <a:pt x="105917" y="6350"/>
                </a:lnTo>
                <a:lnTo>
                  <a:pt x="220726" y="113538"/>
                </a:lnTo>
                <a:lnTo>
                  <a:pt x="167132" y="113538"/>
                </a:lnTo>
                <a:cubicBezTo>
                  <a:pt x="194564" y="302767"/>
                  <a:pt x="290576" y="434975"/>
                  <a:pt x="400558" y="4349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0" y="2565400"/>
            <a:ext cx="190500" cy="2032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5130800"/>
            <a:ext cx="190500" cy="2159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28901" y="14986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441700" y="16129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051300" y="16129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508501" y="16129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207000" y="16129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969000" y="1612901"/>
            <a:ext cx="6412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438901" y="16129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137401" y="16129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734301" y="1612901"/>
            <a:ext cx="185307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628901" y="21971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4036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0132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5085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283200" y="2209801"/>
            <a:ext cx="14587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842000" y="22098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4389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7213600" y="22098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734301" y="21971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8839200" y="21971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578101" y="4064001"/>
            <a:ext cx="4616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下标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3390900" y="41783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000500" y="4178301"/>
            <a:ext cx="11541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4457701" y="41783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156200" y="4178301"/>
            <a:ext cx="25648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740401" y="41910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6451601" y="4178301"/>
            <a:ext cx="30777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n-2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7099301" y="4216401"/>
            <a:ext cx="32060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683501" y="4178301"/>
            <a:ext cx="185307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578101" y="4762501"/>
            <a:ext cx="4360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352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39624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457701" y="47625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5156200" y="4775201"/>
            <a:ext cx="309380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5740401" y="47752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527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7162800" y="4775201"/>
            <a:ext cx="17953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7683501" y="46736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788400" y="4762501"/>
            <a:ext cx="7694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7048501" y="5270501"/>
            <a:ext cx="39754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2108201" y="647701"/>
            <a:ext cx="621804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（删除表的第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(1≤i≤n)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个位置上的元素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032500" y="2705100"/>
            <a:ext cx="2308324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875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87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后面的元素依次前移</a:t>
            </a:r>
          </a:p>
        </p:txBody>
      </p:sp>
    </p:spTree>
    <p:extLst>
      <p:ext uri="{BB962C8B-B14F-4D97-AF65-F5344CB8AC3E}">
        <p14:creationId xmlns:p14="http://schemas.microsoft.com/office/powerpoint/2010/main" val="111157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462" y="1058925"/>
            <a:ext cx="25400" cy="3378072"/>
          </a:xfrm>
          <a:custGeom>
            <a:avLst/>
            <a:gdLst>
              <a:gd name="connsiteX0" fmla="*/ 6350 w 25400"/>
              <a:gd name="connsiteY0" fmla="*/ 6350 h 3378072"/>
              <a:gd name="connsiteX1" fmla="*/ 6350 w 25400"/>
              <a:gd name="connsiteY1" fmla="*/ 3371722 h 3378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072">
                <a:moveTo>
                  <a:pt x="6350" y="6350"/>
                </a:moveTo>
                <a:lnTo>
                  <a:pt x="6350" y="33717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33025" y="1058925"/>
            <a:ext cx="25400" cy="3378072"/>
          </a:xfrm>
          <a:custGeom>
            <a:avLst/>
            <a:gdLst>
              <a:gd name="connsiteX0" fmla="*/ 6350 w 25400"/>
              <a:gd name="connsiteY0" fmla="*/ 6350 h 3378072"/>
              <a:gd name="connsiteX1" fmla="*/ 6350 w 25400"/>
              <a:gd name="connsiteY1" fmla="*/ 3371722 h 3378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378072">
                <a:moveTo>
                  <a:pt x="6350" y="6350"/>
                </a:moveTo>
                <a:lnTo>
                  <a:pt x="6350" y="33717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97112" y="1065275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97112" y="4417948"/>
            <a:ext cx="7954962" cy="25400"/>
          </a:xfrm>
          <a:custGeom>
            <a:avLst/>
            <a:gdLst>
              <a:gd name="connsiteX0" fmla="*/ 6350 w 7954962"/>
              <a:gd name="connsiteY0" fmla="*/ 6350 h 25400"/>
              <a:gd name="connsiteX1" fmla="*/ 7948612 w 795496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4962" h="25400">
                <a:moveTo>
                  <a:pt x="6350" y="6350"/>
                </a:moveTo>
                <a:lnTo>
                  <a:pt x="79486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19496" y="1441436"/>
            <a:ext cx="4402485" cy="1686193"/>
          </a:xfrm>
          <a:custGeom>
            <a:avLst/>
            <a:gdLst>
              <a:gd name="connsiteX0" fmla="*/ 6350 w 4402485"/>
              <a:gd name="connsiteY0" fmla="*/ 1679843 h 1686193"/>
              <a:gd name="connsiteX1" fmla="*/ 1041272 w 4402485"/>
              <a:gd name="connsiteY1" fmla="*/ 957975 h 1686193"/>
              <a:gd name="connsiteX2" fmla="*/ 741933 w 4402485"/>
              <a:gd name="connsiteY2" fmla="*/ 204230 h 1686193"/>
              <a:gd name="connsiteX3" fmla="*/ 3636136 w 4402485"/>
              <a:gd name="connsiteY3" fmla="*/ 126379 h 1686193"/>
              <a:gd name="connsiteX4" fmla="*/ 3935475 w 4402485"/>
              <a:gd name="connsiteY4" fmla="*/ 879997 h 1686193"/>
              <a:gd name="connsiteX5" fmla="*/ 1733930 w 4402485"/>
              <a:gd name="connsiteY5" fmla="*/ 1054241 h 1686193"/>
              <a:gd name="connsiteX6" fmla="*/ 6350 w 4402485"/>
              <a:gd name="connsiteY6" fmla="*/ 1679843 h 1686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02485" h="1686193">
                <a:moveTo>
                  <a:pt x="6350" y="1679843"/>
                </a:moveTo>
                <a:lnTo>
                  <a:pt x="1041272" y="957975"/>
                </a:lnTo>
                <a:cubicBezTo>
                  <a:pt x="159384" y="771412"/>
                  <a:pt x="25400" y="433973"/>
                  <a:pt x="741933" y="204230"/>
                </a:cubicBezTo>
                <a:cubicBezTo>
                  <a:pt x="1458467" y="-25385"/>
                  <a:pt x="2754248" y="-60310"/>
                  <a:pt x="3636136" y="126379"/>
                </a:cubicBezTo>
                <a:cubicBezTo>
                  <a:pt x="4518024" y="312942"/>
                  <a:pt x="4652010" y="650381"/>
                  <a:pt x="3935475" y="879997"/>
                </a:cubicBezTo>
                <a:cubicBezTo>
                  <a:pt x="3406521" y="1049542"/>
                  <a:pt x="2535554" y="1118503"/>
                  <a:pt x="1733930" y="1054241"/>
                </a:cubicBezTo>
                <a:lnTo>
                  <a:pt x="6350" y="16798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1400" y="1435100"/>
            <a:ext cx="4406900" cy="1689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14478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95601" y="1447801"/>
            <a:ext cx="59792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57501" y="1752601"/>
            <a:ext cx="319799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PtrL-&gt;Last+1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57501" y="2070100"/>
            <a:ext cx="403475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不存在第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j++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PtrL-&gt;Data[j-1]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PtrL-&gt;Data[j];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PtrL-&gt;Last--;</a:t>
            </a:r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374900" y="41910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124701" y="1676401"/>
            <a:ext cx="275235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查空表及删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n-1)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43701" y="1689101"/>
            <a:ext cx="3577903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平均移动次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除位置的合法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175501" y="2044700"/>
            <a:ext cx="2883803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i+1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顺序向前移动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/*Last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仍指向最后元素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74901" y="635000"/>
            <a:ext cx="3165931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134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</p:spTree>
    <p:extLst>
      <p:ext uri="{BB962C8B-B14F-4D97-AF65-F5344CB8AC3E}">
        <p14:creationId xmlns:p14="http://schemas.microsoft.com/office/powerpoint/2010/main" val="2223698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58922" y="3712140"/>
            <a:ext cx="3372993" cy="1084472"/>
          </a:xfrm>
          <a:custGeom>
            <a:avLst/>
            <a:gdLst>
              <a:gd name="connsiteX0" fmla="*/ 311602 w 3372993"/>
              <a:gd name="connsiteY0" fmla="*/ 359098 h 1084472"/>
              <a:gd name="connsiteX1" fmla="*/ 760928 w 3372993"/>
              <a:gd name="connsiteY1" fmla="*/ 102431 h 1084472"/>
              <a:gd name="connsiteX2" fmla="*/ 1096970 w 3372993"/>
              <a:gd name="connsiteY2" fmla="*/ 131641 h 1084472"/>
              <a:gd name="connsiteX3" fmla="*/ 1657421 w 3372993"/>
              <a:gd name="connsiteY3" fmla="*/ 56965 h 1084472"/>
              <a:gd name="connsiteX4" fmla="*/ 1753814 w 3372993"/>
              <a:gd name="connsiteY4" fmla="*/ 87699 h 1084472"/>
              <a:gd name="connsiteX5" fmla="*/ 2208728 w 3372993"/>
              <a:gd name="connsiteY5" fmla="*/ 21659 h 1084472"/>
              <a:gd name="connsiteX6" fmla="*/ 2327092 w 3372993"/>
              <a:gd name="connsiteY6" fmla="*/ 64204 h 1084472"/>
              <a:gd name="connsiteX7" fmla="*/ 2859095 w 3372993"/>
              <a:gd name="connsiteY7" fmla="*/ 45154 h 1084472"/>
              <a:gd name="connsiteX8" fmla="*/ 2986603 w 3372993"/>
              <a:gd name="connsiteY8" fmla="*/ 140912 h 1084472"/>
              <a:gd name="connsiteX9" fmla="*/ 3277560 w 3372993"/>
              <a:gd name="connsiteY9" fmla="*/ 362400 h 1084472"/>
              <a:gd name="connsiteX10" fmla="*/ 3258637 w 3372993"/>
              <a:gd name="connsiteY10" fmla="*/ 386022 h 1084472"/>
              <a:gd name="connsiteX11" fmla="*/ 3161736 w 3372993"/>
              <a:gd name="connsiteY11" fmla="*/ 706824 h 1084472"/>
              <a:gd name="connsiteX12" fmla="*/ 2915610 w 3372993"/>
              <a:gd name="connsiteY12" fmla="*/ 751782 h 1084472"/>
              <a:gd name="connsiteX13" fmla="*/ 2462346 w 3372993"/>
              <a:gd name="connsiteY13" fmla="*/ 945330 h 1084472"/>
              <a:gd name="connsiteX14" fmla="*/ 2227905 w 3372993"/>
              <a:gd name="connsiteY14" fmla="*/ 915739 h 1084472"/>
              <a:gd name="connsiteX15" fmla="*/ 1573474 w 3372993"/>
              <a:gd name="connsiteY15" fmla="*/ 1068266 h 1084472"/>
              <a:gd name="connsiteX16" fmla="*/ 1289375 w 3372993"/>
              <a:gd name="connsiteY16" fmla="*/ 976572 h 1084472"/>
              <a:gd name="connsiteX17" fmla="*/ 465907 w 3372993"/>
              <a:gd name="connsiteY17" fmla="*/ 887164 h 1084472"/>
              <a:gd name="connsiteX18" fmla="*/ 459557 w 3372993"/>
              <a:gd name="connsiteY18" fmla="*/ 882465 h 1084472"/>
              <a:gd name="connsiteX19" fmla="*/ 83510 w 3372993"/>
              <a:gd name="connsiteY19" fmla="*/ 753687 h 1084472"/>
              <a:gd name="connsiteX20" fmla="*/ 172664 w 3372993"/>
              <a:gd name="connsiteY20" fmla="*/ 636339 h 1084472"/>
              <a:gd name="connsiteX21" fmla="*/ 52014 w 3372993"/>
              <a:gd name="connsiteY21" fmla="*/ 434536 h 1084472"/>
              <a:gd name="connsiteX22" fmla="*/ 308681 w 3372993"/>
              <a:gd name="connsiteY22" fmla="*/ 362400 h 1084472"/>
              <a:gd name="connsiteX23" fmla="*/ 311602 w 3372993"/>
              <a:gd name="connsiteY23" fmla="*/ 359098 h 1084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72993" h="1084472">
                <a:moveTo>
                  <a:pt x="311602" y="359098"/>
                </a:moveTo>
                <a:cubicBezTo>
                  <a:pt x="272486" y="234257"/>
                  <a:pt x="473654" y="119449"/>
                  <a:pt x="760928" y="102431"/>
                </a:cubicBezTo>
                <a:cubicBezTo>
                  <a:pt x="877260" y="95573"/>
                  <a:pt x="995624" y="105860"/>
                  <a:pt x="1096970" y="131641"/>
                </a:cubicBezTo>
                <a:cubicBezTo>
                  <a:pt x="1204285" y="43757"/>
                  <a:pt x="1455237" y="10356"/>
                  <a:pt x="1657421" y="56965"/>
                </a:cubicBezTo>
                <a:cubicBezTo>
                  <a:pt x="1692854" y="65220"/>
                  <a:pt x="1725239" y="75507"/>
                  <a:pt x="1753814" y="87699"/>
                </a:cubicBezTo>
                <a:cubicBezTo>
                  <a:pt x="1837380" y="14801"/>
                  <a:pt x="2041088" y="-14789"/>
                  <a:pt x="2208728" y="21659"/>
                </a:cubicBezTo>
                <a:cubicBezTo>
                  <a:pt x="2255210" y="31692"/>
                  <a:pt x="2295723" y="46170"/>
                  <a:pt x="2327092" y="64204"/>
                </a:cubicBezTo>
                <a:cubicBezTo>
                  <a:pt x="2461966" y="-4756"/>
                  <a:pt x="2700091" y="-13265"/>
                  <a:pt x="2859095" y="45154"/>
                </a:cubicBezTo>
                <a:cubicBezTo>
                  <a:pt x="2926024" y="69665"/>
                  <a:pt x="2971109" y="103574"/>
                  <a:pt x="2986603" y="140912"/>
                </a:cubicBezTo>
                <a:cubicBezTo>
                  <a:pt x="3207456" y="167074"/>
                  <a:pt x="3337758" y="266261"/>
                  <a:pt x="3277560" y="362400"/>
                </a:cubicBezTo>
                <a:cubicBezTo>
                  <a:pt x="3272607" y="370528"/>
                  <a:pt x="3266257" y="378402"/>
                  <a:pt x="3258637" y="386022"/>
                </a:cubicBezTo>
                <a:cubicBezTo>
                  <a:pt x="3435802" y="486225"/>
                  <a:pt x="3392368" y="629862"/>
                  <a:pt x="3161736" y="706824"/>
                </a:cubicBezTo>
                <a:cubicBezTo>
                  <a:pt x="3089981" y="730700"/>
                  <a:pt x="3005145" y="746194"/>
                  <a:pt x="2915610" y="751782"/>
                </a:cubicBezTo>
                <a:cubicBezTo>
                  <a:pt x="2913578" y="859605"/>
                  <a:pt x="2710632" y="946219"/>
                  <a:pt x="2462346" y="945330"/>
                </a:cubicBezTo>
                <a:cubicBezTo>
                  <a:pt x="2379416" y="945076"/>
                  <a:pt x="2298263" y="934789"/>
                  <a:pt x="2227905" y="915739"/>
                </a:cubicBezTo>
                <a:cubicBezTo>
                  <a:pt x="2143831" y="1036516"/>
                  <a:pt x="1850969" y="1104842"/>
                  <a:pt x="1573474" y="1068266"/>
                </a:cubicBezTo>
                <a:cubicBezTo>
                  <a:pt x="1457269" y="1052899"/>
                  <a:pt x="1356812" y="1020514"/>
                  <a:pt x="1289375" y="976572"/>
                </a:cubicBezTo>
                <a:cubicBezTo>
                  <a:pt x="1005276" y="1050994"/>
                  <a:pt x="636722" y="1010989"/>
                  <a:pt x="465907" y="887164"/>
                </a:cubicBezTo>
                <a:cubicBezTo>
                  <a:pt x="463748" y="885640"/>
                  <a:pt x="461716" y="883989"/>
                  <a:pt x="459557" y="882465"/>
                </a:cubicBezTo>
                <a:cubicBezTo>
                  <a:pt x="273756" y="891863"/>
                  <a:pt x="105354" y="834332"/>
                  <a:pt x="83510" y="753687"/>
                </a:cubicBezTo>
                <a:cubicBezTo>
                  <a:pt x="71953" y="710888"/>
                  <a:pt x="104592" y="667835"/>
                  <a:pt x="172664" y="636339"/>
                </a:cubicBezTo>
                <a:cubicBezTo>
                  <a:pt x="11755" y="595191"/>
                  <a:pt x="-42219" y="504894"/>
                  <a:pt x="52014" y="434536"/>
                </a:cubicBezTo>
                <a:cubicBezTo>
                  <a:pt x="106370" y="394023"/>
                  <a:pt x="201747" y="367226"/>
                  <a:pt x="308681" y="362400"/>
                </a:cubicBezTo>
                <a:lnTo>
                  <a:pt x="311602" y="3590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05627" y="3067812"/>
            <a:ext cx="72263" cy="72263"/>
          </a:xfrm>
          <a:custGeom>
            <a:avLst/>
            <a:gdLst>
              <a:gd name="connsiteX0" fmla="*/ 65913 w 72263"/>
              <a:gd name="connsiteY0" fmla="*/ 36067 h 72263"/>
              <a:gd name="connsiteX1" fmla="*/ 36195 w 72263"/>
              <a:gd name="connsiteY1" fmla="*/ 65913 h 72263"/>
              <a:gd name="connsiteX2" fmla="*/ 6350 w 72263"/>
              <a:gd name="connsiteY2" fmla="*/ 36067 h 72263"/>
              <a:gd name="connsiteX3" fmla="*/ 36195 w 72263"/>
              <a:gd name="connsiteY3" fmla="*/ 6350 h 72263"/>
              <a:gd name="connsiteX4" fmla="*/ 65913 w 72263"/>
              <a:gd name="connsiteY4" fmla="*/ 36067 h 72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63" h="72263">
                <a:moveTo>
                  <a:pt x="65913" y="36067"/>
                </a:moveTo>
                <a:cubicBezTo>
                  <a:pt x="65913" y="52577"/>
                  <a:pt x="52577" y="65913"/>
                  <a:pt x="36195" y="65913"/>
                </a:cubicBezTo>
                <a:cubicBezTo>
                  <a:pt x="19684" y="65913"/>
                  <a:pt x="6350" y="52577"/>
                  <a:pt x="6350" y="36067"/>
                </a:cubicBezTo>
                <a:cubicBezTo>
                  <a:pt x="6350" y="19685"/>
                  <a:pt x="19684" y="6350"/>
                  <a:pt x="36195" y="6350"/>
                </a:cubicBezTo>
                <a:cubicBezTo>
                  <a:pt x="52577" y="6350"/>
                  <a:pt x="65913" y="19685"/>
                  <a:pt x="65913" y="3606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28434" y="3231515"/>
            <a:ext cx="131826" cy="131699"/>
          </a:xfrm>
          <a:custGeom>
            <a:avLst/>
            <a:gdLst>
              <a:gd name="connsiteX0" fmla="*/ 125476 w 131826"/>
              <a:gd name="connsiteY0" fmla="*/ 65786 h 131699"/>
              <a:gd name="connsiteX1" fmla="*/ 65913 w 131826"/>
              <a:gd name="connsiteY1" fmla="*/ 125349 h 131699"/>
              <a:gd name="connsiteX2" fmla="*/ 6350 w 131826"/>
              <a:gd name="connsiteY2" fmla="*/ 65786 h 131699"/>
              <a:gd name="connsiteX3" fmla="*/ 65913 w 131826"/>
              <a:gd name="connsiteY3" fmla="*/ 6350 h 131699"/>
              <a:gd name="connsiteX4" fmla="*/ 125476 w 131826"/>
              <a:gd name="connsiteY4" fmla="*/ 65786 h 131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826" h="131699">
                <a:moveTo>
                  <a:pt x="125476" y="65786"/>
                </a:moveTo>
                <a:cubicBezTo>
                  <a:pt x="125476" y="98679"/>
                  <a:pt x="98805" y="125349"/>
                  <a:pt x="65913" y="125349"/>
                </a:cubicBezTo>
                <a:cubicBezTo>
                  <a:pt x="33020" y="125349"/>
                  <a:pt x="6350" y="98679"/>
                  <a:pt x="6350" y="65786"/>
                </a:cubicBezTo>
                <a:cubicBezTo>
                  <a:pt x="6350" y="32893"/>
                  <a:pt x="33020" y="6350"/>
                  <a:pt x="65913" y="6350"/>
                </a:cubicBezTo>
                <a:cubicBezTo>
                  <a:pt x="98805" y="6350"/>
                  <a:pt x="125476" y="32893"/>
                  <a:pt x="125476" y="657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688202" y="3441828"/>
            <a:ext cx="191261" cy="191389"/>
          </a:xfrm>
          <a:custGeom>
            <a:avLst/>
            <a:gdLst>
              <a:gd name="connsiteX0" fmla="*/ 184911 w 191261"/>
              <a:gd name="connsiteY0" fmla="*/ 95630 h 191389"/>
              <a:gd name="connsiteX1" fmla="*/ 95630 w 191261"/>
              <a:gd name="connsiteY1" fmla="*/ 185038 h 191389"/>
              <a:gd name="connsiteX2" fmla="*/ 6350 w 191261"/>
              <a:gd name="connsiteY2" fmla="*/ 95630 h 191389"/>
              <a:gd name="connsiteX3" fmla="*/ 95630 w 191261"/>
              <a:gd name="connsiteY3" fmla="*/ 6350 h 191389"/>
              <a:gd name="connsiteX4" fmla="*/ 184911 w 191261"/>
              <a:gd name="connsiteY4" fmla="*/ 95630 h 191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261" h="191389">
                <a:moveTo>
                  <a:pt x="184911" y="95630"/>
                </a:moveTo>
                <a:cubicBezTo>
                  <a:pt x="184911" y="145033"/>
                  <a:pt x="144907" y="185038"/>
                  <a:pt x="95630" y="185038"/>
                </a:cubicBezTo>
                <a:cubicBezTo>
                  <a:pt x="46227" y="185038"/>
                  <a:pt x="6350" y="145033"/>
                  <a:pt x="6350" y="95630"/>
                </a:cubicBezTo>
                <a:cubicBezTo>
                  <a:pt x="6350" y="46354"/>
                  <a:pt x="46227" y="6350"/>
                  <a:pt x="95630" y="6350"/>
                </a:cubicBezTo>
                <a:cubicBezTo>
                  <a:pt x="144907" y="6350"/>
                  <a:pt x="184911" y="46354"/>
                  <a:pt x="184911" y="956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828919" y="4337940"/>
            <a:ext cx="209550" cy="32523"/>
          </a:xfrm>
          <a:custGeom>
            <a:avLst/>
            <a:gdLst>
              <a:gd name="connsiteX0" fmla="*/ 203200 w 209550"/>
              <a:gd name="connsiteY0" fmla="*/ 26161 h 32523"/>
              <a:gd name="connsiteX1" fmla="*/ 6350 w 209550"/>
              <a:gd name="connsiteY1" fmla="*/ 6350 h 3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9550" h="32523">
                <a:moveTo>
                  <a:pt x="203200" y="26161"/>
                </a:moveTo>
                <a:cubicBezTo>
                  <a:pt x="134492" y="28447"/>
                  <a:pt x="65785" y="21589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13398" y="4574033"/>
            <a:ext cx="98806" cy="22225"/>
          </a:xfrm>
          <a:custGeom>
            <a:avLst/>
            <a:gdLst>
              <a:gd name="connsiteX0" fmla="*/ 92455 w 98806"/>
              <a:gd name="connsiteY0" fmla="*/ 6350 h 22225"/>
              <a:gd name="connsiteX1" fmla="*/ 6350 w 98806"/>
              <a:gd name="connsiteY1" fmla="*/ 15875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806" h="22225">
                <a:moveTo>
                  <a:pt x="92455" y="6350"/>
                </a:moveTo>
                <a:cubicBezTo>
                  <a:pt x="64770" y="11176"/>
                  <a:pt x="35814" y="14351"/>
                  <a:pt x="6350" y="158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89878" y="4634865"/>
            <a:ext cx="64515" cy="55880"/>
          </a:xfrm>
          <a:custGeom>
            <a:avLst/>
            <a:gdLst>
              <a:gd name="connsiteX0" fmla="*/ 58165 w 64515"/>
              <a:gd name="connsiteY0" fmla="*/ 49529 h 55880"/>
              <a:gd name="connsiteX1" fmla="*/ 6350 w 64515"/>
              <a:gd name="connsiteY1" fmla="*/ 6350 h 55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515" h="55880">
                <a:moveTo>
                  <a:pt x="58165" y="49529"/>
                </a:moveTo>
                <a:cubicBezTo>
                  <a:pt x="37464" y="35940"/>
                  <a:pt x="20065" y="21463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80731" y="4570349"/>
            <a:ext cx="33527" cy="60071"/>
          </a:xfrm>
          <a:custGeom>
            <a:avLst/>
            <a:gdLst>
              <a:gd name="connsiteX0" fmla="*/ 27178 w 33527"/>
              <a:gd name="connsiteY0" fmla="*/ 6350 h 60071"/>
              <a:gd name="connsiteX1" fmla="*/ 6350 w 33527"/>
              <a:gd name="connsiteY1" fmla="*/ 53721 h 60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27" h="60071">
                <a:moveTo>
                  <a:pt x="27178" y="6350"/>
                </a:moveTo>
                <a:cubicBezTo>
                  <a:pt x="24003" y="22479"/>
                  <a:pt x="17145" y="38354"/>
                  <a:pt x="6350" y="5372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313547" y="4277741"/>
            <a:ext cx="265429" cy="189737"/>
          </a:xfrm>
          <a:custGeom>
            <a:avLst/>
            <a:gdLst>
              <a:gd name="connsiteX0" fmla="*/ 6350 w 265429"/>
              <a:gd name="connsiteY0" fmla="*/ 6350 h 189737"/>
              <a:gd name="connsiteX1" fmla="*/ 259080 w 265429"/>
              <a:gd name="connsiteY1" fmla="*/ 183388 h 189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429" h="189737">
                <a:moveTo>
                  <a:pt x="6350" y="6350"/>
                </a:moveTo>
                <a:cubicBezTo>
                  <a:pt x="162179" y="39370"/>
                  <a:pt x="260477" y="108204"/>
                  <a:pt x="259080" y="18338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97035" y="4089273"/>
            <a:ext cx="125348" cy="78993"/>
          </a:xfrm>
          <a:custGeom>
            <a:avLst/>
            <a:gdLst>
              <a:gd name="connsiteX0" fmla="*/ 118998 w 125348"/>
              <a:gd name="connsiteY0" fmla="*/ 6350 h 78993"/>
              <a:gd name="connsiteX1" fmla="*/ 6350 w 125348"/>
              <a:gd name="connsiteY1" fmla="*/ 72644 h 78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348" h="78993">
                <a:moveTo>
                  <a:pt x="118998" y="6350"/>
                </a:moveTo>
                <a:cubicBezTo>
                  <a:pt x="93726" y="31877"/>
                  <a:pt x="55245" y="54610"/>
                  <a:pt x="6350" y="72644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639557" y="3843021"/>
            <a:ext cx="18669" cy="44069"/>
          </a:xfrm>
          <a:custGeom>
            <a:avLst/>
            <a:gdLst>
              <a:gd name="connsiteX0" fmla="*/ 6350 w 18669"/>
              <a:gd name="connsiteY0" fmla="*/ 6350 h 44069"/>
              <a:gd name="connsiteX1" fmla="*/ 12318 w 18669"/>
              <a:gd name="connsiteY1" fmla="*/ 37719 h 44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69" h="44069">
                <a:moveTo>
                  <a:pt x="6350" y="6350"/>
                </a:moveTo>
                <a:cubicBezTo>
                  <a:pt x="10667" y="16636"/>
                  <a:pt x="12700" y="27177"/>
                  <a:pt x="12318" y="3771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20991" y="3766440"/>
            <a:ext cx="70357" cy="52705"/>
          </a:xfrm>
          <a:custGeom>
            <a:avLst/>
            <a:gdLst>
              <a:gd name="connsiteX0" fmla="*/ 6350 w 70357"/>
              <a:gd name="connsiteY0" fmla="*/ 46354 h 52705"/>
              <a:gd name="connsiteX1" fmla="*/ 64007 w 70357"/>
              <a:gd name="connsiteY1" fmla="*/ 6350 h 52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357" h="52705">
                <a:moveTo>
                  <a:pt x="6350" y="46354"/>
                </a:moveTo>
                <a:cubicBezTo>
                  <a:pt x="21081" y="31876"/>
                  <a:pt x="40385" y="18414"/>
                  <a:pt x="64007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81875" y="3790950"/>
            <a:ext cx="40640" cy="47244"/>
          </a:xfrm>
          <a:custGeom>
            <a:avLst/>
            <a:gdLst>
              <a:gd name="connsiteX0" fmla="*/ 6350 w 40640"/>
              <a:gd name="connsiteY0" fmla="*/ 40894 h 47244"/>
              <a:gd name="connsiteX1" fmla="*/ 34290 w 40640"/>
              <a:gd name="connsiteY1" fmla="*/ 6350 h 47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40" h="47244">
                <a:moveTo>
                  <a:pt x="6350" y="40894"/>
                </a:moveTo>
                <a:cubicBezTo>
                  <a:pt x="12319" y="28955"/>
                  <a:pt x="21716" y="17398"/>
                  <a:pt x="3429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49160" y="3837179"/>
            <a:ext cx="113664" cy="46101"/>
          </a:xfrm>
          <a:custGeom>
            <a:avLst/>
            <a:gdLst>
              <a:gd name="connsiteX0" fmla="*/ 6350 w 113664"/>
              <a:gd name="connsiteY0" fmla="*/ 6350 h 46101"/>
              <a:gd name="connsiteX1" fmla="*/ 107315 w 113664"/>
              <a:gd name="connsiteY1" fmla="*/ 39750 h 46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664" h="46101">
                <a:moveTo>
                  <a:pt x="6350" y="6350"/>
                </a:moveTo>
                <a:cubicBezTo>
                  <a:pt x="42926" y="15747"/>
                  <a:pt x="76961" y="26923"/>
                  <a:pt x="107315" y="397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964173" y="4064889"/>
            <a:ext cx="30352" cy="47878"/>
          </a:xfrm>
          <a:custGeom>
            <a:avLst/>
            <a:gdLst>
              <a:gd name="connsiteX0" fmla="*/ 24003 w 30352"/>
              <a:gd name="connsiteY0" fmla="*/ 41528 h 47878"/>
              <a:gd name="connsiteX1" fmla="*/ 6350 w 30352"/>
              <a:gd name="connsiteY1" fmla="*/ 6350 h 47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352" h="47878">
                <a:moveTo>
                  <a:pt x="24003" y="41528"/>
                </a:moveTo>
                <a:cubicBezTo>
                  <a:pt x="16002" y="29971"/>
                  <a:pt x="10033" y="18288"/>
                  <a:pt x="63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952500"/>
            <a:ext cx="7670800" cy="13589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2552700"/>
            <a:ext cx="6527800" cy="584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17800" y="1828801"/>
            <a:ext cx="8015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060700" y="1841501"/>
            <a:ext cx="528349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插入、删除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不需要移动数据元素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，只需要修改“链”。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22500" y="3517901"/>
            <a:ext cx="302647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*List;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22500" y="3873500"/>
            <a:ext cx="2640338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LNode{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L;</a:t>
            </a:r>
          </a:p>
          <a:p>
            <a:pPr>
              <a:lnSpc>
                <a:spcPts val="2400"/>
              </a:lnSpc>
              <a:tabLst>
                <a:tab pos="444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969000" y="3962401"/>
            <a:ext cx="250870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访问序号为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的元素？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求线性表的长度？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057401" y="393701"/>
            <a:ext cx="7152599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03200" algn="l"/>
                <a:tab pos="7620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线性表的链式存储实现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03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不要求逻辑上相邻的两个元素物理上也相邻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；通过“链”建</a:t>
            </a:r>
          </a:p>
          <a:p>
            <a:pPr>
              <a:lnSpc>
                <a:spcPts val="2300"/>
              </a:lnSpc>
              <a:tabLst>
                <a:tab pos="203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立起数据元素之间的逻辑关系。</a:t>
            </a:r>
          </a:p>
        </p:txBody>
      </p:sp>
    </p:spTree>
    <p:extLst>
      <p:ext uri="{BB962C8B-B14F-4D97-AF65-F5344CB8AC3E}">
        <p14:creationId xmlns:p14="http://schemas.microsoft.com/office/powerpoint/2010/main" val="248829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4900" y="1673225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33025" y="1673225"/>
            <a:ext cx="25400" cy="2768600"/>
          </a:xfrm>
          <a:custGeom>
            <a:avLst/>
            <a:gdLst>
              <a:gd name="connsiteX0" fmla="*/ 6350 w 25400"/>
              <a:gd name="connsiteY0" fmla="*/ 6350 h 2768600"/>
              <a:gd name="connsiteX1" fmla="*/ 6350 w 25400"/>
              <a:gd name="connsiteY1" fmla="*/ 2762250 h 276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68600">
                <a:moveTo>
                  <a:pt x="6350" y="6350"/>
                </a:moveTo>
                <a:lnTo>
                  <a:pt x="6350" y="27622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68551" y="1679575"/>
            <a:ext cx="7883525" cy="25400"/>
          </a:xfrm>
          <a:custGeom>
            <a:avLst/>
            <a:gdLst>
              <a:gd name="connsiteX0" fmla="*/ 6350 w 7883525"/>
              <a:gd name="connsiteY0" fmla="*/ 6350 h 25400"/>
              <a:gd name="connsiteX1" fmla="*/ 7877175 w 78835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25" h="25400">
                <a:moveTo>
                  <a:pt x="6350" y="6350"/>
                </a:moveTo>
                <a:lnTo>
                  <a:pt x="78771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68551" y="4422775"/>
            <a:ext cx="7883525" cy="25400"/>
          </a:xfrm>
          <a:custGeom>
            <a:avLst/>
            <a:gdLst>
              <a:gd name="connsiteX0" fmla="*/ 6350 w 7883525"/>
              <a:gd name="connsiteY0" fmla="*/ 6350 h 25400"/>
              <a:gd name="connsiteX1" fmla="*/ 7877175 w 78835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83525" h="25400">
                <a:moveTo>
                  <a:pt x="6350" y="6350"/>
                </a:moveTo>
                <a:lnTo>
                  <a:pt x="78771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01592" y="4158360"/>
            <a:ext cx="5570949" cy="1063002"/>
          </a:xfrm>
          <a:custGeom>
            <a:avLst/>
            <a:gdLst>
              <a:gd name="connsiteX0" fmla="*/ 6350 w 5570949"/>
              <a:gd name="connsiteY0" fmla="*/ 6350 h 1063002"/>
              <a:gd name="connsiteX1" fmla="*/ 2599436 w 5570949"/>
              <a:gd name="connsiteY1" fmla="*/ 445261 h 1063002"/>
              <a:gd name="connsiteX2" fmla="*/ 5362955 w 5570949"/>
              <a:gd name="connsiteY2" fmla="*/ 596138 h 1063002"/>
              <a:gd name="connsiteX3" fmla="*/ 4389881 w 5570949"/>
              <a:gd name="connsiteY3" fmla="*/ 1025017 h 1063002"/>
              <a:gd name="connsiteX4" fmla="*/ 1626362 w 5570949"/>
              <a:gd name="connsiteY4" fmla="*/ 874014 h 1063002"/>
              <a:gd name="connsiteX5" fmla="*/ 1964689 w 5570949"/>
              <a:gd name="connsiteY5" fmla="*/ 518286 h 1063002"/>
              <a:gd name="connsiteX6" fmla="*/ 6350 w 5570949"/>
              <a:gd name="connsiteY6" fmla="*/ 6350 h 1063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70949" h="1063002">
                <a:moveTo>
                  <a:pt x="6350" y="6350"/>
                </a:moveTo>
                <a:lnTo>
                  <a:pt x="2599436" y="445261"/>
                </a:lnTo>
                <a:cubicBezTo>
                  <a:pt x="3631311" y="368427"/>
                  <a:pt x="4868544" y="436117"/>
                  <a:pt x="5362955" y="596138"/>
                </a:cubicBezTo>
                <a:cubicBezTo>
                  <a:pt x="5857366" y="756285"/>
                  <a:pt x="5421756" y="948309"/>
                  <a:pt x="4389881" y="1025017"/>
                </a:cubicBezTo>
                <a:cubicBezTo>
                  <a:pt x="3358006" y="1101725"/>
                  <a:pt x="2120773" y="1034160"/>
                  <a:pt x="1626362" y="874014"/>
                </a:cubicBezTo>
                <a:cubicBezTo>
                  <a:pt x="1261491" y="755904"/>
                  <a:pt x="1395349" y="615060"/>
                  <a:pt x="1964689" y="518286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400" y="4152900"/>
            <a:ext cx="5575300" cy="1066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82800" y="533401"/>
            <a:ext cx="3016852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41300" algn="l"/>
                <a:tab pos="355600" algn="l"/>
              </a:tabLst>
            </a:pPr>
            <a:r>
              <a:rPr lang="en-US" altLang="zh-CN" sz="2402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主要操作的实现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41300" algn="l"/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求表长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41300" algn="l"/>
                <a:tab pos="355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Length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38400" y="2108201"/>
            <a:ext cx="2170466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7747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3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400"/>
              </a:lnSpc>
              <a:tabLst>
                <a:tab pos="355600" algn="l"/>
                <a:tab pos="774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j++;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40300" y="2070101"/>
            <a:ext cx="3500958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指向表的第一个结点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当前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指向的是第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sz="2004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38400" y="3619501"/>
            <a:ext cx="6758260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j;</a:t>
            </a:r>
          </a:p>
          <a:p>
            <a:pPr>
              <a:lnSpc>
                <a:spcPts val="2300"/>
              </a:lnSpc>
              <a:tabLst>
                <a:tab pos="355600" algn="l"/>
                <a:tab pos="4597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55600" algn="l"/>
                <a:tab pos="45974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08681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98650" y="1417701"/>
            <a:ext cx="25400" cy="3652773"/>
          </a:xfrm>
          <a:custGeom>
            <a:avLst/>
            <a:gdLst>
              <a:gd name="connsiteX0" fmla="*/ 6350 w 25400"/>
              <a:gd name="connsiteY0" fmla="*/ 6350 h 3652773"/>
              <a:gd name="connsiteX1" fmla="*/ 6350 w 25400"/>
              <a:gd name="connsiteY1" fmla="*/ 3646424 h 3652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52773">
                <a:moveTo>
                  <a:pt x="6350" y="6350"/>
                </a:moveTo>
                <a:lnTo>
                  <a:pt x="6350" y="364642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37326" y="1417701"/>
            <a:ext cx="25400" cy="3652773"/>
          </a:xfrm>
          <a:custGeom>
            <a:avLst/>
            <a:gdLst>
              <a:gd name="connsiteX0" fmla="*/ 6350 w 25400"/>
              <a:gd name="connsiteY0" fmla="*/ 6350 h 3652773"/>
              <a:gd name="connsiteX1" fmla="*/ 6350 w 25400"/>
              <a:gd name="connsiteY1" fmla="*/ 3646424 h 3652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52773">
                <a:moveTo>
                  <a:pt x="6350" y="6350"/>
                </a:moveTo>
                <a:lnTo>
                  <a:pt x="6350" y="364642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92300" y="1424050"/>
            <a:ext cx="4164076" cy="25400"/>
          </a:xfrm>
          <a:custGeom>
            <a:avLst/>
            <a:gdLst>
              <a:gd name="connsiteX0" fmla="*/ 6350 w 4164076"/>
              <a:gd name="connsiteY0" fmla="*/ 6350 h 25400"/>
              <a:gd name="connsiteX1" fmla="*/ 4157726 w 416407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64076" h="25400">
                <a:moveTo>
                  <a:pt x="6350" y="6350"/>
                </a:moveTo>
                <a:lnTo>
                  <a:pt x="41577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92300" y="5051425"/>
            <a:ext cx="4164076" cy="25400"/>
          </a:xfrm>
          <a:custGeom>
            <a:avLst/>
            <a:gdLst>
              <a:gd name="connsiteX0" fmla="*/ 6350 w 4164076"/>
              <a:gd name="connsiteY0" fmla="*/ 6350 h 25400"/>
              <a:gd name="connsiteX1" fmla="*/ 4157726 w 416407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64076" h="25400">
                <a:moveTo>
                  <a:pt x="6350" y="6350"/>
                </a:moveTo>
                <a:lnTo>
                  <a:pt x="41577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61151" y="1435101"/>
            <a:ext cx="25400" cy="3616325"/>
          </a:xfrm>
          <a:custGeom>
            <a:avLst/>
            <a:gdLst>
              <a:gd name="connsiteX0" fmla="*/ 6350 w 25400"/>
              <a:gd name="connsiteY0" fmla="*/ 6350 h 3616325"/>
              <a:gd name="connsiteX1" fmla="*/ 6350 w 25400"/>
              <a:gd name="connsiteY1" fmla="*/ 3609975 h 3616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616325">
                <a:moveTo>
                  <a:pt x="6350" y="6350"/>
                </a:moveTo>
                <a:lnTo>
                  <a:pt x="6350" y="36099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54801" y="1441450"/>
            <a:ext cx="4519548" cy="12700"/>
          </a:xfrm>
          <a:custGeom>
            <a:avLst/>
            <a:gdLst>
              <a:gd name="connsiteX0" fmla="*/ 6350 w 4519548"/>
              <a:gd name="connsiteY0" fmla="*/ 6350 h 12700"/>
              <a:gd name="connsiteX1" fmla="*/ 4513198 w 45195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9548" h="12700">
                <a:moveTo>
                  <a:pt x="6350" y="6350"/>
                </a:moveTo>
                <a:lnTo>
                  <a:pt x="45131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54801" y="5032375"/>
            <a:ext cx="4519548" cy="12700"/>
          </a:xfrm>
          <a:custGeom>
            <a:avLst/>
            <a:gdLst>
              <a:gd name="connsiteX0" fmla="*/ 6350 w 4519548"/>
              <a:gd name="connsiteY0" fmla="*/ 6350 h 12700"/>
              <a:gd name="connsiteX1" fmla="*/ 4513198 w 45195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9548" h="12700">
                <a:moveTo>
                  <a:pt x="6350" y="6350"/>
                </a:moveTo>
                <a:lnTo>
                  <a:pt x="451319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303945" y="4494111"/>
            <a:ext cx="3869735" cy="727276"/>
          </a:xfrm>
          <a:custGeom>
            <a:avLst/>
            <a:gdLst>
              <a:gd name="connsiteX0" fmla="*/ 811488 w 3869735"/>
              <a:gd name="connsiteY0" fmla="*/ 73316 h 727276"/>
              <a:gd name="connsiteX1" fmla="*/ 1131401 w 3869735"/>
              <a:gd name="connsiteY1" fmla="*/ 38899 h 727276"/>
              <a:gd name="connsiteX2" fmla="*/ 3688419 w 3869735"/>
              <a:gd name="connsiteY2" fmla="*/ 214794 h 727276"/>
              <a:gd name="connsiteX3" fmla="*/ 2738459 w 3869735"/>
              <a:gd name="connsiteY3" fmla="*/ 688377 h 727276"/>
              <a:gd name="connsiteX4" fmla="*/ 181441 w 3869735"/>
              <a:gd name="connsiteY4" fmla="*/ 512482 h 727276"/>
              <a:gd name="connsiteX5" fmla="*/ 532976 w 3869735"/>
              <a:gd name="connsiteY5" fmla="*/ 118274 h 727276"/>
              <a:gd name="connsiteX6" fmla="*/ 811488 w 3869735"/>
              <a:gd name="connsiteY6" fmla="*/ 73316 h 727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69735" h="727276">
                <a:moveTo>
                  <a:pt x="811488" y="73316"/>
                </a:moveTo>
                <a:lnTo>
                  <a:pt x="1131401" y="38899"/>
                </a:lnTo>
                <a:cubicBezTo>
                  <a:pt x="2099776" y="-43269"/>
                  <a:pt x="3244554" y="35470"/>
                  <a:pt x="3688419" y="214794"/>
                </a:cubicBezTo>
                <a:cubicBezTo>
                  <a:pt x="4132157" y="394118"/>
                  <a:pt x="3706961" y="606208"/>
                  <a:pt x="2738459" y="688377"/>
                </a:cubicBezTo>
                <a:cubicBezTo>
                  <a:pt x="1770084" y="770546"/>
                  <a:pt x="625306" y="691806"/>
                  <a:pt x="181441" y="512482"/>
                </a:cubicBezTo>
                <a:cubicBezTo>
                  <a:pt x="-146091" y="380021"/>
                  <a:pt x="-7026" y="224192"/>
                  <a:pt x="532976" y="118274"/>
                </a:cubicBezTo>
                <a:lnTo>
                  <a:pt x="811488" y="7331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00" y="4495800"/>
            <a:ext cx="3886200" cy="723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546101"/>
            <a:ext cx="100027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查找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68500" y="4826001"/>
            <a:ext cx="10099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879601" y="1155701"/>
            <a:ext cx="4039567" cy="34188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）按序号查找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!=NULL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21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找到第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个，返回指针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88900" algn="l"/>
                <a:tab pos="571500" algn="l"/>
                <a:tab pos="6477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108700" y="1155701"/>
            <a:ext cx="4438716" cy="25596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）按值查找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p!=NULL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p-&gt;Data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2400"/>
              </a:lnSpc>
              <a:tabLst>
                <a:tab pos="127000" algn="l"/>
                <a:tab pos="393700" algn="l"/>
                <a:tab pos="406400" algn="l"/>
                <a:tab pos="4699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924300" y="4508501"/>
            <a:ext cx="3513782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303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否则返回空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600"/>
              </a:lnSpc>
              <a:tabLst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508919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3618" y="2822575"/>
            <a:ext cx="477609" cy="247650"/>
          </a:xfrm>
          <a:custGeom>
            <a:avLst/>
            <a:gdLst>
              <a:gd name="connsiteX0" fmla="*/ 0 w 477609"/>
              <a:gd name="connsiteY0" fmla="*/ 247650 h 247650"/>
              <a:gd name="connsiteX1" fmla="*/ 477609 w 477609"/>
              <a:gd name="connsiteY1" fmla="*/ 247650 h 247650"/>
              <a:gd name="connsiteX2" fmla="*/ 477609 w 477609"/>
              <a:gd name="connsiteY2" fmla="*/ 0 h 247650"/>
              <a:gd name="connsiteX3" fmla="*/ 0 w 477609"/>
              <a:gd name="connsiteY3" fmla="*/ 0 h 247650"/>
              <a:gd name="connsiteX4" fmla="*/ 0 w 477609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9" h="247650">
                <a:moveTo>
                  <a:pt x="0" y="247650"/>
                </a:moveTo>
                <a:lnTo>
                  <a:pt x="477609" y="247650"/>
                </a:lnTo>
                <a:lnTo>
                  <a:pt x="477609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7268" y="2816225"/>
            <a:ext cx="490309" cy="260350"/>
          </a:xfrm>
          <a:custGeom>
            <a:avLst/>
            <a:gdLst>
              <a:gd name="connsiteX0" fmla="*/ 6350 w 490309"/>
              <a:gd name="connsiteY0" fmla="*/ 254000 h 260350"/>
              <a:gd name="connsiteX1" fmla="*/ 483959 w 490309"/>
              <a:gd name="connsiteY1" fmla="*/ 254000 h 260350"/>
              <a:gd name="connsiteX2" fmla="*/ 483959 w 490309"/>
              <a:gd name="connsiteY2" fmla="*/ 6350 h 260350"/>
              <a:gd name="connsiteX3" fmla="*/ 6350 w 490309"/>
              <a:gd name="connsiteY3" fmla="*/ 6350 h 260350"/>
              <a:gd name="connsiteX4" fmla="*/ 6350 w 490309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9" h="260350">
                <a:moveTo>
                  <a:pt x="6350" y="254000"/>
                </a:moveTo>
                <a:lnTo>
                  <a:pt x="483959" y="254000"/>
                </a:lnTo>
                <a:lnTo>
                  <a:pt x="483959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71265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64915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48785" y="2822575"/>
            <a:ext cx="477608" cy="247650"/>
          </a:xfrm>
          <a:custGeom>
            <a:avLst/>
            <a:gdLst>
              <a:gd name="connsiteX0" fmla="*/ 0 w 477608"/>
              <a:gd name="connsiteY0" fmla="*/ 247650 h 247650"/>
              <a:gd name="connsiteX1" fmla="*/ 477608 w 477608"/>
              <a:gd name="connsiteY1" fmla="*/ 247650 h 247650"/>
              <a:gd name="connsiteX2" fmla="*/ 477608 w 477608"/>
              <a:gd name="connsiteY2" fmla="*/ 0 h 247650"/>
              <a:gd name="connsiteX3" fmla="*/ 0 w 477608"/>
              <a:gd name="connsiteY3" fmla="*/ 0 h 247650"/>
              <a:gd name="connsiteX4" fmla="*/ 0 w 47760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8" h="247650">
                <a:moveTo>
                  <a:pt x="0" y="247650"/>
                </a:moveTo>
                <a:lnTo>
                  <a:pt x="477608" y="247650"/>
                </a:lnTo>
                <a:lnTo>
                  <a:pt x="47760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42435" y="2816225"/>
            <a:ext cx="490308" cy="260350"/>
          </a:xfrm>
          <a:custGeom>
            <a:avLst/>
            <a:gdLst>
              <a:gd name="connsiteX0" fmla="*/ 6350 w 490308"/>
              <a:gd name="connsiteY0" fmla="*/ 254000 h 260350"/>
              <a:gd name="connsiteX1" fmla="*/ 483958 w 490308"/>
              <a:gd name="connsiteY1" fmla="*/ 254000 h 260350"/>
              <a:gd name="connsiteX2" fmla="*/ 483958 w 490308"/>
              <a:gd name="connsiteY2" fmla="*/ 6350 h 260350"/>
              <a:gd name="connsiteX3" fmla="*/ 6350 w 490308"/>
              <a:gd name="connsiteY3" fmla="*/ 6350 h 260350"/>
              <a:gd name="connsiteX4" fmla="*/ 6350 w 49030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8" h="260350">
                <a:moveTo>
                  <a:pt x="6350" y="254000"/>
                </a:moveTo>
                <a:lnTo>
                  <a:pt x="483958" y="254000"/>
                </a:lnTo>
                <a:lnTo>
                  <a:pt x="48395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26433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20083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204079" y="2822575"/>
            <a:ext cx="477609" cy="247650"/>
          </a:xfrm>
          <a:custGeom>
            <a:avLst/>
            <a:gdLst>
              <a:gd name="connsiteX0" fmla="*/ 0 w 477609"/>
              <a:gd name="connsiteY0" fmla="*/ 247650 h 247650"/>
              <a:gd name="connsiteX1" fmla="*/ 477609 w 477609"/>
              <a:gd name="connsiteY1" fmla="*/ 247650 h 247650"/>
              <a:gd name="connsiteX2" fmla="*/ 477609 w 477609"/>
              <a:gd name="connsiteY2" fmla="*/ 0 h 247650"/>
              <a:gd name="connsiteX3" fmla="*/ 0 w 477609"/>
              <a:gd name="connsiteY3" fmla="*/ 0 h 247650"/>
              <a:gd name="connsiteX4" fmla="*/ 0 w 477609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9" h="247650">
                <a:moveTo>
                  <a:pt x="0" y="247650"/>
                </a:moveTo>
                <a:lnTo>
                  <a:pt x="477609" y="247650"/>
                </a:lnTo>
                <a:lnTo>
                  <a:pt x="477609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97729" y="2816225"/>
            <a:ext cx="490309" cy="260350"/>
          </a:xfrm>
          <a:custGeom>
            <a:avLst/>
            <a:gdLst>
              <a:gd name="connsiteX0" fmla="*/ 6350 w 490309"/>
              <a:gd name="connsiteY0" fmla="*/ 254000 h 260350"/>
              <a:gd name="connsiteX1" fmla="*/ 483959 w 490309"/>
              <a:gd name="connsiteY1" fmla="*/ 254000 h 260350"/>
              <a:gd name="connsiteX2" fmla="*/ 483959 w 490309"/>
              <a:gd name="connsiteY2" fmla="*/ 6350 h 260350"/>
              <a:gd name="connsiteX3" fmla="*/ 6350 w 490309"/>
              <a:gd name="connsiteY3" fmla="*/ 6350 h 260350"/>
              <a:gd name="connsiteX4" fmla="*/ 6350 w 490309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9" h="260350">
                <a:moveTo>
                  <a:pt x="6350" y="254000"/>
                </a:moveTo>
                <a:lnTo>
                  <a:pt x="483959" y="254000"/>
                </a:lnTo>
                <a:lnTo>
                  <a:pt x="483959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681727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6 w 159207"/>
              <a:gd name="connsiteY1" fmla="*/ 247650 h 247650"/>
              <a:gd name="connsiteX2" fmla="*/ 159206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6" y="247650"/>
                </a:lnTo>
                <a:lnTo>
                  <a:pt x="159206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675377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6 w 171907"/>
              <a:gd name="connsiteY1" fmla="*/ 254000 h 260350"/>
              <a:gd name="connsiteX2" fmla="*/ 165556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6" y="254000"/>
                </a:lnTo>
                <a:lnTo>
                  <a:pt x="165556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59246" y="2822575"/>
            <a:ext cx="477608" cy="247650"/>
          </a:xfrm>
          <a:custGeom>
            <a:avLst/>
            <a:gdLst>
              <a:gd name="connsiteX0" fmla="*/ 0 w 477608"/>
              <a:gd name="connsiteY0" fmla="*/ 247650 h 247650"/>
              <a:gd name="connsiteX1" fmla="*/ 477608 w 477608"/>
              <a:gd name="connsiteY1" fmla="*/ 247650 h 247650"/>
              <a:gd name="connsiteX2" fmla="*/ 477608 w 477608"/>
              <a:gd name="connsiteY2" fmla="*/ 0 h 247650"/>
              <a:gd name="connsiteX3" fmla="*/ 0 w 477608"/>
              <a:gd name="connsiteY3" fmla="*/ 0 h 247650"/>
              <a:gd name="connsiteX4" fmla="*/ 0 w 47760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608" h="247650">
                <a:moveTo>
                  <a:pt x="0" y="247650"/>
                </a:moveTo>
                <a:lnTo>
                  <a:pt x="477608" y="247650"/>
                </a:lnTo>
                <a:lnTo>
                  <a:pt x="47760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152896" y="2816225"/>
            <a:ext cx="490308" cy="260350"/>
          </a:xfrm>
          <a:custGeom>
            <a:avLst/>
            <a:gdLst>
              <a:gd name="connsiteX0" fmla="*/ 6350 w 490308"/>
              <a:gd name="connsiteY0" fmla="*/ 254000 h 260350"/>
              <a:gd name="connsiteX1" fmla="*/ 483958 w 490308"/>
              <a:gd name="connsiteY1" fmla="*/ 254000 h 260350"/>
              <a:gd name="connsiteX2" fmla="*/ 483958 w 490308"/>
              <a:gd name="connsiteY2" fmla="*/ 6350 h 260350"/>
              <a:gd name="connsiteX3" fmla="*/ 6350 w 490308"/>
              <a:gd name="connsiteY3" fmla="*/ 6350 h 260350"/>
              <a:gd name="connsiteX4" fmla="*/ 6350 w 49030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308" h="260350">
                <a:moveTo>
                  <a:pt x="6350" y="254000"/>
                </a:moveTo>
                <a:lnTo>
                  <a:pt x="483958" y="254000"/>
                </a:lnTo>
                <a:lnTo>
                  <a:pt x="48395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636893" y="2822575"/>
            <a:ext cx="159207" cy="247650"/>
          </a:xfrm>
          <a:custGeom>
            <a:avLst/>
            <a:gdLst>
              <a:gd name="connsiteX0" fmla="*/ 0 w 159207"/>
              <a:gd name="connsiteY0" fmla="*/ 247650 h 247650"/>
              <a:gd name="connsiteX1" fmla="*/ 159207 w 159207"/>
              <a:gd name="connsiteY1" fmla="*/ 247650 h 247650"/>
              <a:gd name="connsiteX2" fmla="*/ 159207 w 159207"/>
              <a:gd name="connsiteY2" fmla="*/ 0 h 247650"/>
              <a:gd name="connsiteX3" fmla="*/ 0 w 159207"/>
              <a:gd name="connsiteY3" fmla="*/ 0 h 247650"/>
              <a:gd name="connsiteX4" fmla="*/ 0 w 159207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07" h="247650">
                <a:moveTo>
                  <a:pt x="0" y="247650"/>
                </a:moveTo>
                <a:lnTo>
                  <a:pt x="159207" y="247650"/>
                </a:lnTo>
                <a:lnTo>
                  <a:pt x="159207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30543" y="2816225"/>
            <a:ext cx="171907" cy="260350"/>
          </a:xfrm>
          <a:custGeom>
            <a:avLst/>
            <a:gdLst>
              <a:gd name="connsiteX0" fmla="*/ 6350 w 171907"/>
              <a:gd name="connsiteY0" fmla="*/ 254000 h 260350"/>
              <a:gd name="connsiteX1" fmla="*/ 165557 w 171907"/>
              <a:gd name="connsiteY1" fmla="*/ 254000 h 260350"/>
              <a:gd name="connsiteX2" fmla="*/ 165557 w 171907"/>
              <a:gd name="connsiteY2" fmla="*/ 6350 h 260350"/>
              <a:gd name="connsiteX3" fmla="*/ 6350 w 171907"/>
              <a:gd name="connsiteY3" fmla="*/ 6350 h 260350"/>
              <a:gd name="connsiteX4" fmla="*/ 6350 w 171907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07" h="260350">
                <a:moveTo>
                  <a:pt x="6350" y="254000"/>
                </a:moveTo>
                <a:lnTo>
                  <a:pt x="165557" y="254000"/>
                </a:lnTo>
                <a:lnTo>
                  <a:pt x="165557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57370" y="360362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51020" y="359727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335143" y="360362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328793" y="359727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154238" y="4178300"/>
            <a:ext cx="8026463" cy="1168400"/>
          </a:xfrm>
          <a:custGeom>
            <a:avLst/>
            <a:gdLst>
              <a:gd name="connsiteX0" fmla="*/ 12700 w 8026463"/>
              <a:gd name="connsiteY0" fmla="*/ 584200 h 1168400"/>
              <a:gd name="connsiteX1" fmla="*/ 4013263 w 8026463"/>
              <a:gd name="connsiteY1" fmla="*/ 12700 h 1168400"/>
              <a:gd name="connsiteX2" fmla="*/ 8013763 w 8026463"/>
              <a:gd name="connsiteY2" fmla="*/ 584200 h 1168400"/>
              <a:gd name="connsiteX3" fmla="*/ 4013263 w 8026463"/>
              <a:gd name="connsiteY3" fmla="*/ 1155700 h 1168400"/>
              <a:gd name="connsiteX4" fmla="*/ 12700 w 8026463"/>
              <a:gd name="connsiteY4" fmla="*/ 5842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26463" h="1168400">
                <a:moveTo>
                  <a:pt x="12700" y="584200"/>
                </a:moveTo>
                <a:cubicBezTo>
                  <a:pt x="12700" y="268604"/>
                  <a:pt x="1803844" y="12700"/>
                  <a:pt x="4013263" y="12700"/>
                </a:cubicBezTo>
                <a:cubicBezTo>
                  <a:pt x="6222555" y="12700"/>
                  <a:pt x="8013763" y="268604"/>
                  <a:pt x="8013763" y="584200"/>
                </a:cubicBezTo>
                <a:cubicBezTo>
                  <a:pt x="8013763" y="899795"/>
                  <a:pt x="6222555" y="1155700"/>
                  <a:pt x="4013263" y="1155700"/>
                </a:cubicBezTo>
                <a:cubicBezTo>
                  <a:pt x="1803844" y="1155700"/>
                  <a:pt x="12700" y="899795"/>
                  <a:pt x="12700" y="584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9100" y="2895600"/>
            <a:ext cx="342900" cy="101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2700" y="2882900"/>
            <a:ext cx="4445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1300" y="3060700"/>
            <a:ext cx="342900" cy="279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7900" y="2921000"/>
            <a:ext cx="469900" cy="711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21200" y="3683000"/>
            <a:ext cx="342900" cy="88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9400" y="3073400"/>
            <a:ext cx="228600" cy="6985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53100" y="2895600"/>
            <a:ext cx="419100" cy="101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80200" y="2895600"/>
            <a:ext cx="444500" cy="101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59000" y="4178300"/>
            <a:ext cx="8026400" cy="11684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698500"/>
            <a:ext cx="8180124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（在第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i-1(1≤i≤n+1)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个结点后插入一个值为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的新结点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）先构造一个新结点，用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）再找到链表的第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）然后修改指针，插入结点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之后插入新结点是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s)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425701" y="2844801"/>
            <a:ext cx="4841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251701" y="28448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305300" y="3619501"/>
            <a:ext cx="9938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880101" y="3289301"/>
            <a:ext cx="21592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667000" y="3162300"/>
            <a:ext cx="1359346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2400"/>
              </a:lnSpc>
              <a:tabLst>
                <a:tab pos="1219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908301" y="4648201"/>
            <a:ext cx="649697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思考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修改指针的两个步骤如果交换一下，将会发生什么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7020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03450" y="887475"/>
            <a:ext cx="25400" cy="5511736"/>
          </a:xfrm>
          <a:custGeom>
            <a:avLst/>
            <a:gdLst>
              <a:gd name="connsiteX0" fmla="*/ 6350 w 25400"/>
              <a:gd name="connsiteY0" fmla="*/ 6350 h 5511736"/>
              <a:gd name="connsiteX1" fmla="*/ 6350 w 25400"/>
              <a:gd name="connsiteY1" fmla="*/ 5505386 h 5511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511736">
                <a:moveTo>
                  <a:pt x="6350" y="6350"/>
                </a:moveTo>
                <a:lnTo>
                  <a:pt x="6350" y="55053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133076" y="887475"/>
            <a:ext cx="25400" cy="5511736"/>
          </a:xfrm>
          <a:custGeom>
            <a:avLst/>
            <a:gdLst>
              <a:gd name="connsiteX0" fmla="*/ 6350 w 25400"/>
              <a:gd name="connsiteY0" fmla="*/ 6350 h 5511736"/>
              <a:gd name="connsiteX1" fmla="*/ 6350 w 25400"/>
              <a:gd name="connsiteY1" fmla="*/ 5505386 h 5511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511736">
                <a:moveTo>
                  <a:pt x="6350" y="6350"/>
                </a:moveTo>
                <a:lnTo>
                  <a:pt x="6350" y="55053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97100" y="893825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97100" y="6380162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81177" y="2127229"/>
            <a:ext cx="4653914" cy="1281450"/>
          </a:xfrm>
          <a:custGeom>
            <a:avLst/>
            <a:gdLst>
              <a:gd name="connsiteX0" fmla="*/ 323865 w 4653914"/>
              <a:gd name="connsiteY0" fmla="*/ 1275100 h 1281450"/>
              <a:gd name="connsiteX1" fmla="*/ 736488 w 4653914"/>
              <a:gd name="connsiteY1" fmla="*/ 932454 h 1281450"/>
              <a:gd name="connsiteX2" fmla="*/ 635523 w 4653914"/>
              <a:gd name="connsiteY2" fmla="*/ 175153 h 1281450"/>
              <a:gd name="connsiteX3" fmla="*/ 3917330 w 4653914"/>
              <a:gd name="connsiteY3" fmla="*/ 151785 h 1281450"/>
              <a:gd name="connsiteX4" fmla="*/ 4018295 w 4653914"/>
              <a:gd name="connsiteY4" fmla="*/ 909213 h 1281450"/>
              <a:gd name="connsiteX5" fmla="*/ 1485915 w 4653914"/>
              <a:gd name="connsiteY5" fmla="*/ 1041547 h 1281450"/>
              <a:gd name="connsiteX6" fmla="*/ 323865 w 4653914"/>
              <a:gd name="connsiteY6" fmla="*/ 1275100 h 128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53914" h="1281450">
                <a:moveTo>
                  <a:pt x="323865" y="1275100"/>
                </a:moveTo>
                <a:lnTo>
                  <a:pt x="736488" y="932454"/>
                </a:lnTo>
                <a:cubicBezTo>
                  <a:pt x="-197596" y="729762"/>
                  <a:pt x="-242808" y="390672"/>
                  <a:pt x="635523" y="175153"/>
                </a:cubicBezTo>
                <a:cubicBezTo>
                  <a:pt x="1513856" y="-40492"/>
                  <a:pt x="2983245" y="-50906"/>
                  <a:pt x="3917330" y="151785"/>
                </a:cubicBezTo>
                <a:cubicBezTo>
                  <a:pt x="4851542" y="354477"/>
                  <a:pt x="4896754" y="693567"/>
                  <a:pt x="4018295" y="909213"/>
                </a:cubicBezTo>
                <a:cubicBezTo>
                  <a:pt x="3369960" y="1068344"/>
                  <a:pt x="2368057" y="1120668"/>
                  <a:pt x="1485915" y="1041547"/>
                </a:cubicBezTo>
                <a:lnTo>
                  <a:pt x="323865" y="1275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3700" y="2120900"/>
            <a:ext cx="4673600" cy="1282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883401" y="2565401"/>
            <a:ext cx="290464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时间性能为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回新表头指针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835901" y="2565401"/>
            <a:ext cx="41036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返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46301" y="482600"/>
            <a:ext cx="4496937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插入操作实现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Insert(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93000" y="1485901"/>
            <a:ext cx="232114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新结点插入在表头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申请、填装结点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81301" y="1524000"/>
            <a:ext cx="4087657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17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(List)malloc(sizeof(struct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LNode));</a:t>
            </a:r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098801" y="2336801"/>
            <a:ext cx="1558119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81300" y="28829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845300" y="3136901"/>
            <a:ext cx="3064942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查找第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1802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9398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个不存在，不能插入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1" y="3200401"/>
            <a:ext cx="2603277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＂参数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错＂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835900" y="4495801"/>
            <a:ext cx="197490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申请、填装结点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289301" y="4533901"/>
            <a:ext cx="376705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(List)malloc(sizeof(struct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LNode));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s-&gt;Data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375401" y="5041901"/>
            <a:ext cx="361637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新结点插入在第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个结点的后面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289301" y="5092700"/>
            <a:ext cx="1881925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717800" y="5892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73300" y="61722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286500" y="2374900"/>
            <a:ext cx="3036088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9304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平均查找次数为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，平均</a:t>
            </a:r>
          </a:p>
          <a:p>
            <a:pPr>
              <a:lnSpc>
                <a:spcPts val="2400"/>
              </a:lnSpc>
              <a:tabLst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51968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93873" y="358457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7523" y="357822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71646" y="358457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65296" y="357822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49293" y="3584575"/>
            <a:ext cx="477735" cy="247650"/>
          </a:xfrm>
          <a:custGeom>
            <a:avLst/>
            <a:gdLst>
              <a:gd name="connsiteX0" fmla="*/ 0 w 477735"/>
              <a:gd name="connsiteY0" fmla="*/ 247650 h 247650"/>
              <a:gd name="connsiteX1" fmla="*/ 477735 w 477735"/>
              <a:gd name="connsiteY1" fmla="*/ 247650 h 247650"/>
              <a:gd name="connsiteX2" fmla="*/ 477735 w 477735"/>
              <a:gd name="connsiteY2" fmla="*/ 0 h 247650"/>
              <a:gd name="connsiteX3" fmla="*/ 0 w 477735"/>
              <a:gd name="connsiteY3" fmla="*/ 0 h 247650"/>
              <a:gd name="connsiteX4" fmla="*/ 0 w 47773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35" h="247650">
                <a:moveTo>
                  <a:pt x="0" y="247650"/>
                </a:moveTo>
                <a:lnTo>
                  <a:pt x="477735" y="247650"/>
                </a:lnTo>
                <a:lnTo>
                  <a:pt x="47773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42943" y="3578225"/>
            <a:ext cx="490435" cy="260350"/>
          </a:xfrm>
          <a:custGeom>
            <a:avLst/>
            <a:gdLst>
              <a:gd name="connsiteX0" fmla="*/ 6350 w 490435"/>
              <a:gd name="connsiteY0" fmla="*/ 254000 h 260350"/>
              <a:gd name="connsiteX1" fmla="*/ 484085 w 490435"/>
              <a:gd name="connsiteY1" fmla="*/ 254000 h 260350"/>
              <a:gd name="connsiteX2" fmla="*/ 484085 w 490435"/>
              <a:gd name="connsiteY2" fmla="*/ 6350 h 260350"/>
              <a:gd name="connsiteX3" fmla="*/ 6350 w 490435"/>
              <a:gd name="connsiteY3" fmla="*/ 6350 h 260350"/>
              <a:gd name="connsiteX4" fmla="*/ 6350 w 49043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35" h="260350">
                <a:moveTo>
                  <a:pt x="6350" y="254000"/>
                </a:moveTo>
                <a:lnTo>
                  <a:pt x="484085" y="254000"/>
                </a:lnTo>
                <a:lnTo>
                  <a:pt x="48408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27068" y="3584575"/>
            <a:ext cx="159245" cy="247650"/>
          </a:xfrm>
          <a:custGeom>
            <a:avLst/>
            <a:gdLst>
              <a:gd name="connsiteX0" fmla="*/ 0 w 159245"/>
              <a:gd name="connsiteY0" fmla="*/ 247650 h 247650"/>
              <a:gd name="connsiteX1" fmla="*/ 159245 w 159245"/>
              <a:gd name="connsiteY1" fmla="*/ 247650 h 247650"/>
              <a:gd name="connsiteX2" fmla="*/ 159245 w 159245"/>
              <a:gd name="connsiteY2" fmla="*/ 0 h 247650"/>
              <a:gd name="connsiteX3" fmla="*/ 0 w 159245"/>
              <a:gd name="connsiteY3" fmla="*/ 0 h 247650"/>
              <a:gd name="connsiteX4" fmla="*/ 0 w 159245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45" h="247650">
                <a:moveTo>
                  <a:pt x="0" y="247650"/>
                </a:moveTo>
                <a:lnTo>
                  <a:pt x="159245" y="247650"/>
                </a:lnTo>
                <a:lnTo>
                  <a:pt x="159245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20718" y="3578225"/>
            <a:ext cx="171945" cy="260350"/>
          </a:xfrm>
          <a:custGeom>
            <a:avLst/>
            <a:gdLst>
              <a:gd name="connsiteX0" fmla="*/ 6350 w 171945"/>
              <a:gd name="connsiteY0" fmla="*/ 254000 h 260350"/>
              <a:gd name="connsiteX1" fmla="*/ 165595 w 171945"/>
              <a:gd name="connsiteY1" fmla="*/ 254000 h 260350"/>
              <a:gd name="connsiteX2" fmla="*/ 165595 w 171945"/>
              <a:gd name="connsiteY2" fmla="*/ 6350 h 260350"/>
              <a:gd name="connsiteX3" fmla="*/ 6350 w 171945"/>
              <a:gd name="connsiteY3" fmla="*/ 6350 h 260350"/>
              <a:gd name="connsiteX4" fmla="*/ 6350 w 171945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45" h="260350">
                <a:moveTo>
                  <a:pt x="6350" y="254000"/>
                </a:moveTo>
                <a:lnTo>
                  <a:pt x="165595" y="254000"/>
                </a:lnTo>
                <a:lnTo>
                  <a:pt x="165595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59500" y="3584575"/>
            <a:ext cx="477558" cy="247650"/>
          </a:xfrm>
          <a:custGeom>
            <a:avLst/>
            <a:gdLst>
              <a:gd name="connsiteX0" fmla="*/ 0 w 477558"/>
              <a:gd name="connsiteY0" fmla="*/ 247650 h 247650"/>
              <a:gd name="connsiteX1" fmla="*/ 477558 w 477558"/>
              <a:gd name="connsiteY1" fmla="*/ 247650 h 247650"/>
              <a:gd name="connsiteX2" fmla="*/ 477558 w 477558"/>
              <a:gd name="connsiteY2" fmla="*/ 0 h 247650"/>
              <a:gd name="connsiteX3" fmla="*/ 0 w 477558"/>
              <a:gd name="connsiteY3" fmla="*/ 0 h 247650"/>
              <a:gd name="connsiteX4" fmla="*/ 0 w 47755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558" h="247650">
                <a:moveTo>
                  <a:pt x="0" y="247650"/>
                </a:moveTo>
                <a:lnTo>
                  <a:pt x="477558" y="247650"/>
                </a:lnTo>
                <a:lnTo>
                  <a:pt x="47755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153150" y="3578225"/>
            <a:ext cx="490258" cy="260350"/>
          </a:xfrm>
          <a:custGeom>
            <a:avLst/>
            <a:gdLst>
              <a:gd name="connsiteX0" fmla="*/ 6350 w 490258"/>
              <a:gd name="connsiteY0" fmla="*/ 254000 h 260350"/>
              <a:gd name="connsiteX1" fmla="*/ 483908 w 490258"/>
              <a:gd name="connsiteY1" fmla="*/ 254000 h 260350"/>
              <a:gd name="connsiteX2" fmla="*/ 483908 w 490258"/>
              <a:gd name="connsiteY2" fmla="*/ 6350 h 260350"/>
              <a:gd name="connsiteX3" fmla="*/ 6350 w 490258"/>
              <a:gd name="connsiteY3" fmla="*/ 6350 h 260350"/>
              <a:gd name="connsiteX4" fmla="*/ 6350 w 49025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258" h="260350">
                <a:moveTo>
                  <a:pt x="6350" y="254000"/>
                </a:moveTo>
                <a:lnTo>
                  <a:pt x="483908" y="254000"/>
                </a:lnTo>
                <a:lnTo>
                  <a:pt x="48390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637021" y="3584575"/>
            <a:ext cx="159181" cy="247650"/>
          </a:xfrm>
          <a:custGeom>
            <a:avLst/>
            <a:gdLst>
              <a:gd name="connsiteX0" fmla="*/ 0 w 159181"/>
              <a:gd name="connsiteY0" fmla="*/ 247650 h 247650"/>
              <a:gd name="connsiteX1" fmla="*/ 159181 w 159181"/>
              <a:gd name="connsiteY1" fmla="*/ 247650 h 247650"/>
              <a:gd name="connsiteX2" fmla="*/ 159181 w 159181"/>
              <a:gd name="connsiteY2" fmla="*/ 0 h 247650"/>
              <a:gd name="connsiteX3" fmla="*/ 0 w 159181"/>
              <a:gd name="connsiteY3" fmla="*/ 0 h 247650"/>
              <a:gd name="connsiteX4" fmla="*/ 0 w 159181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81" h="247650">
                <a:moveTo>
                  <a:pt x="0" y="247650"/>
                </a:moveTo>
                <a:lnTo>
                  <a:pt x="159181" y="247650"/>
                </a:lnTo>
                <a:lnTo>
                  <a:pt x="159181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630671" y="3578225"/>
            <a:ext cx="171881" cy="260350"/>
          </a:xfrm>
          <a:custGeom>
            <a:avLst/>
            <a:gdLst>
              <a:gd name="connsiteX0" fmla="*/ 6350 w 171881"/>
              <a:gd name="connsiteY0" fmla="*/ 254000 h 260350"/>
              <a:gd name="connsiteX1" fmla="*/ 165531 w 171881"/>
              <a:gd name="connsiteY1" fmla="*/ 254000 h 260350"/>
              <a:gd name="connsiteX2" fmla="*/ 165531 w 171881"/>
              <a:gd name="connsiteY2" fmla="*/ 6350 h 260350"/>
              <a:gd name="connsiteX3" fmla="*/ 6350 w 171881"/>
              <a:gd name="connsiteY3" fmla="*/ 6350 h 260350"/>
              <a:gd name="connsiteX4" fmla="*/ 6350 w 171881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881" h="260350">
                <a:moveTo>
                  <a:pt x="6350" y="254000"/>
                </a:moveTo>
                <a:lnTo>
                  <a:pt x="165531" y="254000"/>
                </a:lnTo>
                <a:lnTo>
                  <a:pt x="165531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167377" y="3606800"/>
            <a:ext cx="477773" cy="247650"/>
          </a:xfrm>
          <a:custGeom>
            <a:avLst/>
            <a:gdLst>
              <a:gd name="connsiteX0" fmla="*/ 0 w 477773"/>
              <a:gd name="connsiteY0" fmla="*/ 247650 h 247650"/>
              <a:gd name="connsiteX1" fmla="*/ 477773 w 477773"/>
              <a:gd name="connsiteY1" fmla="*/ 247650 h 247650"/>
              <a:gd name="connsiteX2" fmla="*/ 477773 w 477773"/>
              <a:gd name="connsiteY2" fmla="*/ 0 h 247650"/>
              <a:gd name="connsiteX3" fmla="*/ 0 w 477773"/>
              <a:gd name="connsiteY3" fmla="*/ 0 h 247650"/>
              <a:gd name="connsiteX4" fmla="*/ 0 w 477773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650">
                <a:moveTo>
                  <a:pt x="0" y="247650"/>
                </a:moveTo>
                <a:lnTo>
                  <a:pt x="477773" y="247650"/>
                </a:lnTo>
                <a:lnTo>
                  <a:pt x="477773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161027" y="3600450"/>
            <a:ext cx="490473" cy="260350"/>
          </a:xfrm>
          <a:custGeom>
            <a:avLst/>
            <a:gdLst>
              <a:gd name="connsiteX0" fmla="*/ 6350 w 490473"/>
              <a:gd name="connsiteY0" fmla="*/ 254000 h 260350"/>
              <a:gd name="connsiteX1" fmla="*/ 484123 w 490473"/>
              <a:gd name="connsiteY1" fmla="*/ 254000 h 260350"/>
              <a:gd name="connsiteX2" fmla="*/ 484123 w 490473"/>
              <a:gd name="connsiteY2" fmla="*/ 6350 h 260350"/>
              <a:gd name="connsiteX3" fmla="*/ 6350 w 490473"/>
              <a:gd name="connsiteY3" fmla="*/ 6350 h 260350"/>
              <a:gd name="connsiteX4" fmla="*/ 6350 w 490473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350">
                <a:moveTo>
                  <a:pt x="6350" y="254000"/>
                </a:moveTo>
                <a:lnTo>
                  <a:pt x="484123" y="25400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45150" y="3606800"/>
            <a:ext cx="159258" cy="247650"/>
          </a:xfrm>
          <a:custGeom>
            <a:avLst/>
            <a:gdLst>
              <a:gd name="connsiteX0" fmla="*/ 0 w 159258"/>
              <a:gd name="connsiteY0" fmla="*/ 247650 h 247650"/>
              <a:gd name="connsiteX1" fmla="*/ 159258 w 159258"/>
              <a:gd name="connsiteY1" fmla="*/ 247650 h 247650"/>
              <a:gd name="connsiteX2" fmla="*/ 159258 w 159258"/>
              <a:gd name="connsiteY2" fmla="*/ 0 h 247650"/>
              <a:gd name="connsiteX3" fmla="*/ 0 w 159258"/>
              <a:gd name="connsiteY3" fmla="*/ 0 h 247650"/>
              <a:gd name="connsiteX4" fmla="*/ 0 w 159258"/>
              <a:gd name="connsiteY4" fmla="*/ 2476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258" h="247650">
                <a:moveTo>
                  <a:pt x="0" y="247650"/>
                </a:moveTo>
                <a:lnTo>
                  <a:pt x="159258" y="247650"/>
                </a:lnTo>
                <a:lnTo>
                  <a:pt x="159258" y="0"/>
                </a:lnTo>
                <a:lnTo>
                  <a:pt x="0" y="0"/>
                </a:lnTo>
                <a:lnTo>
                  <a:pt x="0" y="2476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638800" y="3600450"/>
            <a:ext cx="171958" cy="260350"/>
          </a:xfrm>
          <a:custGeom>
            <a:avLst/>
            <a:gdLst>
              <a:gd name="connsiteX0" fmla="*/ 6350 w 171958"/>
              <a:gd name="connsiteY0" fmla="*/ 254000 h 260350"/>
              <a:gd name="connsiteX1" fmla="*/ 165608 w 171958"/>
              <a:gd name="connsiteY1" fmla="*/ 254000 h 260350"/>
              <a:gd name="connsiteX2" fmla="*/ 165608 w 171958"/>
              <a:gd name="connsiteY2" fmla="*/ 6350 h 260350"/>
              <a:gd name="connsiteX3" fmla="*/ 6350 w 171958"/>
              <a:gd name="connsiteY3" fmla="*/ 6350 h 260350"/>
              <a:gd name="connsiteX4" fmla="*/ 6350 w 171958"/>
              <a:gd name="connsiteY4" fmla="*/ 254000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958" h="260350">
                <a:moveTo>
                  <a:pt x="6350" y="254000"/>
                </a:moveTo>
                <a:lnTo>
                  <a:pt x="165608" y="254000"/>
                </a:lnTo>
                <a:lnTo>
                  <a:pt x="165608" y="6350"/>
                </a:lnTo>
                <a:lnTo>
                  <a:pt x="6350" y="6350"/>
                </a:lnTo>
                <a:lnTo>
                  <a:pt x="6350" y="254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109788" y="4711700"/>
            <a:ext cx="8026463" cy="1168400"/>
          </a:xfrm>
          <a:custGeom>
            <a:avLst/>
            <a:gdLst>
              <a:gd name="connsiteX0" fmla="*/ 12700 w 8026463"/>
              <a:gd name="connsiteY0" fmla="*/ 584200 h 1168400"/>
              <a:gd name="connsiteX1" fmla="*/ 4013263 w 8026463"/>
              <a:gd name="connsiteY1" fmla="*/ 12700 h 1168400"/>
              <a:gd name="connsiteX2" fmla="*/ 8013763 w 8026463"/>
              <a:gd name="connsiteY2" fmla="*/ 584200 h 1168400"/>
              <a:gd name="connsiteX3" fmla="*/ 4013263 w 8026463"/>
              <a:gd name="connsiteY3" fmla="*/ 1155700 h 1168400"/>
              <a:gd name="connsiteX4" fmla="*/ 12700 w 8026463"/>
              <a:gd name="connsiteY4" fmla="*/ 584200 h 1168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26463" h="1168400">
                <a:moveTo>
                  <a:pt x="12700" y="584200"/>
                </a:moveTo>
                <a:cubicBezTo>
                  <a:pt x="12700" y="268604"/>
                  <a:pt x="1803844" y="12700"/>
                  <a:pt x="4013263" y="12700"/>
                </a:cubicBezTo>
                <a:cubicBezTo>
                  <a:pt x="6222555" y="12700"/>
                  <a:pt x="8013763" y="268604"/>
                  <a:pt x="8013763" y="584200"/>
                </a:cubicBezTo>
                <a:cubicBezTo>
                  <a:pt x="8013763" y="899833"/>
                  <a:pt x="6222555" y="1155700"/>
                  <a:pt x="4013263" y="1155700"/>
                </a:cubicBezTo>
                <a:cubicBezTo>
                  <a:pt x="1803844" y="1155700"/>
                  <a:pt x="12700" y="899833"/>
                  <a:pt x="12700" y="584200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9100" y="3657600"/>
            <a:ext cx="3429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2700" y="3644900"/>
            <a:ext cx="4445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00" y="3797300"/>
            <a:ext cx="342900" cy="279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2100" y="3086100"/>
            <a:ext cx="596900" cy="5207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37100" y="3606800"/>
            <a:ext cx="1727200" cy="4318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80200" y="3657600"/>
            <a:ext cx="4445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8200" y="4711700"/>
            <a:ext cx="8026400" cy="11684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25701" y="3606801"/>
            <a:ext cx="4841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251701" y="3606801"/>
            <a:ext cx="51296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08201" y="774700"/>
            <a:ext cx="6525825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984500" algn="l"/>
                <a:tab pos="39878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删除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（删除链表的第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(1≤i≤n)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个位置上的结点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）先找到链表的第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个结点，用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指向；</a:t>
            </a:r>
          </a:p>
          <a:p>
            <a:pPr>
              <a:lnSpc>
                <a:spcPts val="31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）再用指针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指向要被删除的结点（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的下一个结点）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30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）然后修改指针，删除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所指结点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3000"/>
              </a:lnSpc>
              <a:tabLst>
                <a:tab pos="2984500" algn="l"/>
                <a:tab pos="39878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）最后释放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所指结点的空间。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84500" algn="l"/>
                <a:tab pos="398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200"/>
              </a:lnSpc>
              <a:tabLst>
                <a:tab pos="29845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free（s）;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857501" y="3937001"/>
            <a:ext cx="6496971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811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81100" algn="l"/>
                <a:tab pos="2108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181100" algn="l"/>
                <a:tab pos="2108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思考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操作指针的几个步骤如果随意改变，将会发生什么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5589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55850" y="763652"/>
            <a:ext cx="25400" cy="5786373"/>
          </a:xfrm>
          <a:custGeom>
            <a:avLst/>
            <a:gdLst>
              <a:gd name="connsiteX0" fmla="*/ 6350 w 25400"/>
              <a:gd name="connsiteY0" fmla="*/ 6350 h 5786373"/>
              <a:gd name="connsiteX1" fmla="*/ 6350 w 25400"/>
              <a:gd name="connsiteY1" fmla="*/ 5780023 h 578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786373">
                <a:moveTo>
                  <a:pt x="6350" y="6350"/>
                </a:moveTo>
                <a:lnTo>
                  <a:pt x="6350" y="57800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85476" y="763652"/>
            <a:ext cx="25400" cy="5786373"/>
          </a:xfrm>
          <a:custGeom>
            <a:avLst/>
            <a:gdLst>
              <a:gd name="connsiteX0" fmla="*/ 6350 w 25400"/>
              <a:gd name="connsiteY0" fmla="*/ 6350 h 5786373"/>
              <a:gd name="connsiteX1" fmla="*/ 6350 w 25400"/>
              <a:gd name="connsiteY1" fmla="*/ 5780023 h 578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5786373">
                <a:moveTo>
                  <a:pt x="6350" y="6350"/>
                </a:moveTo>
                <a:lnTo>
                  <a:pt x="6350" y="57800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49500" y="770001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49500" y="6530975"/>
            <a:ext cx="7955026" cy="25400"/>
          </a:xfrm>
          <a:custGeom>
            <a:avLst/>
            <a:gdLst>
              <a:gd name="connsiteX0" fmla="*/ 6350 w 7955026"/>
              <a:gd name="connsiteY0" fmla="*/ 6350 h 25400"/>
              <a:gd name="connsiteX1" fmla="*/ 7948676 w 795502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5026" h="25400">
                <a:moveTo>
                  <a:pt x="6350" y="6350"/>
                </a:moveTo>
                <a:lnTo>
                  <a:pt x="794867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801867" y="2127245"/>
            <a:ext cx="4585172" cy="1211077"/>
          </a:xfrm>
          <a:custGeom>
            <a:avLst/>
            <a:gdLst>
              <a:gd name="connsiteX0" fmla="*/ 6350 w 4585172"/>
              <a:gd name="connsiteY0" fmla="*/ 1204727 h 1211077"/>
              <a:gd name="connsiteX1" fmla="*/ 803783 w 4585172"/>
              <a:gd name="connsiteY1" fmla="*/ 847095 h 1211077"/>
              <a:gd name="connsiteX2" fmla="*/ 1327911 w 4585172"/>
              <a:gd name="connsiteY2" fmla="*/ 101605 h 1211077"/>
              <a:gd name="connsiteX3" fmla="*/ 4210430 w 4585172"/>
              <a:gd name="connsiteY3" fmla="*/ 237114 h 1211077"/>
              <a:gd name="connsiteX4" fmla="*/ 3686301 w 4585172"/>
              <a:gd name="connsiteY4" fmla="*/ 982604 h 1211077"/>
              <a:gd name="connsiteX5" fmla="*/ 1369567 w 4585172"/>
              <a:gd name="connsiteY5" fmla="*/ 989970 h 1211077"/>
              <a:gd name="connsiteX6" fmla="*/ 6350 w 4585172"/>
              <a:gd name="connsiteY6" fmla="*/ 1204727 h 1211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585172" h="1211077">
                <a:moveTo>
                  <a:pt x="6350" y="1204727"/>
                </a:moveTo>
                <a:lnTo>
                  <a:pt x="803783" y="847095"/>
                </a:lnTo>
                <a:cubicBezTo>
                  <a:pt x="152527" y="603763"/>
                  <a:pt x="387222" y="270007"/>
                  <a:pt x="1327911" y="101605"/>
                </a:cubicBezTo>
                <a:cubicBezTo>
                  <a:pt x="2268600" y="-66796"/>
                  <a:pt x="3559175" y="-6090"/>
                  <a:pt x="4210430" y="237114"/>
                </a:cubicBezTo>
                <a:cubicBezTo>
                  <a:pt x="4861687" y="480446"/>
                  <a:pt x="4626990" y="814202"/>
                  <a:pt x="3686301" y="982604"/>
                </a:cubicBezTo>
                <a:cubicBezTo>
                  <a:pt x="2991992" y="1106937"/>
                  <a:pt x="2075307" y="1109858"/>
                  <a:pt x="1369567" y="989970"/>
                </a:cubicBezTo>
                <a:lnTo>
                  <a:pt x="6350" y="12047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3900" y="2120900"/>
            <a:ext cx="4584700" cy="1219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97200" y="1397001"/>
            <a:ext cx="127278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65900" y="1358901"/>
            <a:ext cx="350095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536700" algn="l"/>
              </a:tabLst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若要删除的是表的第一个结点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536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/*s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78201" y="1930401"/>
            <a:ext cx="373499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(PtrL!=NULL)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PtrL-&gt;Next;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83601" y="1905001"/>
            <a:ext cx="174406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从链表中删除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70200" y="2336800"/>
            <a:ext cx="3949700" cy="405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70A0FF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free(s);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FindKth(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个结点不存在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个结点不存在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s-&gt;Next;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free(s);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PtrL;</a:t>
            </a:r>
          </a:p>
          <a:p>
            <a:pPr>
              <a:lnSpc>
                <a:spcPts val="2100"/>
              </a:lnSpc>
              <a:tabLst>
                <a:tab pos="63500" algn="l"/>
                <a:tab pos="127000" algn="l"/>
                <a:tab pos="508000" algn="l"/>
                <a:tab pos="5715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425700" y="63246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153401" y="2362201"/>
            <a:ext cx="142026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0400" y="2476501"/>
            <a:ext cx="3173946" cy="33804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平均查找次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释放被删除结点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9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平均时间性能为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查找第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/*s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指向第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个结点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从链表中删除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38100" algn="l"/>
                <a:tab pos="114300" algn="l"/>
                <a:tab pos="139700" algn="l"/>
                <a:tab pos="863600" algn="l"/>
                <a:tab pos="1016000" algn="l"/>
                <a:tab pos="1041400" algn="l"/>
              </a:tabLst>
            </a:pPr>
            <a:r>
              <a:rPr lang="en-US" altLang="zh-CN" dirty="0"/>
              <a:t>					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释放被删除结点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46300" y="469900"/>
            <a:ext cx="3090590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删除操作实现</a:t>
            </a:r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</p:txBody>
      </p:sp>
    </p:spTree>
    <p:extLst>
      <p:ext uri="{BB962C8B-B14F-4D97-AF65-F5344CB8AC3E}">
        <p14:creationId xmlns:p14="http://schemas.microsoft.com/office/powerpoint/2010/main" val="1372062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97580" y="4670159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91230" y="4663809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10203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57117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17787" y="4670159"/>
            <a:ext cx="502742" cy="337705"/>
          </a:xfrm>
          <a:custGeom>
            <a:avLst/>
            <a:gdLst>
              <a:gd name="connsiteX0" fmla="*/ 0 w 502742"/>
              <a:gd name="connsiteY0" fmla="*/ 337705 h 337705"/>
              <a:gd name="connsiteX1" fmla="*/ 502742 w 502742"/>
              <a:gd name="connsiteY1" fmla="*/ 337705 h 337705"/>
              <a:gd name="connsiteX2" fmla="*/ 502742 w 502742"/>
              <a:gd name="connsiteY2" fmla="*/ 0 h 337705"/>
              <a:gd name="connsiteX3" fmla="*/ 0 w 502742"/>
              <a:gd name="connsiteY3" fmla="*/ 0 h 337705"/>
              <a:gd name="connsiteX4" fmla="*/ 0 w 502742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742" h="337705">
                <a:moveTo>
                  <a:pt x="0" y="337705"/>
                </a:moveTo>
                <a:lnTo>
                  <a:pt x="502742" y="337705"/>
                </a:lnTo>
                <a:lnTo>
                  <a:pt x="502742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005833" y="4670159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999483" y="4663809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18455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65368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14084" y="4670159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507734" y="4663809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26708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73621" y="4663822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97580" y="5345545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91230" y="5339195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897377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57117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005832" y="5345545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999482" y="5339195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418455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65368" y="5339208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005833" y="3825863"/>
            <a:ext cx="1173073" cy="337705"/>
          </a:xfrm>
          <a:custGeom>
            <a:avLst/>
            <a:gdLst>
              <a:gd name="connsiteX0" fmla="*/ 0 w 1173073"/>
              <a:gd name="connsiteY0" fmla="*/ 337705 h 337705"/>
              <a:gd name="connsiteX1" fmla="*/ 1173073 w 1173073"/>
              <a:gd name="connsiteY1" fmla="*/ 337705 h 337705"/>
              <a:gd name="connsiteX2" fmla="*/ 1173073 w 1173073"/>
              <a:gd name="connsiteY2" fmla="*/ 0 h 337705"/>
              <a:gd name="connsiteX3" fmla="*/ 0 w 1173073"/>
              <a:gd name="connsiteY3" fmla="*/ 0 h 337705"/>
              <a:gd name="connsiteX4" fmla="*/ 0 w 1173073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073" h="337705">
                <a:moveTo>
                  <a:pt x="0" y="337705"/>
                </a:moveTo>
                <a:lnTo>
                  <a:pt x="1173073" y="337705"/>
                </a:lnTo>
                <a:lnTo>
                  <a:pt x="1173073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99483" y="3819513"/>
            <a:ext cx="1185773" cy="350405"/>
          </a:xfrm>
          <a:custGeom>
            <a:avLst/>
            <a:gdLst>
              <a:gd name="connsiteX0" fmla="*/ 6350 w 1185773"/>
              <a:gd name="connsiteY0" fmla="*/ 344055 h 350405"/>
              <a:gd name="connsiteX1" fmla="*/ 1179423 w 1185773"/>
              <a:gd name="connsiteY1" fmla="*/ 344055 h 350405"/>
              <a:gd name="connsiteX2" fmla="*/ 1179423 w 1185773"/>
              <a:gd name="connsiteY2" fmla="*/ 6350 h 350405"/>
              <a:gd name="connsiteX3" fmla="*/ 6350 w 1185773"/>
              <a:gd name="connsiteY3" fmla="*/ 6350 h 350405"/>
              <a:gd name="connsiteX4" fmla="*/ 6350 w 1185773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773" h="350405">
                <a:moveTo>
                  <a:pt x="6350" y="344055"/>
                </a:moveTo>
                <a:lnTo>
                  <a:pt x="1179423" y="344055"/>
                </a:lnTo>
                <a:lnTo>
                  <a:pt x="1179423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418455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865368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514084" y="3825863"/>
            <a:ext cx="1675764" cy="337705"/>
          </a:xfrm>
          <a:custGeom>
            <a:avLst/>
            <a:gdLst>
              <a:gd name="connsiteX0" fmla="*/ 0 w 1675764"/>
              <a:gd name="connsiteY0" fmla="*/ 337705 h 337705"/>
              <a:gd name="connsiteX1" fmla="*/ 1675764 w 1675764"/>
              <a:gd name="connsiteY1" fmla="*/ 337705 h 337705"/>
              <a:gd name="connsiteX2" fmla="*/ 1675764 w 1675764"/>
              <a:gd name="connsiteY2" fmla="*/ 0 h 337705"/>
              <a:gd name="connsiteX3" fmla="*/ 0 w 1675764"/>
              <a:gd name="connsiteY3" fmla="*/ 0 h 337705"/>
              <a:gd name="connsiteX4" fmla="*/ 0 w 1675764"/>
              <a:gd name="connsiteY4" fmla="*/ 337705 h 337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764" h="337705">
                <a:moveTo>
                  <a:pt x="0" y="337705"/>
                </a:moveTo>
                <a:lnTo>
                  <a:pt x="1675764" y="337705"/>
                </a:lnTo>
                <a:lnTo>
                  <a:pt x="1675764" y="0"/>
                </a:lnTo>
                <a:lnTo>
                  <a:pt x="0" y="0"/>
                </a:lnTo>
                <a:lnTo>
                  <a:pt x="0" y="3377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507734" y="3819513"/>
            <a:ext cx="1688464" cy="350405"/>
          </a:xfrm>
          <a:custGeom>
            <a:avLst/>
            <a:gdLst>
              <a:gd name="connsiteX0" fmla="*/ 6350 w 1688464"/>
              <a:gd name="connsiteY0" fmla="*/ 344055 h 350405"/>
              <a:gd name="connsiteX1" fmla="*/ 1682114 w 1688464"/>
              <a:gd name="connsiteY1" fmla="*/ 344055 h 350405"/>
              <a:gd name="connsiteX2" fmla="*/ 1682114 w 1688464"/>
              <a:gd name="connsiteY2" fmla="*/ 6350 h 350405"/>
              <a:gd name="connsiteX3" fmla="*/ 6350 w 1688464"/>
              <a:gd name="connsiteY3" fmla="*/ 6350 h 350405"/>
              <a:gd name="connsiteX4" fmla="*/ 6350 w 1688464"/>
              <a:gd name="connsiteY4" fmla="*/ 344055 h 350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8464" h="350405">
                <a:moveTo>
                  <a:pt x="6350" y="344055"/>
                </a:moveTo>
                <a:lnTo>
                  <a:pt x="1682114" y="344055"/>
                </a:lnTo>
                <a:lnTo>
                  <a:pt x="1682114" y="6350"/>
                </a:lnTo>
                <a:lnTo>
                  <a:pt x="6350" y="6350"/>
                </a:lnTo>
                <a:lnTo>
                  <a:pt x="6350" y="3440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6926708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373621" y="3819526"/>
            <a:ext cx="22225" cy="350393"/>
          </a:xfrm>
          <a:custGeom>
            <a:avLst/>
            <a:gdLst>
              <a:gd name="connsiteX0" fmla="*/ 6350 w 22225"/>
              <a:gd name="connsiteY0" fmla="*/ 344042 h 350393"/>
              <a:gd name="connsiteX1" fmla="*/ 6350 w 22225"/>
              <a:gd name="connsiteY1" fmla="*/ 6350 h 350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393">
                <a:moveTo>
                  <a:pt x="6350" y="34404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375275" y="2714626"/>
            <a:ext cx="2278126" cy="320675"/>
          </a:xfrm>
          <a:custGeom>
            <a:avLst/>
            <a:gdLst>
              <a:gd name="connsiteX0" fmla="*/ 0 w 2278126"/>
              <a:gd name="connsiteY0" fmla="*/ 320675 h 320675"/>
              <a:gd name="connsiteX1" fmla="*/ 2278126 w 2278126"/>
              <a:gd name="connsiteY1" fmla="*/ 320675 h 320675"/>
              <a:gd name="connsiteX2" fmla="*/ 2278126 w 2278126"/>
              <a:gd name="connsiteY2" fmla="*/ 0 h 320675"/>
              <a:gd name="connsiteX3" fmla="*/ 0 w 2278126"/>
              <a:gd name="connsiteY3" fmla="*/ 0 h 320675"/>
              <a:gd name="connsiteX4" fmla="*/ 0 w 2278126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78126" h="320675">
                <a:moveTo>
                  <a:pt x="0" y="320675"/>
                </a:moveTo>
                <a:lnTo>
                  <a:pt x="2278126" y="320675"/>
                </a:lnTo>
                <a:lnTo>
                  <a:pt x="2278126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383026" y="4041776"/>
            <a:ext cx="431800" cy="724661"/>
          </a:xfrm>
          <a:custGeom>
            <a:avLst/>
            <a:gdLst>
              <a:gd name="connsiteX0" fmla="*/ 0 w 431800"/>
              <a:gd name="connsiteY0" fmla="*/ 66675 h 724661"/>
              <a:gd name="connsiteX1" fmla="*/ 66675 w 431800"/>
              <a:gd name="connsiteY1" fmla="*/ 0 h 724661"/>
              <a:gd name="connsiteX2" fmla="*/ 251841 w 431800"/>
              <a:gd name="connsiteY2" fmla="*/ 0 h 724661"/>
              <a:gd name="connsiteX3" fmla="*/ 251841 w 431800"/>
              <a:gd name="connsiteY3" fmla="*/ 0 h 724661"/>
              <a:gd name="connsiteX4" fmla="*/ 359791 w 431800"/>
              <a:gd name="connsiteY4" fmla="*/ 0 h 724661"/>
              <a:gd name="connsiteX5" fmla="*/ 364997 w 431800"/>
              <a:gd name="connsiteY5" fmla="*/ 0 h 724661"/>
              <a:gd name="connsiteX6" fmla="*/ 431800 w 431800"/>
              <a:gd name="connsiteY6" fmla="*/ 66675 h 724661"/>
              <a:gd name="connsiteX7" fmla="*/ 431800 w 431800"/>
              <a:gd name="connsiteY7" fmla="*/ 233298 h 724661"/>
              <a:gd name="connsiteX8" fmla="*/ 431800 w 431800"/>
              <a:gd name="connsiteY8" fmla="*/ 233298 h 724661"/>
              <a:gd name="connsiteX9" fmla="*/ 431800 w 431800"/>
              <a:gd name="connsiteY9" fmla="*/ 333375 h 724661"/>
              <a:gd name="connsiteX10" fmla="*/ 431800 w 431800"/>
              <a:gd name="connsiteY10" fmla="*/ 333375 h 724661"/>
              <a:gd name="connsiteX11" fmla="*/ 364997 w 431800"/>
              <a:gd name="connsiteY11" fmla="*/ 400050 h 724661"/>
              <a:gd name="connsiteX12" fmla="*/ 359791 w 431800"/>
              <a:gd name="connsiteY12" fmla="*/ 400050 h 724661"/>
              <a:gd name="connsiteX13" fmla="*/ 258698 w 431800"/>
              <a:gd name="connsiteY13" fmla="*/ 724661 h 724661"/>
              <a:gd name="connsiteX14" fmla="*/ 251841 w 431800"/>
              <a:gd name="connsiteY14" fmla="*/ 400050 h 724661"/>
              <a:gd name="connsiteX15" fmla="*/ 66675 w 431800"/>
              <a:gd name="connsiteY15" fmla="*/ 400050 h 724661"/>
              <a:gd name="connsiteX16" fmla="*/ 0 w 431800"/>
              <a:gd name="connsiteY16" fmla="*/ 333375 h 724661"/>
              <a:gd name="connsiteX17" fmla="*/ 0 w 431800"/>
              <a:gd name="connsiteY17" fmla="*/ 333375 h 724661"/>
              <a:gd name="connsiteX18" fmla="*/ 0 w 431800"/>
              <a:gd name="connsiteY18" fmla="*/ 233298 h 724661"/>
              <a:gd name="connsiteX19" fmla="*/ 0 w 431800"/>
              <a:gd name="connsiteY19" fmla="*/ 233298 h 724661"/>
              <a:gd name="connsiteX20" fmla="*/ 0 w 431800"/>
              <a:gd name="connsiteY20" fmla="*/ 66675 h 724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1800" h="724661">
                <a:moveTo>
                  <a:pt x="0" y="66675"/>
                </a:moveTo>
                <a:cubicBezTo>
                  <a:pt x="0" y="29845"/>
                  <a:pt x="29844" y="0"/>
                  <a:pt x="66675" y="0"/>
                </a:cubicBezTo>
                <a:lnTo>
                  <a:pt x="251841" y="0"/>
                </a:lnTo>
                <a:lnTo>
                  <a:pt x="251841" y="0"/>
                </a:lnTo>
                <a:lnTo>
                  <a:pt x="359791" y="0"/>
                </a:lnTo>
                <a:lnTo>
                  <a:pt x="364997" y="0"/>
                </a:lnTo>
                <a:cubicBezTo>
                  <a:pt x="401827" y="0"/>
                  <a:pt x="431800" y="29845"/>
                  <a:pt x="431800" y="66675"/>
                </a:cubicBezTo>
                <a:lnTo>
                  <a:pt x="431800" y="233298"/>
                </a:lnTo>
                <a:lnTo>
                  <a:pt x="431800" y="233298"/>
                </a:lnTo>
                <a:lnTo>
                  <a:pt x="431800" y="333375"/>
                </a:lnTo>
                <a:lnTo>
                  <a:pt x="431800" y="333375"/>
                </a:lnTo>
                <a:cubicBezTo>
                  <a:pt x="431800" y="370204"/>
                  <a:pt x="401827" y="400050"/>
                  <a:pt x="364997" y="400050"/>
                </a:cubicBezTo>
                <a:lnTo>
                  <a:pt x="359791" y="400050"/>
                </a:lnTo>
                <a:lnTo>
                  <a:pt x="258698" y="724661"/>
                </a:lnTo>
                <a:lnTo>
                  <a:pt x="251841" y="400050"/>
                </a:lnTo>
                <a:lnTo>
                  <a:pt x="66675" y="400050"/>
                </a:lnTo>
                <a:cubicBezTo>
                  <a:pt x="29844" y="400050"/>
                  <a:pt x="0" y="370204"/>
                  <a:pt x="0" y="333375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66675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376676" y="4035426"/>
            <a:ext cx="444500" cy="737361"/>
          </a:xfrm>
          <a:custGeom>
            <a:avLst/>
            <a:gdLst>
              <a:gd name="connsiteX0" fmla="*/ 6350 w 444500"/>
              <a:gd name="connsiteY0" fmla="*/ 73025 h 737361"/>
              <a:gd name="connsiteX1" fmla="*/ 73025 w 444500"/>
              <a:gd name="connsiteY1" fmla="*/ 6350 h 737361"/>
              <a:gd name="connsiteX2" fmla="*/ 258191 w 444500"/>
              <a:gd name="connsiteY2" fmla="*/ 6350 h 737361"/>
              <a:gd name="connsiteX3" fmla="*/ 258191 w 444500"/>
              <a:gd name="connsiteY3" fmla="*/ 6350 h 737361"/>
              <a:gd name="connsiteX4" fmla="*/ 366141 w 444500"/>
              <a:gd name="connsiteY4" fmla="*/ 6350 h 737361"/>
              <a:gd name="connsiteX5" fmla="*/ 371347 w 444500"/>
              <a:gd name="connsiteY5" fmla="*/ 6350 h 737361"/>
              <a:gd name="connsiteX6" fmla="*/ 438150 w 444500"/>
              <a:gd name="connsiteY6" fmla="*/ 73025 h 737361"/>
              <a:gd name="connsiteX7" fmla="*/ 438150 w 444500"/>
              <a:gd name="connsiteY7" fmla="*/ 239648 h 737361"/>
              <a:gd name="connsiteX8" fmla="*/ 438150 w 444500"/>
              <a:gd name="connsiteY8" fmla="*/ 239648 h 737361"/>
              <a:gd name="connsiteX9" fmla="*/ 438150 w 444500"/>
              <a:gd name="connsiteY9" fmla="*/ 339725 h 737361"/>
              <a:gd name="connsiteX10" fmla="*/ 438150 w 444500"/>
              <a:gd name="connsiteY10" fmla="*/ 339725 h 737361"/>
              <a:gd name="connsiteX11" fmla="*/ 371347 w 444500"/>
              <a:gd name="connsiteY11" fmla="*/ 406400 h 737361"/>
              <a:gd name="connsiteX12" fmla="*/ 366141 w 444500"/>
              <a:gd name="connsiteY12" fmla="*/ 406400 h 737361"/>
              <a:gd name="connsiteX13" fmla="*/ 265048 w 444500"/>
              <a:gd name="connsiteY13" fmla="*/ 731011 h 737361"/>
              <a:gd name="connsiteX14" fmla="*/ 258191 w 444500"/>
              <a:gd name="connsiteY14" fmla="*/ 406400 h 737361"/>
              <a:gd name="connsiteX15" fmla="*/ 73025 w 444500"/>
              <a:gd name="connsiteY15" fmla="*/ 406400 h 737361"/>
              <a:gd name="connsiteX16" fmla="*/ 6350 w 444500"/>
              <a:gd name="connsiteY16" fmla="*/ 339725 h 737361"/>
              <a:gd name="connsiteX17" fmla="*/ 6350 w 444500"/>
              <a:gd name="connsiteY17" fmla="*/ 339725 h 737361"/>
              <a:gd name="connsiteX18" fmla="*/ 6350 w 444500"/>
              <a:gd name="connsiteY18" fmla="*/ 239648 h 737361"/>
              <a:gd name="connsiteX19" fmla="*/ 6350 w 444500"/>
              <a:gd name="connsiteY19" fmla="*/ 239648 h 737361"/>
              <a:gd name="connsiteX20" fmla="*/ 6350 w 444500"/>
              <a:gd name="connsiteY20" fmla="*/ 73025 h 737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44500" h="737361">
                <a:moveTo>
                  <a:pt x="6350" y="73025"/>
                </a:moveTo>
                <a:cubicBezTo>
                  <a:pt x="6350" y="36195"/>
                  <a:pt x="36194" y="6350"/>
                  <a:pt x="73025" y="6350"/>
                </a:cubicBezTo>
                <a:lnTo>
                  <a:pt x="258191" y="6350"/>
                </a:lnTo>
                <a:lnTo>
                  <a:pt x="258191" y="6350"/>
                </a:lnTo>
                <a:lnTo>
                  <a:pt x="366141" y="6350"/>
                </a:lnTo>
                <a:lnTo>
                  <a:pt x="371347" y="6350"/>
                </a:lnTo>
                <a:cubicBezTo>
                  <a:pt x="408177" y="6350"/>
                  <a:pt x="438150" y="36195"/>
                  <a:pt x="438150" y="73025"/>
                </a:cubicBezTo>
                <a:lnTo>
                  <a:pt x="438150" y="239648"/>
                </a:lnTo>
                <a:lnTo>
                  <a:pt x="438150" y="239648"/>
                </a:lnTo>
                <a:lnTo>
                  <a:pt x="438150" y="339725"/>
                </a:lnTo>
                <a:lnTo>
                  <a:pt x="438150" y="339725"/>
                </a:lnTo>
                <a:cubicBezTo>
                  <a:pt x="438150" y="376554"/>
                  <a:pt x="408177" y="406400"/>
                  <a:pt x="371347" y="406400"/>
                </a:cubicBezTo>
                <a:lnTo>
                  <a:pt x="366141" y="406400"/>
                </a:lnTo>
                <a:lnTo>
                  <a:pt x="265048" y="731011"/>
                </a:lnTo>
                <a:lnTo>
                  <a:pt x="258191" y="406400"/>
                </a:lnTo>
                <a:lnTo>
                  <a:pt x="73025" y="406400"/>
                </a:lnTo>
                <a:cubicBezTo>
                  <a:pt x="36194" y="406400"/>
                  <a:pt x="6350" y="376554"/>
                  <a:pt x="6350" y="339725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73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362450" y="4041775"/>
            <a:ext cx="734440" cy="745108"/>
          </a:xfrm>
          <a:custGeom>
            <a:avLst/>
            <a:gdLst>
              <a:gd name="connsiteX0" fmla="*/ 0 w 734440"/>
              <a:gd name="connsiteY0" fmla="*/ 59309 h 745108"/>
              <a:gd name="connsiteX1" fmla="*/ 59308 w 734440"/>
              <a:gd name="connsiteY1" fmla="*/ 0 h 745108"/>
              <a:gd name="connsiteX2" fmla="*/ 207391 w 734440"/>
              <a:gd name="connsiteY2" fmla="*/ 0 h 745108"/>
              <a:gd name="connsiteX3" fmla="*/ 207391 w 734440"/>
              <a:gd name="connsiteY3" fmla="*/ 0 h 745108"/>
              <a:gd name="connsiteX4" fmla="*/ 296291 w 734440"/>
              <a:gd name="connsiteY4" fmla="*/ 0 h 745108"/>
              <a:gd name="connsiteX5" fmla="*/ 296291 w 734440"/>
              <a:gd name="connsiteY5" fmla="*/ 0 h 745108"/>
              <a:gd name="connsiteX6" fmla="*/ 355600 w 734440"/>
              <a:gd name="connsiteY6" fmla="*/ 59309 h 745108"/>
              <a:gd name="connsiteX7" fmla="*/ 355600 w 734440"/>
              <a:gd name="connsiteY7" fmla="*/ 233298 h 745108"/>
              <a:gd name="connsiteX8" fmla="*/ 734440 w 734440"/>
              <a:gd name="connsiteY8" fmla="*/ 745109 h 745108"/>
              <a:gd name="connsiteX9" fmla="*/ 355600 w 734440"/>
              <a:gd name="connsiteY9" fmla="*/ 333375 h 745108"/>
              <a:gd name="connsiteX10" fmla="*/ 355600 w 734440"/>
              <a:gd name="connsiteY10" fmla="*/ 340740 h 745108"/>
              <a:gd name="connsiteX11" fmla="*/ 296291 w 734440"/>
              <a:gd name="connsiteY11" fmla="*/ 400050 h 745108"/>
              <a:gd name="connsiteX12" fmla="*/ 296291 w 734440"/>
              <a:gd name="connsiteY12" fmla="*/ 400050 h 745108"/>
              <a:gd name="connsiteX13" fmla="*/ 207391 w 734440"/>
              <a:gd name="connsiteY13" fmla="*/ 400050 h 745108"/>
              <a:gd name="connsiteX14" fmla="*/ 207391 w 734440"/>
              <a:gd name="connsiteY14" fmla="*/ 400050 h 745108"/>
              <a:gd name="connsiteX15" fmla="*/ 59308 w 734440"/>
              <a:gd name="connsiteY15" fmla="*/ 400050 h 745108"/>
              <a:gd name="connsiteX16" fmla="*/ 0 w 734440"/>
              <a:gd name="connsiteY16" fmla="*/ 340740 h 745108"/>
              <a:gd name="connsiteX17" fmla="*/ 0 w 734440"/>
              <a:gd name="connsiteY17" fmla="*/ 333375 h 745108"/>
              <a:gd name="connsiteX18" fmla="*/ 0 w 734440"/>
              <a:gd name="connsiteY18" fmla="*/ 233298 h 745108"/>
              <a:gd name="connsiteX19" fmla="*/ 0 w 734440"/>
              <a:gd name="connsiteY19" fmla="*/ 233298 h 745108"/>
              <a:gd name="connsiteX20" fmla="*/ 0 w 734440"/>
              <a:gd name="connsiteY20" fmla="*/ 59309 h 745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34440" h="745108">
                <a:moveTo>
                  <a:pt x="0" y="59309"/>
                </a:moveTo>
                <a:cubicBezTo>
                  <a:pt x="0" y="26542"/>
                  <a:pt x="26542" y="0"/>
                  <a:pt x="59308" y="0"/>
                </a:cubicBezTo>
                <a:lnTo>
                  <a:pt x="207391" y="0"/>
                </a:lnTo>
                <a:lnTo>
                  <a:pt x="207391" y="0"/>
                </a:lnTo>
                <a:lnTo>
                  <a:pt x="296291" y="0"/>
                </a:lnTo>
                <a:lnTo>
                  <a:pt x="296291" y="0"/>
                </a:lnTo>
                <a:cubicBezTo>
                  <a:pt x="329057" y="0"/>
                  <a:pt x="355600" y="26542"/>
                  <a:pt x="355600" y="59309"/>
                </a:cubicBezTo>
                <a:lnTo>
                  <a:pt x="355600" y="233298"/>
                </a:lnTo>
                <a:lnTo>
                  <a:pt x="734440" y="745109"/>
                </a:lnTo>
                <a:lnTo>
                  <a:pt x="355600" y="333375"/>
                </a:lnTo>
                <a:lnTo>
                  <a:pt x="355600" y="340740"/>
                </a:lnTo>
                <a:cubicBezTo>
                  <a:pt x="355600" y="373507"/>
                  <a:pt x="329057" y="400050"/>
                  <a:pt x="296291" y="400050"/>
                </a:cubicBezTo>
                <a:lnTo>
                  <a:pt x="296291" y="400050"/>
                </a:lnTo>
                <a:lnTo>
                  <a:pt x="207391" y="400050"/>
                </a:lnTo>
                <a:lnTo>
                  <a:pt x="207391" y="400050"/>
                </a:lnTo>
                <a:lnTo>
                  <a:pt x="59308" y="400050"/>
                </a:lnTo>
                <a:cubicBezTo>
                  <a:pt x="26542" y="400050"/>
                  <a:pt x="0" y="373507"/>
                  <a:pt x="0" y="340740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59309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56100" y="4035425"/>
            <a:ext cx="747140" cy="757808"/>
          </a:xfrm>
          <a:custGeom>
            <a:avLst/>
            <a:gdLst>
              <a:gd name="connsiteX0" fmla="*/ 6350 w 747140"/>
              <a:gd name="connsiteY0" fmla="*/ 65659 h 757808"/>
              <a:gd name="connsiteX1" fmla="*/ 65658 w 747140"/>
              <a:gd name="connsiteY1" fmla="*/ 6350 h 757808"/>
              <a:gd name="connsiteX2" fmla="*/ 213741 w 747140"/>
              <a:gd name="connsiteY2" fmla="*/ 6350 h 757808"/>
              <a:gd name="connsiteX3" fmla="*/ 213741 w 747140"/>
              <a:gd name="connsiteY3" fmla="*/ 6350 h 757808"/>
              <a:gd name="connsiteX4" fmla="*/ 302641 w 747140"/>
              <a:gd name="connsiteY4" fmla="*/ 6350 h 757808"/>
              <a:gd name="connsiteX5" fmla="*/ 302641 w 747140"/>
              <a:gd name="connsiteY5" fmla="*/ 6350 h 757808"/>
              <a:gd name="connsiteX6" fmla="*/ 361950 w 747140"/>
              <a:gd name="connsiteY6" fmla="*/ 65659 h 757808"/>
              <a:gd name="connsiteX7" fmla="*/ 361950 w 747140"/>
              <a:gd name="connsiteY7" fmla="*/ 239648 h 757808"/>
              <a:gd name="connsiteX8" fmla="*/ 740790 w 747140"/>
              <a:gd name="connsiteY8" fmla="*/ 751459 h 757808"/>
              <a:gd name="connsiteX9" fmla="*/ 361950 w 747140"/>
              <a:gd name="connsiteY9" fmla="*/ 339725 h 757808"/>
              <a:gd name="connsiteX10" fmla="*/ 361950 w 747140"/>
              <a:gd name="connsiteY10" fmla="*/ 347090 h 757808"/>
              <a:gd name="connsiteX11" fmla="*/ 302641 w 747140"/>
              <a:gd name="connsiteY11" fmla="*/ 406400 h 757808"/>
              <a:gd name="connsiteX12" fmla="*/ 302641 w 747140"/>
              <a:gd name="connsiteY12" fmla="*/ 406400 h 757808"/>
              <a:gd name="connsiteX13" fmla="*/ 213741 w 747140"/>
              <a:gd name="connsiteY13" fmla="*/ 406400 h 757808"/>
              <a:gd name="connsiteX14" fmla="*/ 213741 w 747140"/>
              <a:gd name="connsiteY14" fmla="*/ 406400 h 757808"/>
              <a:gd name="connsiteX15" fmla="*/ 65658 w 747140"/>
              <a:gd name="connsiteY15" fmla="*/ 406400 h 757808"/>
              <a:gd name="connsiteX16" fmla="*/ 6350 w 747140"/>
              <a:gd name="connsiteY16" fmla="*/ 347090 h 757808"/>
              <a:gd name="connsiteX17" fmla="*/ 6350 w 747140"/>
              <a:gd name="connsiteY17" fmla="*/ 339725 h 757808"/>
              <a:gd name="connsiteX18" fmla="*/ 6350 w 747140"/>
              <a:gd name="connsiteY18" fmla="*/ 239648 h 757808"/>
              <a:gd name="connsiteX19" fmla="*/ 6350 w 747140"/>
              <a:gd name="connsiteY19" fmla="*/ 239648 h 757808"/>
              <a:gd name="connsiteX20" fmla="*/ 6350 w 747140"/>
              <a:gd name="connsiteY20" fmla="*/ 65659 h 757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47140" h="757808">
                <a:moveTo>
                  <a:pt x="6350" y="65659"/>
                </a:moveTo>
                <a:cubicBezTo>
                  <a:pt x="6350" y="32892"/>
                  <a:pt x="32892" y="6350"/>
                  <a:pt x="65658" y="6350"/>
                </a:cubicBezTo>
                <a:lnTo>
                  <a:pt x="213741" y="6350"/>
                </a:lnTo>
                <a:lnTo>
                  <a:pt x="213741" y="6350"/>
                </a:lnTo>
                <a:lnTo>
                  <a:pt x="302641" y="6350"/>
                </a:lnTo>
                <a:lnTo>
                  <a:pt x="302641" y="6350"/>
                </a:lnTo>
                <a:cubicBezTo>
                  <a:pt x="335407" y="6350"/>
                  <a:pt x="361950" y="32892"/>
                  <a:pt x="361950" y="65659"/>
                </a:cubicBezTo>
                <a:lnTo>
                  <a:pt x="361950" y="239648"/>
                </a:lnTo>
                <a:lnTo>
                  <a:pt x="740790" y="751459"/>
                </a:lnTo>
                <a:lnTo>
                  <a:pt x="361950" y="339725"/>
                </a:lnTo>
                <a:lnTo>
                  <a:pt x="361950" y="347090"/>
                </a:lnTo>
                <a:cubicBezTo>
                  <a:pt x="361950" y="379857"/>
                  <a:pt x="335407" y="406400"/>
                  <a:pt x="302641" y="406400"/>
                </a:cubicBezTo>
                <a:lnTo>
                  <a:pt x="302641" y="406400"/>
                </a:lnTo>
                <a:lnTo>
                  <a:pt x="213741" y="406400"/>
                </a:lnTo>
                <a:lnTo>
                  <a:pt x="213741" y="406400"/>
                </a:lnTo>
                <a:lnTo>
                  <a:pt x="65658" y="406400"/>
                </a:lnTo>
                <a:cubicBezTo>
                  <a:pt x="32892" y="406400"/>
                  <a:pt x="6350" y="379857"/>
                  <a:pt x="6350" y="347090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65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221477" y="4194175"/>
            <a:ext cx="535051" cy="557148"/>
          </a:xfrm>
          <a:custGeom>
            <a:avLst/>
            <a:gdLst>
              <a:gd name="connsiteX0" fmla="*/ 0 w 535051"/>
              <a:gd name="connsiteY0" fmla="*/ 59309 h 557148"/>
              <a:gd name="connsiteX1" fmla="*/ 59182 w 535051"/>
              <a:gd name="connsiteY1" fmla="*/ 0 h 557148"/>
              <a:gd name="connsiteX2" fmla="*/ 207390 w 535051"/>
              <a:gd name="connsiteY2" fmla="*/ 0 h 557148"/>
              <a:gd name="connsiteX3" fmla="*/ 207390 w 535051"/>
              <a:gd name="connsiteY3" fmla="*/ 0 h 557148"/>
              <a:gd name="connsiteX4" fmla="*/ 296290 w 535051"/>
              <a:gd name="connsiteY4" fmla="*/ 0 h 557148"/>
              <a:gd name="connsiteX5" fmla="*/ 296290 w 535051"/>
              <a:gd name="connsiteY5" fmla="*/ 0 h 557148"/>
              <a:gd name="connsiteX6" fmla="*/ 355600 w 535051"/>
              <a:gd name="connsiteY6" fmla="*/ 59309 h 557148"/>
              <a:gd name="connsiteX7" fmla="*/ 355600 w 535051"/>
              <a:gd name="connsiteY7" fmla="*/ 233298 h 557148"/>
              <a:gd name="connsiteX8" fmla="*/ 535051 w 535051"/>
              <a:gd name="connsiteY8" fmla="*/ 557148 h 557148"/>
              <a:gd name="connsiteX9" fmla="*/ 355600 w 535051"/>
              <a:gd name="connsiteY9" fmla="*/ 333375 h 557148"/>
              <a:gd name="connsiteX10" fmla="*/ 355600 w 535051"/>
              <a:gd name="connsiteY10" fmla="*/ 340740 h 557148"/>
              <a:gd name="connsiteX11" fmla="*/ 296290 w 535051"/>
              <a:gd name="connsiteY11" fmla="*/ 400050 h 557148"/>
              <a:gd name="connsiteX12" fmla="*/ 296290 w 535051"/>
              <a:gd name="connsiteY12" fmla="*/ 400050 h 557148"/>
              <a:gd name="connsiteX13" fmla="*/ 207390 w 535051"/>
              <a:gd name="connsiteY13" fmla="*/ 400050 h 557148"/>
              <a:gd name="connsiteX14" fmla="*/ 207390 w 535051"/>
              <a:gd name="connsiteY14" fmla="*/ 400050 h 557148"/>
              <a:gd name="connsiteX15" fmla="*/ 59182 w 535051"/>
              <a:gd name="connsiteY15" fmla="*/ 400050 h 557148"/>
              <a:gd name="connsiteX16" fmla="*/ 0 w 535051"/>
              <a:gd name="connsiteY16" fmla="*/ 340740 h 557148"/>
              <a:gd name="connsiteX17" fmla="*/ 0 w 535051"/>
              <a:gd name="connsiteY17" fmla="*/ 333375 h 557148"/>
              <a:gd name="connsiteX18" fmla="*/ 0 w 535051"/>
              <a:gd name="connsiteY18" fmla="*/ 233298 h 557148"/>
              <a:gd name="connsiteX19" fmla="*/ 0 w 535051"/>
              <a:gd name="connsiteY19" fmla="*/ 233298 h 557148"/>
              <a:gd name="connsiteX20" fmla="*/ 0 w 535051"/>
              <a:gd name="connsiteY20" fmla="*/ 59309 h 557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35051" h="557148">
                <a:moveTo>
                  <a:pt x="0" y="59309"/>
                </a:moveTo>
                <a:cubicBezTo>
                  <a:pt x="0" y="26542"/>
                  <a:pt x="26415" y="0"/>
                  <a:pt x="59182" y="0"/>
                </a:cubicBezTo>
                <a:lnTo>
                  <a:pt x="207390" y="0"/>
                </a:lnTo>
                <a:lnTo>
                  <a:pt x="207390" y="0"/>
                </a:lnTo>
                <a:lnTo>
                  <a:pt x="296290" y="0"/>
                </a:lnTo>
                <a:lnTo>
                  <a:pt x="296290" y="0"/>
                </a:lnTo>
                <a:cubicBezTo>
                  <a:pt x="329057" y="0"/>
                  <a:pt x="355600" y="26542"/>
                  <a:pt x="355600" y="59309"/>
                </a:cubicBezTo>
                <a:lnTo>
                  <a:pt x="355600" y="233298"/>
                </a:lnTo>
                <a:lnTo>
                  <a:pt x="535051" y="557148"/>
                </a:lnTo>
                <a:lnTo>
                  <a:pt x="355600" y="333375"/>
                </a:lnTo>
                <a:lnTo>
                  <a:pt x="355600" y="340740"/>
                </a:lnTo>
                <a:cubicBezTo>
                  <a:pt x="355600" y="373507"/>
                  <a:pt x="329057" y="400050"/>
                  <a:pt x="296290" y="400050"/>
                </a:cubicBezTo>
                <a:lnTo>
                  <a:pt x="296290" y="400050"/>
                </a:lnTo>
                <a:lnTo>
                  <a:pt x="207390" y="400050"/>
                </a:lnTo>
                <a:lnTo>
                  <a:pt x="207390" y="400050"/>
                </a:lnTo>
                <a:lnTo>
                  <a:pt x="59182" y="400050"/>
                </a:lnTo>
                <a:cubicBezTo>
                  <a:pt x="26415" y="400050"/>
                  <a:pt x="0" y="373507"/>
                  <a:pt x="0" y="340740"/>
                </a:cubicBezTo>
                <a:lnTo>
                  <a:pt x="0" y="333375"/>
                </a:lnTo>
                <a:lnTo>
                  <a:pt x="0" y="233298"/>
                </a:lnTo>
                <a:lnTo>
                  <a:pt x="0" y="233298"/>
                </a:lnTo>
                <a:lnTo>
                  <a:pt x="0" y="59309"/>
                </a:lnTo>
              </a:path>
            </a:pathLst>
          </a:custGeom>
          <a:solidFill>
            <a:srgbClr val="FFEC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215127" y="4187825"/>
            <a:ext cx="547751" cy="569848"/>
          </a:xfrm>
          <a:custGeom>
            <a:avLst/>
            <a:gdLst>
              <a:gd name="connsiteX0" fmla="*/ 6350 w 547751"/>
              <a:gd name="connsiteY0" fmla="*/ 65659 h 569848"/>
              <a:gd name="connsiteX1" fmla="*/ 65532 w 547751"/>
              <a:gd name="connsiteY1" fmla="*/ 6350 h 569848"/>
              <a:gd name="connsiteX2" fmla="*/ 213740 w 547751"/>
              <a:gd name="connsiteY2" fmla="*/ 6350 h 569848"/>
              <a:gd name="connsiteX3" fmla="*/ 213740 w 547751"/>
              <a:gd name="connsiteY3" fmla="*/ 6350 h 569848"/>
              <a:gd name="connsiteX4" fmla="*/ 302640 w 547751"/>
              <a:gd name="connsiteY4" fmla="*/ 6350 h 569848"/>
              <a:gd name="connsiteX5" fmla="*/ 302640 w 547751"/>
              <a:gd name="connsiteY5" fmla="*/ 6350 h 569848"/>
              <a:gd name="connsiteX6" fmla="*/ 361950 w 547751"/>
              <a:gd name="connsiteY6" fmla="*/ 65659 h 569848"/>
              <a:gd name="connsiteX7" fmla="*/ 361950 w 547751"/>
              <a:gd name="connsiteY7" fmla="*/ 239648 h 569848"/>
              <a:gd name="connsiteX8" fmla="*/ 541401 w 547751"/>
              <a:gd name="connsiteY8" fmla="*/ 563498 h 569848"/>
              <a:gd name="connsiteX9" fmla="*/ 361950 w 547751"/>
              <a:gd name="connsiteY9" fmla="*/ 339725 h 569848"/>
              <a:gd name="connsiteX10" fmla="*/ 361950 w 547751"/>
              <a:gd name="connsiteY10" fmla="*/ 347090 h 569848"/>
              <a:gd name="connsiteX11" fmla="*/ 302640 w 547751"/>
              <a:gd name="connsiteY11" fmla="*/ 406400 h 569848"/>
              <a:gd name="connsiteX12" fmla="*/ 302640 w 547751"/>
              <a:gd name="connsiteY12" fmla="*/ 406400 h 569848"/>
              <a:gd name="connsiteX13" fmla="*/ 213740 w 547751"/>
              <a:gd name="connsiteY13" fmla="*/ 406400 h 569848"/>
              <a:gd name="connsiteX14" fmla="*/ 213740 w 547751"/>
              <a:gd name="connsiteY14" fmla="*/ 406400 h 569848"/>
              <a:gd name="connsiteX15" fmla="*/ 65532 w 547751"/>
              <a:gd name="connsiteY15" fmla="*/ 406400 h 569848"/>
              <a:gd name="connsiteX16" fmla="*/ 6350 w 547751"/>
              <a:gd name="connsiteY16" fmla="*/ 347090 h 569848"/>
              <a:gd name="connsiteX17" fmla="*/ 6350 w 547751"/>
              <a:gd name="connsiteY17" fmla="*/ 339725 h 569848"/>
              <a:gd name="connsiteX18" fmla="*/ 6350 w 547751"/>
              <a:gd name="connsiteY18" fmla="*/ 239648 h 569848"/>
              <a:gd name="connsiteX19" fmla="*/ 6350 w 547751"/>
              <a:gd name="connsiteY19" fmla="*/ 239648 h 569848"/>
              <a:gd name="connsiteX20" fmla="*/ 6350 w 547751"/>
              <a:gd name="connsiteY20" fmla="*/ 65659 h 569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47751" h="569848">
                <a:moveTo>
                  <a:pt x="6350" y="65659"/>
                </a:moveTo>
                <a:cubicBezTo>
                  <a:pt x="6350" y="32892"/>
                  <a:pt x="32765" y="6350"/>
                  <a:pt x="65532" y="6350"/>
                </a:cubicBezTo>
                <a:lnTo>
                  <a:pt x="213740" y="6350"/>
                </a:lnTo>
                <a:lnTo>
                  <a:pt x="213740" y="6350"/>
                </a:lnTo>
                <a:lnTo>
                  <a:pt x="302640" y="6350"/>
                </a:lnTo>
                <a:lnTo>
                  <a:pt x="302640" y="6350"/>
                </a:lnTo>
                <a:cubicBezTo>
                  <a:pt x="335407" y="6350"/>
                  <a:pt x="361950" y="32892"/>
                  <a:pt x="361950" y="65659"/>
                </a:cubicBezTo>
                <a:lnTo>
                  <a:pt x="361950" y="239648"/>
                </a:lnTo>
                <a:lnTo>
                  <a:pt x="541401" y="563498"/>
                </a:lnTo>
                <a:lnTo>
                  <a:pt x="361950" y="339725"/>
                </a:lnTo>
                <a:lnTo>
                  <a:pt x="361950" y="347090"/>
                </a:lnTo>
                <a:cubicBezTo>
                  <a:pt x="361950" y="379857"/>
                  <a:pt x="335407" y="406400"/>
                  <a:pt x="302640" y="406400"/>
                </a:cubicBezTo>
                <a:lnTo>
                  <a:pt x="302640" y="406400"/>
                </a:lnTo>
                <a:lnTo>
                  <a:pt x="213740" y="406400"/>
                </a:lnTo>
                <a:lnTo>
                  <a:pt x="213740" y="406400"/>
                </a:lnTo>
                <a:lnTo>
                  <a:pt x="65532" y="406400"/>
                </a:lnTo>
                <a:cubicBezTo>
                  <a:pt x="32765" y="406400"/>
                  <a:pt x="6350" y="379857"/>
                  <a:pt x="6350" y="347090"/>
                </a:cubicBezTo>
                <a:lnTo>
                  <a:pt x="6350" y="339725"/>
                </a:lnTo>
                <a:lnTo>
                  <a:pt x="6350" y="239648"/>
                </a:lnTo>
                <a:lnTo>
                  <a:pt x="6350" y="239648"/>
                </a:lnTo>
                <a:lnTo>
                  <a:pt x="6350" y="656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4500" y="4787900"/>
            <a:ext cx="520700" cy="101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0" y="4826000"/>
            <a:ext cx="88900" cy="5334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787900"/>
            <a:ext cx="520700" cy="101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5461000"/>
            <a:ext cx="520700" cy="101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30800" y="4152900"/>
            <a:ext cx="88900" cy="6985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94400" y="3949700"/>
            <a:ext cx="533400" cy="88900"/>
          </a:xfrm>
          <a:prstGeom prst="rect">
            <a:avLst/>
          </a:prstGeom>
          <a:noFill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94400" y="4787900"/>
            <a:ext cx="533400" cy="101600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05100" y="4749801"/>
            <a:ext cx="14266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604000" y="47371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073901" y="4737101"/>
            <a:ext cx="93134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581400" y="5410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987800" y="4762500"/>
            <a:ext cx="259686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092700" y="5410201"/>
            <a:ext cx="12984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549900" y="4762500"/>
            <a:ext cx="1009892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092701" y="3886201"/>
            <a:ext cx="58189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604000" y="3886201"/>
            <a:ext cx="14475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NULL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3492500" y="41783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4470400" y="41656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6324600" y="4318001"/>
            <a:ext cx="10259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2044700" y="444500"/>
            <a:ext cx="7810500" cy="316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广义表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我们知道了一元多项式的表示，那么二元多项式又该如何表示？</a:t>
            </a:r>
          </a:p>
          <a:p>
            <a:pPr>
              <a:lnSpc>
                <a:spcPts val="29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比如，给定二元多项式：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9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9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2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可以将上述二元多项式看成关于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的一元多项式</a:t>
            </a:r>
          </a:p>
          <a:p>
            <a:pPr>
              <a:lnSpc>
                <a:spcPts val="24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	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(15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9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1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9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30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			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18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cx</a:t>
            </a:r>
            <a:r>
              <a:rPr lang="en-US" altLang="zh-CN" sz="11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52400" algn="l"/>
                <a:tab pos="381000" algn="l"/>
                <a:tab pos="1701800" algn="l"/>
                <a:tab pos="3378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所以，上述二元多项式可以用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“复杂”链表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表示为：</a:t>
            </a:r>
          </a:p>
        </p:txBody>
      </p:sp>
    </p:spTree>
    <p:extLst>
      <p:ext uri="{BB962C8B-B14F-4D97-AF65-F5344CB8AC3E}">
        <p14:creationId xmlns:p14="http://schemas.microsoft.com/office/powerpoint/2010/main" val="3255738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14587" y="5181601"/>
          <a:ext cx="3071812" cy="723925"/>
        </p:xfrm>
        <a:graphic>
          <a:graphicData uri="http://schemas.openxmlformats.org/drawingml/2006/table">
            <a:tbl>
              <a:tblPr/>
              <a:tblGrid>
                <a:gridCol w="12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2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SubList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93900" y="939800"/>
            <a:ext cx="7923644" cy="20210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广义表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(Generalized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List)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广义表是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线性表的推广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对于线性表而言，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个元素都是基本的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单元素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广义表中，这些元素不仅可以是单元素也可以是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另一个广义表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69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*GList;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GNode{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11401" y="2946401"/>
            <a:ext cx="85324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Tag;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union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48100" y="2933701"/>
            <a:ext cx="6514604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/*标志域：0表示结点是单元素，1表示结点是广义表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2540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/*子表指针域Sublist与单元素数据域Data复用，即共用存储空间*/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11400" y="3568700"/>
            <a:ext cx="2512098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GList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SubList;</a:t>
            </a:r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URegion;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11400" y="4457701"/>
            <a:ext cx="129041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GList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533901" y="4445001"/>
            <a:ext cx="185948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指向后继结点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93900" y="47625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75902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47900" y="990601"/>
            <a:ext cx="538609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多重链表：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链表中的节点可能同时隶属于多个链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1" y="1409700"/>
            <a:ext cx="7192675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多重链表中结点的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指针域会有多个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，如前面例子包含了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SubList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两个指针域；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13001" y="2019301"/>
            <a:ext cx="74491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但包含两个指针域的链表并不一定是多重链表，比如在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双向链表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13001" y="2324101"/>
            <a:ext cx="179536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不是多重链表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35201" y="2908301"/>
            <a:ext cx="3178755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多重链表有广泛的用途：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78100" y="3238500"/>
            <a:ext cx="307776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基本上如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树、图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这样相对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复杂的数据结构都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可以采</a:t>
            </a:r>
          </a:p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用多重链表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方式实现存储。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57401" y="355601"/>
            <a:ext cx="14362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多重链表</a:t>
            </a:r>
          </a:p>
        </p:txBody>
      </p:sp>
    </p:spTree>
    <p:extLst>
      <p:ext uri="{BB962C8B-B14F-4D97-AF65-F5344CB8AC3E}">
        <p14:creationId xmlns:p14="http://schemas.microsoft.com/office/powerpoint/2010/main" val="389411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91273"/>
            <a:ext cx="6549870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538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图书的摆放要使得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个相关操作方便实现：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7" y="2983994"/>
            <a:ext cx="173124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96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177"/>
              </a:lnSpc>
            </a:pPr>
            <a:r>
              <a:rPr lang="en-US" altLang="zh-CN" sz="1812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50" y="2903345"/>
            <a:ext cx="5067093" cy="18415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2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3084"/>
              </a:lnSpc>
            </a:pP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272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2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</p:spTree>
    <p:extLst>
      <p:ext uri="{BB962C8B-B14F-4D97-AF65-F5344CB8AC3E}">
        <p14:creationId xmlns:p14="http://schemas.microsoft.com/office/powerpoint/2010/main" val="2721487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54301" y="2184400"/>
            <a:ext cx="892873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203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59001" y="711200"/>
            <a:ext cx="6902531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矩阵可以用二维数组表示，但二维数组表示有两个缺陷：</a:t>
            </a:r>
          </a:p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一是数组的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大小需要事先确定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对于“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稀疏矩阵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”，将造成大量的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存储空间浪费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24101" y="3556000"/>
            <a:ext cx="7245573" cy="19312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44500" algn="l"/>
                <a:tab pos="4572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采用一种典型的多重链表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十字链表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来存储稀疏矩阵</a:t>
            </a:r>
          </a:p>
          <a:p>
            <a:pPr>
              <a:lnSpc>
                <a:spcPts val="2400"/>
              </a:lnSpc>
              <a:tabLst>
                <a:tab pos="444500" algn="l"/>
                <a:tab pos="457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只存储矩阵非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元素项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数据域：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行坐标Row、列坐标Col、数值Value</a:t>
            </a:r>
          </a:p>
          <a:p>
            <a:pPr>
              <a:lnSpc>
                <a:spcPts val="2600"/>
              </a:lnSpc>
              <a:tabLst>
                <a:tab pos="444500" algn="l"/>
                <a:tab pos="4572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每个结点通过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两个指针域，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把同行、同列串起来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行指针(或称为向右指针)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  <a:p>
            <a:pPr>
              <a:lnSpc>
                <a:spcPts val="2500"/>
              </a:lnSpc>
              <a:tabLst>
                <a:tab pos="4445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列指针（或称为向下指针）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Down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73400" y="2768601"/>
            <a:ext cx="9938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80000" y="1981201"/>
            <a:ext cx="524182" cy="11746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73401" y="1981200"/>
            <a:ext cx="1880323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65100" algn="l"/>
                <a:tab pos="6096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1651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000"/>
              </a:lnSpc>
              <a:tabLst>
                <a:tab pos="165100" algn="l"/>
                <a:tab pos="609600" algn="l"/>
              </a:tabLst>
            </a:pP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3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3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91300" y="2908301"/>
            <a:ext cx="3294172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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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6800" y="1854201"/>
            <a:ext cx="335829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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</a:t>
            </a:r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sz="2073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  <a:p>
            <a:pPr>
              <a:lnSpc>
                <a:spcPts val="20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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7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73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</a:t>
            </a:r>
          </a:p>
        </p:txBody>
      </p:sp>
    </p:spTree>
    <p:extLst>
      <p:ext uri="{BB962C8B-B14F-4D97-AF65-F5344CB8AC3E}">
        <p14:creationId xmlns:p14="http://schemas.microsoft.com/office/powerpoint/2010/main" val="104505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600" y="203200"/>
            <a:ext cx="8509000" cy="5918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611437" y="714413"/>
          <a:ext cx="755650" cy="73643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1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5256276" y="2794292"/>
          <a:ext cx="755650" cy="73402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1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3933825" y="1815504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9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3933825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5256276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7901051" y="1815504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9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7901051" y="3528353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-4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4"/>
          <p:cNvGraphicFramePr>
            <a:graphicFrameLocks noGrp="1"/>
          </p:cNvGraphicFramePr>
          <p:nvPr/>
        </p:nvGraphicFramePr>
        <p:xfrm>
          <a:off x="9223375" y="4507142"/>
          <a:ext cx="755650" cy="73402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9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4"/>
          <p:cNvGraphicFramePr>
            <a:graphicFrameLocks noGrp="1"/>
          </p:cNvGraphicFramePr>
          <p:nvPr/>
        </p:nvGraphicFramePr>
        <p:xfrm>
          <a:off x="2611437" y="193780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4"/>
          <p:cNvGraphicFramePr>
            <a:graphicFrameLocks noGrp="1"/>
          </p:cNvGraphicFramePr>
          <p:nvPr/>
        </p:nvGraphicFramePr>
        <p:xfrm>
          <a:off x="3933825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4"/>
          <p:cNvGraphicFramePr>
            <a:graphicFrameLocks noGrp="1"/>
          </p:cNvGraphicFramePr>
          <p:nvPr/>
        </p:nvGraphicFramePr>
        <p:xfrm>
          <a:off x="5256276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4"/>
          <p:cNvGraphicFramePr>
            <a:graphicFrameLocks noGrp="1"/>
          </p:cNvGraphicFramePr>
          <p:nvPr/>
        </p:nvGraphicFramePr>
        <p:xfrm>
          <a:off x="6578600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4"/>
          <p:cNvGraphicFramePr>
            <a:graphicFrameLocks noGrp="1"/>
          </p:cNvGraphicFramePr>
          <p:nvPr/>
        </p:nvGraphicFramePr>
        <p:xfrm>
          <a:off x="7901051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9223375" y="836715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2611437" y="3650654"/>
          <a:ext cx="755650" cy="48941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表格 4"/>
          <p:cNvGraphicFramePr>
            <a:graphicFrameLocks noGrp="1"/>
          </p:cNvGraphicFramePr>
          <p:nvPr/>
        </p:nvGraphicFramePr>
        <p:xfrm>
          <a:off x="2611437" y="5485853"/>
          <a:ext cx="755650" cy="48939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表格 4"/>
          <p:cNvGraphicFramePr>
            <a:graphicFrameLocks noGrp="1"/>
          </p:cNvGraphicFramePr>
          <p:nvPr/>
        </p:nvGraphicFramePr>
        <p:xfrm>
          <a:off x="2611437" y="4507142"/>
          <a:ext cx="755650" cy="489293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表格 4"/>
          <p:cNvGraphicFramePr>
            <a:graphicFrameLocks noGrp="1"/>
          </p:cNvGraphicFramePr>
          <p:nvPr/>
        </p:nvGraphicFramePr>
        <p:xfrm>
          <a:off x="2611437" y="2794292"/>
          <a:ext cx="755650" cy="48929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69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4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300" y="355601"/>
            <a:ext cx="253114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的多重链表图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752600" y="939801"/>
            <a:ext cx="129844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71475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738437" y="3429000"/>
          <a:ext cx="2493897" cy="1378546"/>
        </p:xfrm>
        <a:graphic>
          <a:graphicData uri="http://schemas.openxmlformats.org/drawingml/2006/table">
            <a:tbl>
              <a:tblPr/>
              <a:tblGrid>
                <a:gridCol w="71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42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Term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8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Row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6524625" y="3500386"/>
          <a:ext cx="2900426" cy="98488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613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Next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4475227" y="1754136"/>
          <a:ext cx="2428873" cy="955802"/>
        </p:xfrm>
        <a:graphic>
          <a:graphicData uri="http://schemas.openxmlformats.org/drawingml/2006/table">
            <a:tbl>
              <a:tblPr/>
              <a:tblGrid>
                <a:gridCol w="693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581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Down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8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URegion</a:t>
                      </a:r>
                      <a:endParaRPr lang="zh-CN" altLang="en-US" sz="168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Right</a:t>
                      </a:r>
                      <a:endParaRPr lang="zh-CN" altLang="en-US" sz="159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32001" y="800101"/>
            <a:ext cx="7694863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670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用一个标识域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来区分头结点和非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67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头节点的标识值为“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”，矩阵非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元素结点的标识值为“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6670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结点的总体结构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95600" y="4864101"/>
            <a:ext cx="207108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矩阵非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元素结点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83500" y="4724401"/>
            <a:ext cx="10066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头结点</a:t>
            </a:r>
          </a:p>
        </p:txBody>
      </p:sp>
    </p:spTree>
    <p:extLst>
      <p:ext uri="{BB962C8B-B14F-4D97-AF65-F5344CB8AC3E}">
        <p14:creationId xmlns:p14="http://schemas.microsoft.com/office/powerpoint/2010/main" val="1848478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342900"/>
            <a:ext cx="212237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4802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2.2</a:t>
            </a:r>
            <a:r>
              <a:rPr lang="en-US" altLang="zh-CN" sz="4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2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</a:p>
        </p:txBody>
      </p:sp>
    </p:spTree>
    <p:extLst>
      <p:ext uri="{BB962C8B-B14F-4D97-AF65-F5344CB8AC3E}">
        <p14:creationId xmlns:p14="http://schemas.microsoft.com/office/powerpoint/2010/main" val="2329634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028700"/>
            <a:ext cx="61214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0" y="2057401"/>
            <a:ext cx="438421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算术表达式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5+6/2-3*4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。正确理解：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35300" y="2400301"/>
            <a:ext cx="432169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5+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6/2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5+3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3*4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8-12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46301" y="2908300"/>
            <a:ext cx="325569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由两类对象构成的：</a:t>
            </a:r>
          </a:p>
          <a:p>
            <a:pPr>
              <a:lnSpc>
                <a:spcPts val="28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，如2、3、4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82901" y="3606801"/>
            <a:ext cx="306975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，如+、-、*、/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46300" y="3962401"/>
            <a:ext cx="349935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不同运算符号优先级不一样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67001" y="1270001"/>
            <a:ext cx="400109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计算机如何进行表达式求值？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0" y="368301"/>
            <a:ext cx="230832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什么是堆栈</a:t>
            </a:r>
          </a:p>
        </p:txBody>
      </p:sp>
    </p:spTree>
    <p:extLst>
      <p:ext uri="{BB962C8B-B14F-4D97-AF65-F5344CB8AC3E}">
        <p14:creationId xmlns:p14="http://schemas.microsoft.com/office/powerpoint/2010/main" val="1350914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35188" y="3892614"/>
            <a:ext cx="5945123" cy="769937"/>
          </a:xfrm>
          <a:custGeom>
            <a:avLst/>
            <a:gdLst>
              <a:gd name="connsiteX0" fmla="*/ 0 w 5945123"/>
              <a:gd name="connsiteY0" fmla="*/ 769937 h 769937"/>
              <a:gd name="connsiteX1" fmla="*/ 5945123 w 5945123"/>
              <a:gd name="connsiteY1" fmla="*/ 769937 h 769937"/>
              <a:gd name="connsiteX2" fmla="*/ 5945123 w 5945123"/>
              <a:gd name="connsiteY2" fmla="*/ 0 h 769937"/>
              <a:gd name="connsiteX3" fmla="*/ 0 w 5945123"/>
              <a:gd name="connsiteY3" fmla="*/ 0 h 769937"/>
              <a:gd name="connsiteX4" fmla="*/ 0 w 5945123"/>
              <a:gd name="connsiteY4" fmla="*/ 769937 h 769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5123" h="769937">
                <a:moveTo>
                  <a:pt x="0" y="769937"/>
                </a:moveTo>
                <a:lnTo>
                  <a:pt x="5945123" y="769937"/>
                </a:lnTo>
                <a:lnTo>
                  <a:pt x="5945123" y="0"/>
                </a:lnTo>
                <a:lnTo>
                  <a:pt x="0" y="0"/>
                </a:lnTo>
                <a:lnTo>
                  <a:pt x="0" y="769937"/>
                </a:lnTo>
              </a:path>
            </a:pathLst>
          </a:custGeom>
          <a:solidFill>
            <a:srgbClr val="FFE2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59001" y="1701801"/>
            <a:ext cx="300082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60600" y="876300"/>
            <a:ext cx="758220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中缀表达式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：运算符号位于两个运算数之间。如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23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：运算符号位于两个运算数之后。如，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93901" y="381001"/>
            <a:ext cx="17953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22500" y="2628901"/>
            <a:ext cx="7665560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后缀表达式求值策略：从左向右“扫描”，逐个处理运算数和运算符号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03501" y="2997200"/>
            <a:ext cx="689611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遇到运算数怎么办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？如何“记住”目前还不未参与运算的数？</a:t>
            </a:r>
          </a:p>
          <a:p>
            <a:pPr>
              <a:lnSpc>
                <a:spcPts val="28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遇到运算符号怎么办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？对应的运算数是什么？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22500" y="3987801"/>
            <a:ext cx="553997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启示：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需要有种存储方法，能顺序存储运算数，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75001" y="4343401"/>
            <a:ext cx="2792431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并在需要时“倒序”输出！</a:t>
            </a:r>
          </a:p>
        </p:txBody>
      </p:sp>
    </p:spTree>
    <p:extLst>
      <p:ext uri="{BB962C8B-B14F-4D97-AF65-F5344CB8AC3E}">
        <p14:creationId xmlns:p14="http://schemas.microsoft.com/office/powerpoint/2010/main" val="2954003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37327" y="631825"/>
            <a:ext cx="358775" cy="457200"/>
          </a:xfrm>
          <a:custGeom>
            <a:avLst/>
            <a:gdLst>
              <a:gd name="connsiteX0" fmla="*/ 0 w 358775"/>
              <a:gd name="connsiteY0" fmla="*/ 457200 h 457200"/>
              <a:gd name="connsiteX1" fmla="*/ 358775 w 358775"/>
              <a:gd name="connsiteY1" fmla="*/ 457200 h 457200"/>
              <a:gd name="connsiteX2" fmla="*/ 358775 w 358775"/>
              <a:gd name="connsiteY2" fmla="*/ 0 h 457200"/>
              <a:gd name="connsiteX3" fmla="*/ 0 w 358775"/>
              <a:gd name="connsiteY3" fmla="*/ 0 h 457200"/>
              <a:gd name="connsiteX4" fmla="*/ 0 w 3587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775" h="457200">
                <a:moveTo>
                  <a:pt x="0" y="457200"/>
                </a:moveTo>
                <a:lnTo>
                  <a:pt x="358775" y="457200"/>
                </a:lnTo>
                <a:lnTo>
                  <a:pt x="3587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91026" y="12287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39026" y="12287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91026" y="16859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65726" y="2689225"/>
            <a:ext cx="2438400" cy="533400"/>
          </a:xfrm>
          <a:custGeom>
            <a:avLst/>
            <a:gdLst>
              <a:gd name="connsiteX0" fmla="*/ 0 w 2438400"/>
              <a:gd name="connsiteY0" fmla="*/ 533400 h 533400"/>
              <a:gd name="connsiteX1" fmla="*/ 2438400 w 2438400"/>
              <a:gd name="connsiteY1" fmla="*/ 533400 h 533400"/>
              <a:gd name="connsiteX2" fmla="*/ 2438400 w 2438400"/>
              <a:gd name="connsiteY2" fmla="*/ 0 h 533400"/>
              <a:gd name="connsiteX3" fmla="*/ 0 w 2438400"/>
              <a:gd name="connsiteY3" fmla="*/ 0 h 533400"/>
              <a:gd name="connsiteX4" fmla="*/ 0 w 2438400"/>
              <a:gd name="connsiteY4" fmla="*/ 5334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" h="533400">
                <a:moveTo>
                  <a:pt x="0" y="533400"/>
                </a:moveTo>
                <a:lnTo>
                  <a:pt x="2438400" y="533400"/>
                </a:lnTo>
                <a:lnTo>
                  <a:pt x="2438400" y="0"/>
                </a:lnTo>
                <a:lnTo>
                  <a:pt x="0" y="0"/>
                </a:lnTo>
                <a:lnTo>
                  <a:pt x="0" y="5334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39026" y="16859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91026" y="21431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818126" y="3070225"/>
            <a:ext cx="1981200" cy="457200"/>
          </a:xfrm>
          <a:custGeom>
            <a:avLst/>
            <a:gdLst>
              <a:gd name="connsiteX0" fmla="*/ 0 w 1981200"/>
              <a:gd name="connsiteY0" fmla="*/ 457200 h 457200"/>
              <a:gd name="connsiteX1" fmla="*/ 1981200 w 1981200"/>
              <a:gd name="connsiteY1" fmla="*/ 457200 h 457200"/>
              <a:gd name="connsiteX2" fmla="*/ 1981200 w 1981200"/>
              <a:gd name="connsiteY2" fmla="*/ 0 h 457200"/>
              <a:gd name="connsiteX3" fmla="*/ 0 w 1981200"/>
              <a:gd name="connsiteY3" fmla="*/ 0 h 457200"/>
              <a:gd name="connsiteX4" fmla="*/ 0 w 19812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457200">
                <a:moveTo>
                  <a:pt x="0" y="457200"/>
                </a:moveTo>
                <a:lnTo>
                  <a:pt x="1981200" y="457200"/>
                </a:lnTo>
                <a:lnTo>
                  <a:pt x="19812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39026" y="21431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91026" y="26003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39026" y="26003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08726" y="3451225"/>
            <a:ext cx="1752600" cy="457200"/>
          </a:xfrm>
          <a:custGeom>
            <a:avLst/>
            <a:gdLst>
              <a:gd name="connsiteX0" fmla="*/ 0 w 1752600"/>
              <a:gd name="connsiteY0" fmla="*/ 457200 h 457200"/>
              <a:gd name="connsiteX1" fmla="*/ 1752600 w 1752600"/>
              <a:gd name="connsiteY1" fmla="*/ 457200 h 457200"/>
              <a:gd name="connsiteX2" fmla="*/ 1752600 w 1752600"/>
              <a:gd name="connsiteY2" fmla="*/ 0 h 457200"/>
              <a:gd name="connsiteX3" fmla="*/ 0 w 1752600"/>
              <a:gd name="connsiteY3" fmla="*/ 0 h 457200"/>
              <a:gd name="connsiteX4" fmla="*/ 0 w 175260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457200">
                <a:moveTo>
                  <a:pt x="0" y="457200"/>
                </a:moveTo>
                <a:lnTo>
                  <a:pt x="1752600" y="457200"/>
                </a:lnTo>
                <a:lnTo>
                  <a:pt x="175260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91026" y="30575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789926" y="3375025"/>
            <a:ext cx="1828800" cy="533400"/>
          </a:xfrm>
          <a:custGeom>
            <a:avLst/>
            <a:gdLst>
              <a:gd name="connsiteX0" fmla="*/ 0 w 1828800"/>
              <a:gd name="connsiteY0" fmla="*/ 533400 h 533400"/>
              <a:gd name="connsiteX1" fmla="*/ 1828800 w 1828800"/>
              <a:gd name="connsiteY1" fmla="*/ 533400 h 533400"/>
              <a:gd name="connsiteX2" fmla="*/ 1828800 w 1828800"/>
              <a:gd name="connsiteY2" fmla="*/ 0 h 533400"/>
              <a:gd name="connsiteX3" fmla="*/ 0 w 1828800"/>
              <a:gd name="connsiteY3" fmla="*/ 0 h 533400"/>
              <a:gd name="connsiteX4" fmla="*/ 0 w 1828800"/>
              <a:gd name="connsiteY4" fmla="*/ 5334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8800" h="533400">
                <a:moveTo>
                  <a:pt x="0" y="533400"/>
                </a:moveTo>
                <a:lnTo>
                  <a:pt x="1828800" y="533400"/>
                </a:lnTo>
                <a:lnTo>
                  <a:pt x="1828800" y="0"/>
                </a:lnTo>
                <a:lnTo>
                  <a:pt x="0" y="0"/>
                </a:lnTo>
                <a:lnTo>
                  <a:pt x="0" y="5334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939026" y="3057526"/>
            <a:ext cx="3073400" cy="396875"/>
          </a:xfrm>
          <a:custGeom>
            <a:avLst/>
            <a:gdLst>
              <a:gd name="connsiteX0" fmla="*/ 12700 w 3073400"/>
              <a:gd name="connsiteY0" fmla="*/ 384175 h 396875"/>
              <a:gd name="connsiteX1" fmla="*/ 3060700 w 3073400"/>
              <a:gd name="connsiteY1" fmla="*/ 384175 h 396875"/>
              <a:gd name="connsiteX2" fmla="*/ 3060700 w 3073400"/>
              <a:gd name="connsiteY2" fmla="*/ 12700 h 396875"/>
              <a:gd name="connsiteX3" fmla="*/ 12700 w 3073400"/>
              <a:gd name="connsiteY3" fmla="*/ 12700 h 396875"/>
              <a:gd name="connsiteX4" fmla="*/ 12700 w 3073400"/>
              <a:gd name="connsiteY4" fmla="*/ 384175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3400" h="396875">
                <a:moveTo>
                  <a:pt x="12700" y="384175"/>
                </a:moveTo>
                <a:lnTo>
                  <a:pt x="3060700" y="384175"/>
                </a:lnTo>
                <a:lnTo>
                  <a:pt x="3060700" y="12700"/>
                </a:lnTo>
                <a:lnTo>
                  <a:pt x="12700" y="12700"/>
                </a:lnTo>
                <a:lnTo>
                  <a:pt x="12700" y="3841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1524000"/>
            <a:ext cx="1257300" cy="19558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556000"/>
            <a:ext cx="254000" cy="1778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49601" y="26543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49601" y="31115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006601" y="660401"/>
            <a:ext cx="300082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159500" y="7493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572001" y="1333500"/>
            <a:ext cx="1679947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94601" y="1333500"/>
            <a:ext cx="1731243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149601" y="2235200"/>
            <a:ext cx="355867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654800" y="3606801"/>
            <a:ext cx="11541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969001" y="3543301"/>
            <a:ext cx="4616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099300" y="36068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584701" y="2235201"/>
            <a:ext cx="254556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5400" algn="l"/>
                <a:tab pos="279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5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254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符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988300" y="3467101"/>
            <a:ext cx="472886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74101" y="3568701"/>
            <a:ext cx="59311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=8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47900" y="2159001"/>
            <a:ext cx="98745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795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795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200900" y="2260601"/>
            <a:ext cx="2128788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93700" algn="l"/>
                <a:tab pos="4318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93700" algn="l"/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93700" algn="l"/>
                <a:tab pos="4318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311401" y="4686301"/>
            <a:ext cx="16639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149601" y="3530601"/>
            <a:ext cx="35586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120688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1016000"/>
            <a:ext cx="7670800" cy="1028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3416300"/>
            <a:ext cx="3124200" cy="2311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98701" y="2260600"/>
            <a:ext cx="3117841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插入数据：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入栈（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删除数据：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出栈（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0" y="2857501"/>
            <a:ext cx="456535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后入先出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LIFO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03501" y="1117600"/>
            <a:ext cx="497251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堆栈（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：具有一定操作约束的线性表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只在一端（栈顶，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插入、删除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19301" y="3810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1752393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49450" y="1024001"/>
            <a:ext cx="8267700" cy="5157723"/>
          </a:xfrm>
          <a:custGeom>
            <a:avLst/>
            <a:gdLst>
              <a:gd name="connsiteX0" fmla="*/ 0 w 8267700"/>
              <a:gd name="connsiteY0" fmla="*/ 5157724 h 5157723"/>
              <a:gd name="connsiteX1" fmla="*/ 8267700 w 8267700"/>
              <a:gd name="connsiteY1" fmla="*/ 5157724 h 5157723"/>
              <a:gd name="connsiteX2" fmla="*/ 8267700 w 8267700"/>
              <a:gd name="connsiteY2" fmla="*/ 0 h 5157723"/>
              <a:gd name="connsiteX3" fmla="*/ 0 w 8267700"/>
              <a:gd name="connsiteY3" fmla="*/ 0 h 5157723"/>
              <a:gd name="connsiteX4" fmla="*/ 0 w 8267700"/>
              <a:gd name="connsiteY4" fmla="*/ 5157724 h 5157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67700" h="5157723">
                <a:moveTo>
                  <a:pt x="0" y="5157724"/>
                </a:moveTo>
                <a:lnTo>
                  <a:pt x="8267700" y="5157724"/>
                </a:lnTo>
                <a:lnTo>
                  <a:pt x="8267700" y="0"/>
                </a:lnTo>
                <a:lnTo>
                  <a:pt x="0" y="0"/>
                </a:lnTo>
                <a:lnTo>
                  <a:pt x="0" y="5157724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19312" y="3554476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407 h 304800"/>
              <a:gd name="connsiteX3" fmla="*/ 254101 w 304800"/>
              <a:gd name="connsiteY3" fmla="*/ 44703 h 304800"/>
              <a:gd name="connsiteX4" fmla="*/ 231139 w 304800"/>
              <a:gd name="connsiteY4" fmla="*/ 92075 h 304800"/>
              <a:gd name="connsiteX5" fmla="*/ 304800 w 304800"/>
              <a:gd name="connsiteY5" fmla="*/ 93726 h 304800"/>
              <a:gd name="connsiteX6" fmla="*/ 239674 w 304800"/>
              <a:gd name="connsiteY6" fmla="*/ 132588 h 304800"/>
              <a:gd name="connsiteX7" fmla="*/ 257810 w 304800"/>
              <a:gd name="connsiteY7" fmla="*/ 159258 h 304800"/>
              <a:gd name="connsiteX8" fmla="*/ 231139 w 304800"/>
              <a:gd name="connsiteY8" fmla="*/ 173608 h 304800"/>
              <a:gd name="connsiteX9" fmla="*/ 266369 w 304800"/>
              <a:gd name="connsiteY9" fmla="*/ 220471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789 h 304800"/>
              <a:gd name="connsiteX13" fmla="*/ 163855 w 304800"/>
              <a:gd name="connsiteY13" fmla="*/ 265810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651 h 304800"/>
              <a:gd name="connsiteX17" fmla="*/ 69380 w 304800"/>
              <a:gd name="connsiteY17" fmla="*/ 304800 h 304800"/>
              <a:gd name="connsiteX18" fmla="*/ 67805 w 304800"/>
              <a:gd name="connsiteY18" fmla="*/ 257302 h 304800"/>
              <a:gd name="connsiteX19" fmla="*/ 18135 w 304800"/>
              <a:gd name="connsiteY19" fmla="*/ 251459 h 304800"/>
              <a:gd name="connsiteX20" fmla="*/ 46990 w 304800"/>
              <a:gd name="connsiteY20" fmla="*/ 216789 h 304800"/>
              <a:gd name="connsiteX21" fmla="*/ 0 w 304800"/>
              <a:gd name="connsiteY21" fmla="*/ 181609 h 304800"/>
              <a:gd name="connsiteX22" fmla="*/ 55524 w 304800"/>
              <a:gd name="connsiteY22" fmla="*/ 163576 h 304800"/>
              <a:gd name="connsiteX23" fmla="*/ 16535 w 304800"/>
              <a:gd name="connsiteY23" fmla="*/ 116585 h 304800"/>
              <a:gd name="connsiteX24" fmla="*/ 75806 w 304800"/>
              <a:gd name="connsiteY24" fmla="*/ 110235 h 304800"/>
              <a:gd name="connsiteX25" fmla="*/ 63525 w 304800"/>
              <a:gd name="connsiteY25" fmla="*/ 51053 h 304800"/>
              <a:gd name="connsiteX26" fmla="*/ 120650 w 304800"/>
              <a:gd name="connsiteY26" fmla="*/ 90042 h 304800"/>
              <a:gd name="connsiteX27" fmla="*/ 137185 w 304800"/>
              <a:gd name="connsiteY27" fmla="*/ 26542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407"/>
                </a:lnTo>
                <a:lnTo>
                  <a:pt x="254101" y="44703"/>
                </a:lnTo>
                <a:lnTo>
                  <a:pt x="231139" y="92075"/>
                </a:lnTo>
                <a:lnTo>
                  <a:pt x="304800" y="93726"/>
                </a:lnTo>
                <a:lnTo>
                  <a:pt x="239674" y="132588"/>
                </a:lnTo>
                <a:lnTo>
                  <a:pt x="257810" y="159258"/>
                </a:lnTo>
                <a:lnTo>
                  <a:pt x="231139" y="173608"/>
                </a:lnTo>
                <a:lnTo>
                  <a:pt x="266369" y="220471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789"/>
                </a:lnTo>
                <a:lnTo>
                  <a:pt x="163855" y="265810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651"/>
                </a:lnTo>
                <a:lnTo>
                  <a:pt x="69380" y="304800"/>
                </a:lnTo>
                <a:lnTo>
                  <a:pt x="67805" y="257302"/>
                </a:lnTo>
                <a:lnTo>
                  <a:pt x="18135" y="251459"/>
                </a:lnTo>
                <a:lnTo>
                  <a:pt x="46990" y="216789"/>
                </a:lnTo>
                <a:lnTo>
                  <a:pt x="0" y="181609"/>
                </a:lnTo>
                <a:lnTo>
                  <a:pt x="55524" y="163576"/>
                </a:lnTo>
                <a:lnTo>
                  <a:pt x="16535" y="116585"/>
                </a:lnTo>
                <a:lnTo>
                  <a:pt x="75806" y="110235"/>
                </a:lnTo>
                <a:lnTo>
                  <a:pt x="63525" y="51053"/>
                </a:lnTo>
                <a:lnTo>
                  <a:pt x="120650" y="90042"/>
                </a:lnTo>
                <a:lnTo>
                  <a:pt x="137185" y="26542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7725" y="434340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32001" y="1104901"/>
            <a:ext cx="2532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1" y="1651001"/>
            <a:ext cx="51937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个或多个元素的有穷线性表。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32000" y="2159001"/>
            <a:ext cx="728936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的堆栈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，堆栈元素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1" y="2844800"/>
            <a:ext cx="7747955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CreateStack(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生成空堆栈，其最大长度为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IsFull(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：判断堆栈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是否已满；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32001" y="3670300"/>
            <a:ext cx="6747553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Push(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压入堆栈；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：判断堆栈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32001" y="4483101"/>
            <a:ext cx="563827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Pop(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：删除并返回栈顶元素；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19301" y="3810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堆栈的抽象数据类型描述</a:t>
            </a:r>
          </a:p>
        </p:txBody>
      </p:sp>
    </p:spTree>
    <p:extLst>
      <p:ext uri="{BB962C8B-B14F-4D97-AF65-F5344CB8AC3E}">
        <p14:creationId xmlns:p14="http://schemas.microsoft.com/office/powerpoint/2010/main" val="22907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03200"/>
            <a:ext cx="8305800" cy="5600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06900" y="2387601"/>
            <a:ext cx="294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842001" y="20320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226301" y="17526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08400" y="2425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56200" y="24257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56200" y="2070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40500" y="2463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40500" y="1828801"/>
            <a:ext cx="129844" cy="4950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81200" y="939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65500" y="9398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800600" y="9398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84900" y="10033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77101" y="5537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905500" y="5245101"/>
            <a:ext cx="29444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495801" y="4902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048001" y="46101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781300" y="39116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349500" y="4686300"/>
            <a:ext cx="12984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16400" y="39116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638800" y="3911601"/>
            <a:ext cx="12022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061200" y="38735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797300" y="4978401"/>
            <a:ext cx="129844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207000" y="53086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892300" y="2692401"/>
            <a:ext cx="2643994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CreatStack(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Push(S,A);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851400" y="3035301"/>
            <a:ext cx="105798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Push(S,B);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299200" y="3035301"/>
            <a:ext cx="107080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Push(S,C);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0320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5941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029200" y="5829301"/>
            <a:ext cx="9906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x=Pop(S);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350000" y="5829301"/>
            <a:ext cx="118622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(S)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9245600" y="4572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9245600" y="41148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45600" y="36576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9245600" y="2755900"/>
            <a:ext cx="205184" cy="854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35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9245600" y="2286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9245601" y="1524001"/>
            <a:ext cx="41036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65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178800" y="45720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4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78800" y="4114801"/>
            <a:ext cx="205184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20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038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49" y="1854915"/>
            <a:ext cx="1958870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：随便放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49" y="270748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54401" y="2626836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3053121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65474" y="2995515"/>
            <a:ext cx="302166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哪里有空放哪里，一步到位！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732873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652224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4066988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4009382"/>
            <a:ext cx="92974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累死</a:t>
            </a:r>
          </a:p>
        </p:txBody>
      </p:sp>
    </p:spTree>
    <p:extLst>
      <p:ext uri="{BB962C8B-B14F-4D97-AF65-F5344CB8AC3E}">
        <p14:creationId xmlns:p14="http://schemas.microsoft.com/office/powerpoint/2010/main" val="440048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25493" y="1725677"/>
            <a:ext cx="1159383" cy="452373"/>
          </a:xfrm>
          <a:custGeom>
            <a:avLst/>
            <a:gdLst>
              <a:gd name="connsiteX0" fmla="*/ 400558 w 1159383"/>
              <a:gd name="connsiteY0" fmla="*/ 75310 h 452373"/>
              <a:gd name="connsiteX1" fmla="*/ 475869 w 1159383"/>
              <a:gd name="connsiteY1" fmla="*/ 0 h 452373"/>
              <a:gd name="connsiteX2" fmla="*/ 526922 w 1159383"/>
              <a:gd name="connsiteY2" fmla="*/ 0 h 452373"/>
              <a:gd name="connsiteX3" fmla="*/ 526922 w 1159383"/>
              <a:gd name="connsiteY3" fmla="*/ 0 h 452373"/>
              <a:gd name="connsiteX4" fmla="*/ 716660 w 1159383"/>
              <a:gd name="connsiteY4" fmla="*/ 0 h 452373"/>
              <a:gd name="connsiteX5" fmla="*/ 1083945 w 1159383"/>
              <a:gd name="connsiteY5" fmla="*/ 0 h 452373"/>
              <a:gd name="connsiteX6" fmla="*/ 1159383 w 1159383"/>
              <a:gd name="connsiteY6" fmla="*/ 75310 h 452373"/>
              <a:gd name="connsiteX7" fmla="*/ 1159383 w 1159383"/>
              <a:gd name="connsiteY7" fmla="*/ 75310 h 452373"/>
              <a:gd name="connsiteX8" fmla="*/ 1159383 w 1159383"/>
              <a:gd name="connsiteY8" fmla="*/ 75310 h 452373"/>
              <a:gd name="connsiteX9" fmla="*/ 1159383 w 1159383"/>
              <a:gd name="connsiteY9" fmla="*/ 188467 h 452373"/>
              <a:gd name="connsiteX10" fmla="*/ 1159383 w 1159383"/>
              <a:gd name="connsiteY10" fmla="*/ 376935 h 452373"/>
              <a:gd name="connsiteX11" fmla="*/ 1083945 w 1159383"/>
              <a:gd name="connsiteY11" fmla="*/ 452373 h 452373"/>
              <a:gd name="connsiteX12" fmla="*/ 716660 w 1159383"/>
              <a:gd name="connsiteY12" fmla="*/ 452373 h 452373"/>
              <a:gd name="connsiteX13" fmla="*/ 526922 w 1159383"/>
              <a:gd name="connsiteY13" fmla="*/ 452373 h 452373"/>
              <a:gd name="connsiteX14" fmla="*/ 526922 w 1159383"/>
              <a:gd name="connsiteY14" fmla="*/ 452373 h 452373"/>
              <a:gd name="connsiteX15" fmla="*/ 475869 w 1159383"/>
              <a:gd name="connsiteY15" fmla="*/ 452373 h 452373"/>
              <a:gd name="connsiteX16" fmla="*/ 400558 w 1159383"/>
              <a:gd name="connsiteY16" fmla="*/ 376935 h 452373"/>
              <a:gd name="connsiteX17" fmla="*/ 400558 w 1159383"/>
              <a:gd name="connsiteY17" fmla="*/ 188467 h 452373"/>
              <a:gd name="connsiteX18" fmla="*/ 0 w 1159383"/>
              <a:gd name="connsiteY18" fmla="*/ 91947 h 452373"/>
              <a:gd name="connsiteX19" fmla="*/ 400558 w 1159383"/>
              <a:gd name="connsiteY19" fmla="*/ 75310 h 452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59383" h="452373">
                <a:moveTo>
                  <a:pt x="400558" y="75310"/>
                </a:moveTo>
                <a:cubicBezTo>
                  <a:pt x="400558" y="33654"/>
                  <a:pt x="434213" y="0"/>
                  <a:pt x="475869" y="0"/>
                </a:cubicBezTo>
                <a:lnTo>
                  <a:pt x="526922" y="0"/>
                </a:lnTo>
                <a:lnTo>
                  <a:pt x="526922" y="0"/>
                </a:lnTo>
                <a:lnTo>
                  <a:pt x="716660" y="0"/>
                </a:lnTo>
                <a:lnTo>
                  <a:pt x="1083945" y="0"/>
                </a:lnTo>
                <a:cubicBezTo>
                  <a:pt x="1125601" y="0"/>
                  <a:pt x="1159383" y="33654"/>
                  <a:pt x="1159383" y="75310"/>
                </a:cubicBezTo>
                <a:lnTo>
                  <a:pt x="1159383" y="75310"/>
                </a:lnTo>
                <a:lnTo>
                  <a:pt x="1159383" y="75310"/>
                </a:lnTo>
                <a:lnTo>
                  <a:pt x="1159383" y="188467"/>
                </a:lnTo>
                <a:lnTo>
                  <a:pt x="1159383" y="376935"/>
                </a:lnTo>
                <a:cubicBezTo>
                  <a:pt x="1159383" y="418591"/>
                  <a:pt x="1125601" y="452373"/>
                  <a:pt x="1083945" y="452373"/>
                </a:cubicBezTo>
                <a:lnTo>
                  <a:pt x="716660" y="452373"/>
                </a:lnTo>
                <a:lnTo>
                  <a:pt x="526922" y="452373"/>
                </a:lnTo>
                <a:lnTo>
                  <a:pt x="526922" y="452373"/>
                </a:lnTo>
                <a:lnTo>
                  <a:pt x="475869" y="452373"/>
                </a:lnTo>
                <a:cubicBezTo>
                  <a:pt x="434213" y="452373"/>
                  <a:pt x="400558" y="418591"/>
                  <a:pt x="400558" y="376935"/>
                </a:cubicBezTo>
                <a:lnTo>
                  <a:pt x="400558" y="188467"/>
                </a:lnTo>
                <a:lnTo>
                  <a:pt x="0" y="91947"/>
                </a:lnTo>
                <a:lnTo>
                  <a:pt x="400558" y="753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2793" y="1712977"/>
            <a:ext cx="1184783" cy="477773"/>
          </a:xfrm>
          <a:custGeom>
            <a:avLst/>
            <a:gdLst>
              <a:gd name="connsiteX0" fmla="*/ 413258 w 1184783"/>
              <a:gd name="connsiteY0" fmla="*/ 88010 h 477773"/>
              <a:gd name="connsiteX1" fmla="*/ 488569 w 1184783"/>
              <a:gd name="connsiteY1" fmla="*/ 12700 h 477773"/>
              <a:gd name="connsiteX2" fmla="*/ 539622 w 1184783"/>
              <a:gd name="connsiteY2" fmla="*/ 12700 h 477773"/>
              <a:gd name="connsiteX3" fmla="*/ 539622 w 1184783"/>
              <a:gd name="connsiteY3" fmla="*/ 12700 h 477773"/>
              <a:gd name="connsiteX4" fmla="*/ 729360 w 1184783"/>
              <a:gd name="connsiteY4" fmla="*/ 12700 h 477773"/>
              <a:gd name="connsiteX5" fmla="*/ 1096645 w 1184783"/>
              <a:gd name="connsiteY5" fmla="*/ 12700 h 477773"/>
              <a:gd name="connsiteX6" fmla="*/ 1172083 w 1184783"/>
              <a:gd name="connsiteY6" fmla="*/ 88010 h 477773"/>
              <a:gd name="connsiteX7" fmla="*/ 1172083 w 1184783"/>
              <a:gd name="connsiteY7" fmla="*/ 88010 h 477773"/>
              <a:gd name="connsiteX8" fmla="*/ 1172083 w 1184783"/>
              <a:gd name="connsiteY8" fmla="*/ 88010 h 477773"/>
              <a:gd name="connsiteX9" fmla="*/ 1172083 w 1184783"/>
              <a:gd name="connsiteY9" fmla="*/ 201167 h 477773"/>
              <a:gd name="connsiteX10" fmla="*/ 1172083 w 1184783"/>
              <a:gd name="connsiteY10" fmla="*/ 389635 h 477773"/>
              <a:gd name="connsiteX11" fmla="*/ 1096645 w 1184783"/>
              <a:gd name="connsiteY11" fmla="*/ 465073 h 477773"/>
              <a:gd name="connsiteX12" fmla="*/ 729360 w 1184783"/>
              <a:gd name="connsiteY12" fmla="*/ 465073 h 477773"/>
              <a:gd name="connsiteX13" fmla="*/ 539622 w 1184783"/>
              <a:gd name="connsiteY13" fmla="*/ 465073 h 477773"/>
              <a:gd name="connsiteX14" fmla="*/ 539622 w 1184783"/>
              <a:gd name="connsiteY14" fmla="*/ 465073 h 477773"/>
              <a:gd name="connsiteX15" fmla="*/ 488569 w 1184783"/>
              <a:gd name="connsiteY15" fmla="*/ 465073 h 477773"/>
              <a:gd name="connsiteX16" fmla="*/ 413258 w 1184783"/>
              <a:gd name="connsiteY16" fmla="*/ 389635 h 477773"/>
              <a:gd name="connsiteX17" fmla="*/ 413258 w 1184783"/>
              <a:gd name="connsiteY17" fmla="*/ 201167 h 477773"/>
              <a:gd name="connsiteX18" fmla="*/ 12700 w 1184783"/>
              <a:gd name="connsiteY18" fmla="*/ 104647 h 477773"/>
              <a:gd name="connsiteX19" fmla="*/ 413258 w 1184783"/>
              <a:gd name="connsiteY19" fmla="*/ 88010 h 477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84783" h="477773">
                <a:moveTo>
                  <a:pt x="413258" y="88010"/>
                </a:moveTo>
                <a:cubicBezTo>
                  <a:pt x="413258" y="46354"/>
                  <a:pt x="446913" y="12700"/>
                  <a:pt x="488569" y="12700"/>
                </a:cubicBezTo>
                <a:lnTo>
                  <a:pt x="539622" y="12700"/>
                </a:lnTo>
                <a:lnTo>
                  <a:pt x="539622" y="12700"/>
                </a:lnTo>
                <a:lnTo>
                  <a:pt x="729360" y="12700"/>
                </a:lnTo>
                <a:lnTo>
                  <a:pt x="1096645" y="12700"/>
                </a:lnTo>
                <a:cubicBezTo>
                  <a:pt x="1138301" y="12700"/>
                  <a:pt x="1172083" y="46354"/>
                  <a:pt x="1172083" y="88010"/>
                </a:cubicBezTo>
                <a:lnTo>
                  <a:pt x="1172083" y="88010"/>
                </a:lnTo>
                <a:lnTo>
                  <a:pt x="1172083" y="88010"/>
                </a:lnTo>
                <a:lnTo>
                  <a:pt x="1172083" y="201167"/>
                </a:lnTo>
                <a:lnTo>
                  <a:pt x="1172083" y="389635"/>
                </a:lnTo>
                <a:cubicBezTo>
                  <a:pt x="1172083" y="431291"/>
                  <a:pt x="1138301" y="465073"/>
                  <a:pt x="1096645" y="465073"/>
                </a:cubicBezTo>
                <a:lnTo>
                  <a:pt x="729360" y="465073"/>
                </a:lnTo>
                <a:lnTo>
                  <a:pt x="539622" y="465073"/>
                </a:lnTo>
                <a:lnTo>
                  <a:pt x="539622" y="465073"/>
                </a:lnTo>
                <a:lnTo>
                  <a:pt x="488569" y="465073"/>
                </a:lnTo>
                <a:cubicBezTo>
                  <a:pt x="446913" y="465073"/>
                  <a:pt x="413258" y="431291"/>
                  <a:pt x="413258" y="389635"/>
                </a:cubicBezTo>
                <a:lnTo>
                  <a:pt x="413258" y="201167"/>
                </a:lnTo>
                <a:lnTo>
                  <a:pt x="12700" y="104647"/>
                </a:lnTo>
                <a:lnTo>
                  <a:pt x="413258" y="8801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40733" y="2697227"/>
            <a:ext cx="1156843" cy="452373"/>
          </a:xfrm>
          <a:custGeom>
            <a:avLst/>
            <a:gdLst>
              <a:gd name="connsiteX0" fmla="*/ 399542 w 1156843"/>
              <a:gd name="connsiteY0" fmla="*/ 75310 h 452373"/>
              <a:gd name="connsiteX1" fmla="*/ 474980 w 1156843"/>
              <a:gd name="connsiteY1" fmla="*/ 0 h 452373"/>
              <a:gd name="connsiteX2" fmla="*/ 525780 w 1156843"/>
              <a:gd name="connsiteY2" fmla="*/ 0 h 452373"/>
              <a:gd name="connsiteX3" fmla="*/ 525780 w 1156843"/>
              <a:gd name="connsiteY3" fmla="*/ 0 h 452373"/>
              <a:gd name="connsiteX4" fmla="*/ 715010 w 1156843"/>
              <a:gd name="connsiteY4" fmla="*/ 0 h 452373"/>
              <a:gd name="connsiteX5" fmla="*/ 1081405 w 1156843"/>
              <a:gd name="connsiteY5" fmla="*/ 0 h 452373"/>
              <a:gd name="connsiteX6" fmla="*/ 1156843 w 1156843"/>
              <a:gd name="connsiteY6" fmla="*/ 75310 h 452373"/>
              <a:gd name="connsiteX7" fmla="*/ 1156843 w 1156843"/>
              <a:gd name="connsiteY7" fmla="*/ 75310 h 452373"/>
              <a:gd name="connsiteX8" fmla="*/ 1156843 w 1156843"/>
              <a:gd name="connsiteY8" fmla="*/ 75310 h 452373"/>
              <a:gd name="connsiteX9" fmla="*/ 1156843 w 1156843"/>
              <a:gd name="connsiteY9" fmla="*/ 188467 h 452373"/>
              <a:gd name="connsiteX10" fmla="*/ 1156843 w 1156843"/>
              <a:gd name="connsiteY10" fmla="*/ 376935 h 452373"/>
              <a:gd name="connsiteX11" fmla="*/ 1081405 w 1156843"/>
              <a:gd name="connsiteY11" fmla="*/ 452373 h 452373"/>
              <a:gd name="connsiteX12" fmla="*/ 715010 w 1156843"/>
              <a:gd name="connsiteY12" fmla="*/ 452373 h 452373"/>
              <a:gd name="connsiteX13" fmla="*/ 525780 w 1156843"/>
              <a:gd name="connsiteY13" fmla="*/ 452373 h 452373"/>
              <a:gd name="connsiteX14" fmla="*/ 525780 w 1156843"/>
              <a:gd name="connsiteY14" fmla="*/ 452373 h 452373"/>
              <a:gd name="connsiteX15" fmla="*/ 474980 w 1156843"/>
              <a:gd name="connsiteY15" fmla="*/ 452373 h 452373"/>
              <a:gd name="connsiteX16" fmla="*/ 399542 w 1156843"/>
              <a:gd name="connsiteY16" fmla="*/ 376935 h 452373"/>
              <a:gd name="connsiteX17" fmla="*/ 399542 w 1156843"/>
              <a:gd name="connsiteY17" fmla="*/ 188467 h 452373"/>
              <a:gd name="connsiteX18" fmla="*/ 0 w 1156843"/>
              <a:gd name="connsiteY18" fmla="*/ 91947 h 452373"/>
              <a:gd name="connsiteX19" fmla="*/ 399542 w 1156843"/>
              <a:gd name="connsiteY19" fmla="*/ 75310 h 452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56843" h="452373">
                <a:moveTo>
                  <a:pt x="399542" y="75310"/>
                </a:moveTo>
                <a:cubicBezTo>
                  <a:pt x="399542" y="33654"/>
                  <a:pt x="433324" y="0"/>
                  <a:pt x="474980" y="0"/>
                </a:cubicBezTo>
                <a:lnTo>
                  <a:pt x="525780" y="0"/>
                </a:lnTo>
                <a:lnTo>
                  <a:pt x="525780" y="0"/>
                </a:lnTo>
                <a:lnTo>
                  <a:pt x="715010" y="0"/>
                </a:lnTo>
                <a:lnTo>
                  <a:pt x="1081405" y="0"/>
                </a:lnTo>
                <a:cubicBezTo>
                  <a:pt x="1123061" y="0"/>
                  <a:pt x="1156843" y="33654"/>
                  <a:pt x="1156843" y="75310"/>
                </a:cubicBezTo>
                <a:lnTo>
                  <a:pt x="1156843" y="75310"/>
                </a:lnTo>
                <a:lnTo>
                  <a:pt x="1156843" y="75310"/>
                </a:lnTo>
                <a:lnTo>
                  <a:pt x="1156843" y="188467"/>
                </a:lnTo>
                <a:lnTo>
                  <a:pt x="1156843" y="376935"/>
                </a:lnTo>
                <a:cubicBezTo>
                  <a:pt x="1156843" y="418591"/>
                  <a:pt x="1123061" y="452373"/>
                  <a:pt x="1081405" y="452373"/>
                </a:cubicBezTo>
                <a:lnTo>
                  <a:pt x="715010" y="452373"/>
                </a:lnTo>
                <a:lnTo>
                  <a:pt x="525780" y="452373"/>
                </a:lnTo>
                <a:lnTo>
                  <a:pt x="525780" y="452373"/>
                </a:lnTo>
                <a:lnTo>
                  <a:pt x="474980" y="452373"/>
                </a:lnTo>
                <a:cubicBezTo>
                  <a:pt x="433324" y="452373"/>
                  <a:pt x="399542" y="418591"/>
                  <a:pt x="399542" y="376935"/>
                </a:cubicBezTo>
                <a:lnTo>
                  <a:pt x="399542" y="188467"/>
                </a:lnTo>
                <a:lnTo>
                  <a:pt x="0" y="91947"/>
                </a:lnTo>
                <a:lnTo>
                  <a:pt x="399542" y="7531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28033" y="2684527"/>
            <a:ext cx="1182243" cy="477773"/>
          </a:xfrm>
          <a:custGeom>
            <a:avLst/>
            <a:gdLst>
              <a:gd name="connsiteX0" fmla="*/ 412242 w 1182243"/>
              <a:gd name="connsiteY0" fmla="*/ 88010 h 477773"/>
              <a:gd name="connsiteX1" fmla="*/ 487680 w 1182243"/>
              <a:gd name="connsiteY1" fmla="*/ 12700 h 477773"/>
              <a:gd name="connsiteX2" fmla="*/ 538480 w 1182243"/>
              <a:gd name="connsiteY2" fmla="*/ 12700 h 477773"/>
              <a:gd name="connsiteX3" fmla="*/ 538480 w 1182243"/>
              <a:gd name="connsiteY3" fmla="*/ 12700 h 477773"/>
              <a:gd name="connsiteX4" fmla="*/ 727710 w 1182243"/>
              <a:gd name="connsiteY4" fmla="*/ 12700 h 477773"/>
              <a:gd name="connsiteX5" fmla="*/ 1094105 w 1182243"/>
              <a:gd name="connsiteY5" fmla="*/ 12700 h 477773"/>
              <a:gd name="connsiteX6" fmla="*/ 1169543 w 1182243"/>
              <a:gd name="connsiteY6" fmla="*/ 88010 h 477773"/>
              <a:gd name="connsiteX7" fmla="*/ 1169543 w 1182243"/>
              <a:gd name="connsiteY7" fmla="*/ 88010 h 477773"/>
              <a:gd name="connsiteX8" fmla="*/ 1169543 w 1182243"/>
              <a:gd name="connsiteY8" fmla="*/ 88010 h 477773"/>
              <a:gd name="connsiteX9" fmla="*/ 1169543 w 1182243"/>
              <a:gd name="connsiteY9" fmla="*/ 201167 h 477773"/>
              <a:gd name="connsiteX10" fmla="*/ 1169543 w 1182243"/>
              <a:gd name="connsiteY10" fmla="*/ 389635 h 477773"/>
              <a:gd name="connsiteX11" fmla="*/ 1094105 w 1182243"/>
              <a:gd name="connsiteY11" fmla="*/ 465073 h 477773"/>
              <a:gd name="connsiteX12" fmla="*/ 727710 w 1182243"/>
              <a:gd name="connsiteY12" fmla="*/ 465073 h 477773"/>
              <a:gd name="connsiteX13" fmla="*/ 538480 w 1182243"/>
              <a:gd name="connsiteY13" fmla="*/ 465073 h 477773"/>
              <a:gd name="connsiteX14" fmla="*/ 538480 w 1182243"/>
              <a:gd name="connsiteY14" fmla="*/ 465073 h 477773"/>
              <a:gd name="connsiteX15" fmla="*/ 487680 w 1182243"/>
              <a:gd name="connsiteY15" fmla="*/ 465073 h 477773"/>
              <a:gd name="connsiteX16" fmla="*/ 412242 w 1182243"/>
              <a:gd name="connsiteY16" fmla="*/ 389635 h 477773"/>
              <a:gd name="connsiteX17" fmla="*/ 412242 w 1182243"/>
              <a:gd name="connsiteY17" fmla="*/ 201167 h 477773"/>
              <a:gd name="connsiteX18" fmla="*/ 12700 w 1182243"/>
              <a:gd name="connsiteY18" fmla="*/ 104647 h 477773"/>
              <a:gd name="connsiteX19" fmla="*/ 412242 w 1182243"/>
              <a:gd name="connsiteY19" fmla="*/ 88010 h 477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82243" h="477773">
                <a:moveTo>
                  <a:pt x="412242" y="88010"/>
                </a:moveTo>
                <a:cubicBezTo>
                  <a:pt x="412242" y="46354"/>
                  <a:pt x="446024" y="12700"/>
                  <a:pt x="487680" y="12700"/>
                </a:cubicBezTo>
                <a:lnTo>
                  <a:pt x="538480" y="12700"/>
                </a:lnTo>
                <a:lnTo>
                  <a:pt x="538480" y="12700"/>
                </a:lnTo>
                <a:lnTo>
                  <a:pt x="727710" y="12700"/>
                </a:lnTo>
                <a:lnTo>
                  <a:pt x="1094105" y="12700"/>
                </a:lnTo>
                <a:cubicBezTo>
                  <a:pt x="1135761" y="12700"/>
                  <a:pt x="1169543" y="46354"/>
                  <a:pt x="1169543" y="88010"/>
                </a:cubicBezTo>
                <a:lnTo>
                  <a:pt x="1169543" y="88010"/>
                </a:lnTo>
                <a:lnTo>
                  <a:pt x="1169543" y="88010"/>
                </a:lnTo>
                <a:lnTo>
                  <a:pt x="1169543" y="201167"/>
                </a:lnTo>
                <a:lnTo>
                  <a:pt x="1169543" y="389635"/>
                </a:lnTo>
                <a:cubicBezTo>
                  <a:pt x="1169543" y="431291"/>
                  <a:pt x="1135761" y="465073"/>
                  <a:pt x="1094105" y="465073"/>
                </a:cubicBezTo>
                <a:lnTo>
                  <a:pt x="727710" y="465073"/>
                </a:lnTo>
                <a:lnTo>
                  <a:pt x="538480" y="465073"/>
                </a:lnTo>
                <a:lnTo>
                  <a:pt x="538480" y="465073"/>
                </a:lnTo>
                <a:lnTo>
                  <a:pt x="487680" y="465073"/>
                </a:lnTo>
                <a:cubicBezTo>
                  <a:pt x="446024" y="465073"/>
                  <a:pt x="412242" y="431291"/>
                  <a:pt x="412242" y="389635"/>
                </a:cubicBezTo>
                <a:lnTo>
                  <a:pt x="412242" y="201167"/>
                </a:lnTo>
                <a:lnTo>
                  <a:pt x="12700" y="104647"/>
                </a:lnTo>
                <a:lnTo>
                  <a:pt x="412242" y="8801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571500"/>
            <a:ext cx="6750246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03200" algn="l"/>
                <a:tab pos="457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可以穿插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交替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进行；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032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按照操作系列</a:t>
            </a:r>
          </a:p>
          <a:p>
            <a:pPr>
              <a:lnSpc>
                <a:spcPts val="2500"/>
              </a:lnSpc>
              <a:tabLst>
                <a:tab pos="2032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(1)Push(S,A),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Push(S,B),Push((S,C),</a:t>
            </a:r>
            <a:r>
              <a:rPr lang="en-US" altLang="zh-CN" sz="2004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Pop(S),Pop(S),Pop(S)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1" y="1651001"/>
            <a:ext cx="153888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堆栈输出是？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64101" y="1879601"/>
            <a:ext cx="47448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CBA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97100" y="2349500"/>
            <a:ext cx="6929782" cy="30854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而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Push(S,A),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,Push(S,B),Push((S,C),</a:t>
            </a:r>
            <a:r>
              <a:rPr lang="en-US" altLang="zh-CN" sz="2006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Pop(S),Pop(S)</a:t>
            </a:r>
          </a:p>
          <a:p>
            <a:pPr>
              <a:lnSpc>
                <a:spcPts val="24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堆栈输出是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17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	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如果三个字符按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序压入堆栈</a:t>
            </a:r>
          </a:p>
          <a:p>
            <a:pPr>
              <a:lnSpc>
                <a:spcPts val="25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的所有排列都可能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是出栈的序列吗？</a:t>
            </a:r>
          </a:p>
          <a:p>
            <a:pPr>
              <a:lnSpc>
                <a:spcPts val="25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可以产生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这样的序</a:t>
            </a:r>
          </a:p>
          <a:p>
            <a:pPr>
              <a:lnSpc>
                <a:spcPts val="2200"/>
              </a:lnSpc>
              <a:tabLst>
                <a:tab pos="317500" algn="l"/>
                <a:tab pos="342900" algn="l"/>
                <a:tab pos="5715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列吗？</a:t>
            </a:r>
          </a:p>
        </p:txBody>
      </p:sp>
    </p:spTree>
    <p:extLst>
      <p:ext uri="{BB962C8B-B14F-4D97-AF65-F5344CB8AC3E}">
        <p14:creationId xmlns:p14="http://schemas.microsoft.com/office/powerpoint/2010/main" val="2260306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32050" y="3965575"/>
            <a:ext cx="25400" cy="2219960"/>
          </a:xfrm>
          <a:custGeom>
            <a:avLst/>
            <a:gdLst>
              <a:gd name="connsiteX0" fmla="*/ 6350 w 25400"/>
              <a:gd name="connsiteY0" fmla="*/ 6350 h 2219960"/>
              <a:gd name="connsiteX1" fmla="*/ 6350 w 25400"/>
              <a:gd name="connsiteY1" fmla="*/ 2213609 h 221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19960">
                <a:moveTo>
                  <a:pt x="6350" y="6350"/>
                </a:moveTo>
                <a:lnTo>
                  <a:pt x="6350" y="2213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004050" y="3965575"/>
            <a:ext cx="25400" cy="2219960"/>
          </a:xfrm>
          <a:custGeom>
            <a:avLst/>
            <a:gdLst>
              <a:gd name="connsiteX0" fmla="*/ 6350 w 25400"/>
              <a:gd name="connsiteY0" fmla="*/ 6350 h 2219960"/>
              <a:gd name="connsiteX1" fmla="*/ 6350 w 25400"/>
              <a:gd name="connsiteY1" fmla="*/ 2213609 h 2219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19960">
                <a:moveTo>
                  <a:pt x="6350" y="6350"/>
                </a:moveTo>
                <a:lnTo>
                  <a:pt x="6350" y="221360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25700" y="3971925"/>
            <a:ext cx="4597400" cy="25400"/>
          </a:xfrm>
          <a:custGeom>
            <a:avLst/>
            <a:gdLst>
              <a:gd name="connsiteX0" fmla="*/ 6350 w 4597400"/>
              <a:gd name="connsiteY0" fmla="*/ 6350 h 25400"/>
              <a:gd name="connsiteX1" fmla="*/ 4591050 w 45974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7400" h="25400">
                <a:moveTo>
                  <a:pt x="6350" y="6350"/>
                </a:moveTo>
                <a:lnTo>
                  <a:pt x="45910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425700" y="6166484"/>
            <a:ext cx="4597400" cy="25400"/>
          </a:xfrm>
          <a:custGeom>
            <a:avLst/>
            <a:gdLst>
              <a:gd name="connsiteX0" fmla="*/ 6350 w 4597400"/>
              <a:gd name="connsiteY0" fmla="*/ 6350 h 25400"/>
              <a:gd name="connsiteX1" fmla="*/ 4591050 w 45974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7400" h="25400">
                <a:moveTo>
                  <a:pt x="6350" y="6350"/>
                </a:moveTo>
                <a:lnTo>
                  <a:pt x="45910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461438" y="4305364"/>
            <a:ext cx="31750" cy="1489011"/>
          </a:xfrm>
          <a:custGeom>
            <a:avLst/>
            <a:gdLst>
              <a:gd name="connsiteX0" fmla="*/ 7937 w 31750"/>
              <a:gd name="connsiteY0" fmla="*/ 7937 h 1489011"/>
              <a:gd name="connsiteX1" fmla="*/ 7937 w 31750"/>
              <a:gd name="connsiteY1" fmla="*/ 1481073 h 1489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11">
                <a:moveTo>
                  <a:pt x="7937" y="7937"/>
                </a:moveTo>
                <a:lnTo>
                  <a:pt x="7937" y="1481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461438" y="5778500"/>
            <a:ext cx="436498" cy="31750"/>
          </a:xfrm>
          <a:custGeom>
            <a:avLst/>
            <a:gdLst>
              <a:gd name="connsiteX0" fmla="*/ 7937 w 436498"/>
              <a:gd name="connsiteY0" fmla="*/ 7937 h 31750"/>
              <a:gd name="connsiteX1" fmla="*/ 428561 w 436498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6498" h="31750">
                <a:moveTo>
                  <a:pt x="7937" y="7937"/>
                </a:moveTo>
                <a:lnTo>
                  <a:pt x="428561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82062" y="4305364"/>
            <a:ext cx="31750" cy="1489011"/>
          </a:xfrm>
          <a:custGeom>
            <a:avLst/>
            <a:gdLst>
              <a:gd name="connsiteX0" fmla="*/ 7937 w 31750"/>
              <a:gd name="connsiteY0" fmla="*/ 7937 h 1489011"/>
              <a:gd name="connsiteX1" fmla="*/ 7937 w 31750"/>
              <a:gd name="connsiteY1" fmla="*/ 1481073 h 1489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11">
                <a:moveTo>
                  <a:pt x="7937" y="7937"/>
                </a:moveTo>
                <a:lnTo>
                  <a:pt x="7937" y="14810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326119" y="5491163"/>
            <a:ext cx="329031" cy="288925"/>
          </a:xfrm>
          <a:custGeom>
            <a:avLst/>
            <a:gdLst>
              <a:gd name="connsiteX0" fmla="*/ 0 w 329031"/>
              <a:gd name="connsiteY0" fmla="*/ 288925 h 288925"/>
              <a:gd name="connsiteX1" fmla="*/ 329031 w 329031"/>
              <a:gd name="connsiteY1" fmla="*/ 288925 h 288925"/>
              <a:gd name="connsiteX2" fmla="*/ 329031 w 329031"/>
              <a:gd name="connsiteY2" fmla="*/ 0 h 288925"/>
              <a:gd name="connsiteX3" fmla="*/ 0 w 329031"/>
              <a:gd name="connsiteY3" fmla="*/ 0 h 288925"/>
              <a:gd name="connsiteX4" fmla="*/ 0 w 329031"/>
              <a:gd name="connsiteY4" fmla="*/ 288925 h 28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031" h="288925">
                <a:moveTo>
                  <a:pt x="0" y="288925"/>
                </a:moveTo>
                <a:lnTo>
                  <a:pt x="329031" y="288925"/>
                </a:lnTo>
                <a:lnTo>
                  <a:pt x="329031" y="0"/>
                </a:lnTo>
                <a:lnTo>
                  <a:pt x="0" y="0"/>
                </a:lnTo>
                <a:lnTo>
                  <a:pt x="0" y="288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867839" y="4291012"/>
            <a:ext cx="141223" cy="31750"/>
          </a:xfrm>
          <a:custGeom>
            <a:avLst/>
            <a:gdLst>
              <a:gd name="connsiteX0" fmla="*/ 7937 w 141223"/>
              <a:gd name="connsiteY0" fmla="*/ 7937 h 31750"/>
              <a:gd name="connsiteX1" fmla="*/ 133286 w 141223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223" h="31750">
                <a:moveTo>
                  <a:pt x="7937" y="7937"/>
                </a:moveTo>
                <a:lnTo>
                  <a:pt x="133286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340789" y="4287837"/>
            <a:ext cx="141223" cy="31750"/>
          </a:xfrm>
          <a:custGeom>
            <a:avLst/>
            <a:gdLst>
              <a:gd name="connsiteX0" fmla="*/ 7937 w 141223"/>
              <a:gd name="connsiteY0" fmla="*/ 7937 h 31750"/>
              <a:gd name="connsiteX1" fmla="*/ 133286 w 141223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223" h="31750">
                <a:moveTo>
                  <a:pt x="7937" y="7937"/>
                </a:moveTo>
                <a:lnTo>
                  <a:pt x="133286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513827" y="5426076"/>
            <a:ext cx="306323" cy="314325"/>
          </a:xfrm>
          <a:custGeom>
            <a:avLst/>
            <a:gdLst>
              <a:gd name="connsiteX0" fmla="*/ 0 w 306323"/>
              <a:gd name="connsiteY0" fmla="*/ 157226 h 314325"/>
              <a:gd name="connsiteX1" fmla="*/ 153161 w 306323"/>
              <a:gd name="connsiteY1" fmla="*/ 0 h 314325"/>
              <a:gd name="connsiteX2" fmla="*/ 306323 w 306323"/>
              <a:gd name="connsiteY2" fmla="*/ 157226 h 314325"/>
              <a:gd name="connsiteX3" fmla="*/ 153161 w 306323"/>
              <a:gd name="connsiteY3" fmla="*/ 314325 h 314325"/>
              <a:gd name="connsiteX4" fmla="*/ 0 w 306323"/>
              <a:gd name="connsiteY4" fmla="*/ 157226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14325">
                <a:moveTo>
                  <a:pt x="0" y="157226"/>
                </a:moveTo>
                <a:cubicBezTo>
                  <a:pt x="0" y="70358"/>
                  <a:pt x="68580" y="0"/>
                  <a:pt x="153161" y="0"/>
                </a:cubicBezTo>
                <a:cubicBezTo>
                  <a:pt x="237743" y="0"/>
                  <a:pt x="306323" y="70358"/>
                  <a:pt x="306323" y="157226"/>
                </a:cubicBezTo>
                <a:cubicBezTo>
                  <a:pt x="306323" y="243966"/>
                  <a:pt x="237743" y="314325"/>
                  <a:pt x="153161" y="314325"/>
                </a:cubicBezTo>
                <a:cubicBezTo>
                  <a:pt x="68580" y="314325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504302" y="5416551"/>
            <a:ext cx="325373" cy="333375"/>
          </a:xfrm>
          <a:custGeom>
            <a:avLst/>
            <a:gdLst>
              <a:gd name="connsiteX0" fmla="*/ 9525 w 325373"/>
              <a:gd name="connsiteY0" fmla="*/ 166751 h 333375"/>
              <a:gd name="connsiteX1" fmla="*/ 162686 w 325373"/>
              <a:gd name="connsiteY1" fmla="*/ 9525 h 333375"/>
              <a:gd name="connsiteX2" fmla="*/ 315848 w 325373"/>
              <a:gd name="connsiteY2" fmla="*/ 166751 h 333375"/>
              <a:gd name="connsiteX3" fmla="*/ 162686 w 325373"/>
              <a:gd name="connsiteY3" fmla="*/ 323850 h 333375"/>
              <a:gd name="connsiteX4" fmla="*/ 9525 w 325373"/>
              <a:gd name="connsiteY4" fmla="*/ 166751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373" h="333375">
                <a:moveTo>
                  <a:pt x="9525" y="166751"/>
                </a:moveTo>
                <a:cubicBezTo>
                  <a:pt x="9525" y="79883"/>
                  <a:pt x="78105" y="9525"/>
                  <a:pt x="162686" y="9525"/>
                </a:cubicBezTo>
                <a:cubicBezTo>
                  <a:pt x="247268" y="9525"/>
                  <a:pt x="315848" y="79883"/>
                  <a:pt x="315848" y="166751"/>
                </a:cubicBezTo>
                <a:cubicBezTo>
                  <a:pt x="315848" y="253491"/>
                  <a:pt x="247268" y="323850"/>
                  <a:pt x="162686" y="323850"/>
                </a:cubicBezTo>
                <a:cubicBezTo>
                  <a:pt x="78105" y="323850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588376" y="5487988"/>
            <a:ext cx="180975" cy="173037"/>
          </a:xfrm>
          <a:custGeom>
            <a:avLst/>
            <a:gdLst>
              <a:gd name="connsiteX0" fmla="*/ 0 w 180975"/>
              <a:gd name="connsiteY0" fmla="*/ 173037 h 173037"/>
              <a:gd name="connsiteX1" fmla="*/ 180975 w 180975"/>
              <a:gd name="connsiteY1" fmla="*/ 173037 h 173037"/>
              <a:gd name="connsiteX2" fmla="*/ 180975 w 180975"/>
              <a:gd name="connsiteY2" fmla="*/ 0 h 173037"/>
              <a:gd name="connsiteX3" fmla="*/ 0 w 180975"/>
              <a:gd name="connsiteY3" fmla="*/ 0 h 173037"/>
              <a:gd name="connsiteX4" fmla="*/ 0 w 180975"/>
              <a:gd name="connsiteY4" fmla="*/ 173037 h 173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" h="173037">
                <a:moveTo>
                  <a:pt x="0" y="173037"/>
                </a:moveTo>
                <a:lnTo>
                  <a:pt x="180975" y="173037"/>
                </a:lnTo>
                <a:lnTo>
                  <a:pt x="180975" y="0"/>
                </a:lnTo>
                <a:lnTo>
                  <a:pt x="0" y="0"/>
                </a:lnTo>
                <a:lnTo>
                  <a:pt x="0" y="1730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245475" y="3884676"/>
            <a:ext cx="552450" cy="50800"/>
          </a:xfrm>
          <a:custGeom>
            <a:avLst/>
            <a:gdLst>
              <a:gd name="connsiteX0" fmla="*/ 12700 w 552450"/>
              <a:gd name="connsiteY0" fmla="*/ 12700 h 50800"/>
              <a:gd name="connsiteX1" fmla="*/ 539750 w 55245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2450" h="50800">
                <a:moveTo>
                  <a:pt x="12700" y="12700"/>
                </a:moveTo>
                <a:lnTo>
                  <a:pt x="53975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24876" y="4000500"/>
            <a:ext cx="306451" cy="315976"/>
          </a:xfrm>
          <a:custGeom>
            <a:avLst/>
            <a:gdLst>
              <a:gd name="connsiteX0" fmla="*/ 0 w 306451"/>
              <a:gd name="connsiteY0" fmla="*/ 157988 h 315976"/>
              <a:gd name="connsiteX1" fmla="*/ 153161 w 306451"/>
              <a:gd name="connsiteY1" fmla="*/ 0 h 315976"/>
              <a:gd name="connsiteX2" fmla="*/ 306451 w 306451"/>
              <a:gd name="connsiteY2" fmla="*/ 157988 h 315976"/>
              <a:gd name="connsiteX3" fmla="*/ 153161 w 306451"/>
              <a:gd name="connsiteY3" fmla="*/ 315976 h 315976"/>
              <a:gd name="connsiteX4" fmla="*/ 0 w 306451"/>
              <a:gd name="connsiteY4" fmla="*/ 157988 h 315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15976">
                <a:moveTo>
                  <a:pt x="0" y="157988"/>
                </a:moveTo>
                <a:cubicBezTo>
                  <a:pt x="0" y="70739"/>
                  <a:pt x="68580" y="0"/>
                  <a:pt x="153161" y="0"/>
                </a:cubicBezTo>
                <a:cubicBezTo>
                  <a:pt x="237743" y="0"/>
                  <a:pt x="306451" y="70739"/>
                  <a:pt x="306451" y="157988"/>
                </a:cubicBezTo>
                <a:cubicBezTo>
                  <a:pt x="306451" y="245236"/>
                  <a:pt x="237743" y="315976"/>
                  <a:pt x="153161" y="315976"/>
                </a:cubicBezTo>
                <a:cubicBezTo>
                  <a:pt x="68580" y="315976"/>
                  <a:pt x="0" y="245236"/>
                  <a:pt x="0" y="1579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515351" y="3990975"/>
            <a:ext cx="325501" cy="335026"/>
          </a:xfrm>
          <a:custGeom>
            <a:avLst/>
            <a:gdLst>
              <a:gd name="connsiteX0" fmla="*/ 9525 w 325501"/>
              <a:gd name="connsiteY0" fmla="*/ 167513 h 335026"/>
              <a:gd name="connsiteX1" fmla="*/ 162686 w 325501"/>
              <a:gd name="connsiteY1" fmla="*/ 9525 h 335026"/>
              <a:gd name="connsiteX2" fmla="*/ 315976 w 325501"/>
              <a:gd name="connsiteY2" fmla="*/ 167513 h 335026"/>
              <a:gd name="connsiteX3" fmla="*/ 162686 w 325501"/>
              <a:gd name="connsiteY3" fmla="*/ 325501 h 335026"/>
              <a:gd name="connsiteX4" fmla="*/ 9525 w 325501"/>
              <a:gd name="connsiteY4" fmla="*/ 167513 h 335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501" h="335026">
                <a:moveTo>
                  <a:pt x="9525" y="167513"/>
                </a:moveTo>
                <a:cubicBezTo>
                  <a:pt x="9525" y="80264"/>
                  <a:pt x="78105" y="9525"/>
                  <a:pt x="162686" y="9525"/>
                </a:cubicBezTo>
                <a:cubicBezTo>
                  <a:pt x="247268" y="9525"/>
                  <a:pt x="315976" y="80264"/>
                  <a:pt x="315976" y="167513"/>
                </a:cubicBezTo>
                <a:cubicBezTo>
                  <a:pt x="315976" y="254761"/>
                  <a:pt x="247268" y="325501"/>
                  <a:pt x="162686" y="325501"/>
                </a:cubicBezTo>
                <a:cubicBezTo>
                  <a:pt x="78105" y="325501"/>
                  <a:pt x="9525" y="254761"/>
                  <a:pt x="9525" y="1675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599931" y="4062386"/>
            <a:ext cx="179222" cy="173444"/>
          </a:xfrm>
          <a:custGeom>
            <a:avLst/>
            <a:gdLst>
              <a:gd name="connsiteX0" fmla="*/ 0 w 179222"/>
              <a:gd name="connsiteY0" fmla="*/ 173444 h 173444"/>
              <a:gd name="connsiteX1" fmla="*/ 179222 w 179222"/>
              <a:gd name="connsiteY1" fmla="*/ 173444 h 173444"/>
              <a:gd name="connsiteX2" fmla="*/ 179222 w 179222"/>
              <a:gd name="connsiteY2" fmla="*/ 0 h 173444"/>
              <a:gd name="connsiteX3" fmla="*/ 0 w 179222"/>
              <a:gd name="connsiteY3" fmla="*/ 0 h 173444"/>
              <a:gd name="connsiteX4" fmla="*/ 0 w 179222"/>
              <a:gd name="connsiteY4" fmla="*/ 173444 h 173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222" h="173444">
                <a:moveTo>
                  <a:pt x="0" y="173444"/>
                </a:moveTo>
                <a:lnTo>
                  <a:pt x="179222" y="173444"/>
                </a:lnTo>
                <a:lnTo>
                  <a:pt x="179222" y="0"/>
                </a:lnTo>
                <a:lnTo>
                  <a:pt x="0" y="0"/>
                </a:lnTo>
                <a:lnTo>
                  <a:pt x="0" y="17344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4400" y="965200"/>
            <a:ext cx="6743700" cy="11049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0100" y="3911600"/>
            <a:ext cx="406400" cy="355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549900"/>
            <a:ext cx="609600" cy="1270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8100" y="5549900"/>
            <a:ext cx="342900" cy="101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68500" y="520700"/>
            <a:ext cx="6540500" cy="340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栈的顺序存储实现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</a:t>
            </a:r>
          </a:p>
          <a:p>
            <a:pPr>
              <a:lnSpc>
                <a:spcPts val="28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元素位置的变量组成。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储存数据元素的最大个数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*Stack;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SNode{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Top;</a:t>
            </a:r>
          </a:p>
          <a:p>
            <a:pPr>
              <a:lnSpc>
                <a:spcPts val="2100"/>
              </a:lnSpc>
              <a:tabLst>
                <a:tab pos="330200" algn="l"/>
                <a:tab pos="342900" algn="l"/>
                <a:tab pos="9144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501901" y="4013201"/>
            <a:ext cx="38264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870200" y="4521200"/>
            <a:ext cx="326544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PtrS-&gt;Top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MaxSize-1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printf(“堆栈满”);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PtrS-&gt;Data[++(PtrS-&gt;Top)]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24201" y="5461001"/>
            <a:ext cx="546625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08300" y="5715001"/>
            <a:ext cx="977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01900" y="5956301"/>
            <a:ext cx="97784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321801" y="55372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610600" y="5537201"/>
            <a:ext cx="12984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623300" y="41021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019300" y="4572000"/>
            <a:ext cx="269304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327901" y="5537201"/>
            <a:ext cx="4488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</a:p>
        </p:txBody>
      </p:sp>
    </p:spTree>
    <p:extLst>
      <p:ext uri="{BB962C8B-B14F-4D97-AF65-F5344CB8AC3E}">
        <p14:creationId xmlns:p14="http://schemas.microsoft.com/office/powerpoint/2010/main" val="16745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462" y="1273175"/>
            <a:ext cx="25400" cy="2463800"/>
          </a:xfrm>
          <a:custGeom>
            <a:avLst/>
            <a:gdLst>
              <a:gd name="connsiteX0" fmla="*/ 6350 w 25400"/>
              <a:gd name="connsiteY0" fmla="*/ 6350 h 2463800"/>
              <a:gd name="connsiteX1" fmla="*/ 6350 w 25400"/>
              <a:gd name="connsiteY1" fmla="*/ 2457450 h 246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63800">
                <a:moveTo>
                  <a:pt x="6350" y="6350"/>
                </a:moveTo>
                <a:lnTo>
                  <a:pt x="6350" y="2457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733026" y="1273175"/>
            <a:ext cx="25400" cy="2463800"/>
          </a:xfrm>
          <a:custGeom>
            <a:avLst/>
            <a:gdLst>
              <a:gd name="connsiteX0" fmla="*/ 6350 w 25400"/>
              <a:gd name="connsiteY0" fmla="*/ 6350 h 2463800"/>
              <a:gd name="connsiteX1" fmla="*/ 6350 w 25400"/>
              <a:gd name="connsiteY1" fmla="*/ 2457450 h 246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63800">
                <a:moveTo>
                  <a:pt x="6350" y="6350"/>
                </a:moveTo>
                <a:lnTo>
                  <a:pt x="6350" y="2457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97113" y="1279525"/>
            <a:ext cx="7454963" cy="25400"/>
          </a:xfrm>
          <a:custGeom>
            <a:avLst/>
            <a:gdLst>
              <a:gd name="connsiteX0" fmla="*/ 6350 w 7454963"/>
              <a:gd name="connsiteY0" fmla="*/ 6350 h 25400"/>
              <a:gd name="connsiteX1" fmla="*/ 7448613 w 74549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963" h="25400">
                <a:moveTo>
                  <a:pt x="6350" y="6350"/>
                </a:moveTo>
                <a:lnTo>
                  <a:pt x="74486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297113" y="3717925"/>
            <a:ext cx="7454963" cy="25400"/>
          </a:xfrm>
          <a:custGeom>
            <a:avLst/>
            <a:gdLst>
              <a:gd name="connsiteX0" fmla="*/ 6350 w 7454963"/>
              <a:gd name="connsiteY0" fmla="*/ 6350 h 25400"/>
              <a:gd name="connsiteX1" fmla="*/ 7448613 w 745496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54963" h="25400">
                <a:moveTo>
                  <a:pt x="6350" y="6350"/>
                </a:moveTo>
                <a:lnTo>
                  <a:pt x="744861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16387" y="4010089"/>
            <a:ext cx="31750" cy="1489075"/>
          </a:xfrm>
          <a:custGeom>
            <a:avLst/>
            <a:gdLst>
              <a:gd name="connsiteX0" fmla="*/ 7937 w 31750"/>
              <a:gd name="connsiteY0" fmla="*/ 7937 h 1489075"/>
              <a:gd name="connsiteX1" fmla="*/ 7937 w 31750"/>
              <a:gd name="connsiteY1" fmla="*/ 1481137 h 148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75">
                <a:moveTo>
                  <a:pt x="7937" y="7937"/>
                </a:moveTo>
                <a:lnTo>
                  <a:pt x="7937" y="14811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16387" y="5483288"/>
            <a:ext cx="436626" cy="31750"/>
          </a:xfrm>
          <a:custGeom>
            <a:avLst/>
            <a:gdLst>
              <a:gd name="connsiteX0" fmla="*/ 7937 w 436626"/>
              <a:gd name="connsiteY0" fmla="*/ 7937 h 31750"/>
              <a:gd name="connsiteX1" fmla="*/ 428688 w 436626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6626" h="31750">
                <a:moveTo>
                  <a:pt x="7937" y="7937"/>
                </a:moveTo>
                <a:lnTo>
                  <a:pt x="428688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37138" y="4010089"/>
            <a:ext cx="31750" cy="1489075"/>
          </a:xfrm>
          <a:custGeom>
            <a:avLst/>
            <a:gdLst>
              <a:gd name="connsiteX0" fmla="*/ 7937 w 31750"/>
              <a:gd name="connsiteY0" fmla="*/ 7937 h 1489075"/>
              <a:gd name="connsiteX1" fmla="*/ 7937 w 31750"/>
              <a:gd name="connsiteY1" fmla="*/ 1481137 h 1489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" h="1489075">
                <a:moveTo>
                  <a:pt x="7937" y="7937"/>
                </a:moveTo>
                <a:lnTo>
                  <a:pt x="7937" y="14811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981195" y="4848162"/>
            <a:ext cx="329031" cy="287337"/>
          </a:xfrm>
          <a:custGeom>
            <a:avLst/>
            <a:gdLst>
              <a:gd name="connsiteX0" fmla="*/ 0 w 329031"/>
              <a:gd name="connsiteY0" fmla="*/ 287337 h 287337"/>
              <a:gd name="connsiteX1" fmla="*/ 329031 w 329031"/>
              <a:gd name="connsiteY1" fmla="*/ 287337 h 287337"/>
              <a:gd name="connsiteX2" fmla="*/ 329031 w 329031"/>
              <a:gd name="connsiteY2" fmla="*/ 0 h 287337"/>
              <a:gd name="connsiteX3" fmla="*/ 0 w 329031"/>
              <a:gd name="connsiteY3" fmla="*/ 0 h 287337"/>
              <a:gd name="connsiteX4" fmla="*/ 0 w 329031"/>
              <a:gd name="connsiteY4" fmla="*/ 287337 h 287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031" h="287337">
                <a:moveTo>
                  <a:pt x="0" y="287337"/>
                </a:moveTo>
                <a:lnTo>
                  <a:pt x="329031" y="287337"/>
                </a:lnTo>
                <a:lnTo>
                  <a:pt x="329031" y="0"/>
                </a:lnTo>
                <a:lnTo>
                  <a:pt x="0" y="0"/>
                </a:lnTo>
                <a:lnTo>
                  <a:pt x="0" y="2873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22788" y="3995737"/>
            <a:ext cx="141351" cy="31750"/>
          </a:xfrm>
          <a:custGeom>
            <a:avLst/>
            <a:gdLst>
              <a:gd name="connsiteX0" fmla="*/ 7937 w 141351"/>
              <a:gd name="connsiteY0" fmla="*/ 7937 h 31750"/>
              <a:gd name="connsiteX1" fmla="*/ 133413 w 141351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351" h="31750">
                <a:moveTo>
                  <a:pt x="7937" y="7937"/>
                </a:moveTo>
                <a:lnTo>
                  <a:pt x="133413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995738" y="3992562"/>
            <a:ext cx="141351" cy="31750"/>
          </a:xfrm>
          <a:custGeom>
            <a:avLst/>
            <a:gdLst>
              <a:gd name="connsiteX0" fmla="*/ 7937 w 141351"/>
              <a:gd name="connsiteY0" fmla="*/ 7937 h 31750"/>
              <a:gd name="connsiteX1" fmla="*/ 133413 w 141351"/>
              <a:gd name="connsiteY1" fmla="*/ 7937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351" h="31750">
                <a:moveTo>
                  <a:pt x="7937" y="7937"/>
                </a:moveTo>
                <a:lnTo>
                  <a:pt x="133413" y="79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68776" y="5130801"/>
            <a:ext cx="306451" cy="314325"/>
          </a:xfrm>
          <a:custGeom>
            <a:avLst/>
            <a:gdLst>
              <a:gd name="connsiteX0" fmla="*/ 0 w 306451"/>
              <a:gd name="connsiteY0" fmla="*/ 157226 h 314325"/>
              <a:gd name="connsiteX1" fmla="*/ 153161 w 306451"/>
              <a:gd name="connsiteY1" fmla="*/ 0 h 314325"/>
              <a:gd name="connsiteX2" fmla="*/ 306451 w 306451"/>
              <a:gd name="connsiteY2" fmla="*/ 157226 h 314325"/>
              <a:gd name="connsiteX3" fmla="*/ 153161 w 306451"/>
              <a:gd name="connsiteY3" fmla="*/ 314325 h 314325"/>
              <a:gd name="connsiteX4" fmla="*/ 0 w 306451"/>
              <a:gd name="connsiteY4" fmla="*/ 157226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451" h="314325">
                <a:moveTo>
                  <a:pt x="0" y="157226"/>
                </a:moveTo>
                <a:cubicBezTo>
                  <a:pt x="0" y="70358"/>
                  <a:pt x="68579" y="0"/>
                  <a:pt x="153161" y="0"/>
                </a:cubicBezTo>
                <a:cubicBezTo>
                  <a:pt x="237744" y="0"/>
                  <a:pt x="306451" y="70358"/>
                  <a:pt x="306451" y="157226"/>
                </a:cubicBezTo>
                <a:cubicBezTo>
                  <a:pt x="306451" y="243966"/>
                  <a:pt x="237744" y="314325"/>
                  <a:pt x="153161" y="314325"/>
                </a:cubicBezTo>
                <a:cubicBezTo>
                  <a:pt x="68579" y="314325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59251" y="5121276"/>
            <a:ext cx="325501" cy="333375"/>
          </a:xfrm>
          <a:custGeom>
            <a:avLst/>
            <a:gdLst>
              <a:gd name="connsiteX0" fmla="*/ 9525 w 325501"/>
              <a:gd name="connsiteY0" fmla="*/ 166751 h 333375"/>
              <a:gd name="connsiteX1" fmla="*/ 162686 w 325501"/>
              <a:gd name="connsiteY1" fmla="*/ 9525 h 333375"/>
              <a:gd name="connsiteX2" fmla="*/ 315976 w 325501"/>
              <a:gd name="connsiteY2" fmla="*/ 166751 h 333375"/>
              <a:gd name="connsiteX3" fmla="*/ 162686 w 325501"/>
              <a:gd name="connsiteY3" fmla="*/ 323850 h 333375"/>
              <a:gd name="connsiteX4" fmla="*/ 9525 w 325501"/>
              <a:gd name="connsiteY4" fmla="*/ 166751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501" h="333375">
                <a:moveTo>
                  <a:pt x="9525" y="166751"/>
                </a:moveTo>
                <a:cubicBezTo>
                  <a:pt x="9525" y="79883"/>
                  <a:pt x="78104" y="9525"/>
                  <a:pt x="162686" y="9525"/>
                </a:cubicBezTo>
                <a:cubicBezTo>
                  <a:pt x="247269" y="9525"/>
                  <a:pt x="315976" y="79883"/>
                  <a:pt x="315976" y="166751"/>
                </a:cubicBezTo>
                <a:cubicBezTo>
                  <a:pt x="315976" y="253491"/>
                  <a:pt x="247269" y="323850"/>
                  <a:pt x="162686" y="323850"/>
                </a:cubicBezTo>
                <a:cubicBezTo>
                  <a:pt x="78104" y="323850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43452" y="5192713"/>
            <a:ext cx="180975" cy="173037"/>
          </a:xfrm>
          <a:custGeom>
            <a:avLst/>
            <a:gdLst>
              <a:gd name="connsiteX0" fmla="*/ 0 w 180975"/>
              <a:gd name="connsiteY0" fmla="*/ 173037 h 173037"/>
              <a:gd name="connsiteX1" fmla="*/ 180975 w 180975"/>
              <a:gd name="connsiteY1" fmla="*/ 173037 h 173037"/>
              <a:gd name="connsiteX2" fmla="*/ 180975 w 180975"/>
              <a:gd name="connsiteY2" fmla="*/ 0 h 173037"/>
              <a:gd name="connsiteX3" fmla="*/ 0 w 180975"/>
              <a:gd name="connsiteY3" fmla="*/ 0 h 173037"/>
              <a:gd name="connsiteX4" fmla="*/ 0 w 180975"/>
              <a:gd name="connsiteY4" fmla="*/ 173037 h 173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" h="173037">
                <a:moveTo>
                  <a:pt x="0" y="173037"/>
                </a:moveTo>
                <a:lnTo>
                  <a:pt x="180975" y="173037"/>
                </a:lnTo>
                <a:lnTo>
                  <a:pt x="180975" y="0"/>
                </a:lnTo>
                <a:lnTo>
                  <a:pt x="0" y="0"/>
                </a:lnTo>
                <a:lnTo>
                  <a:pt x="0" y="1730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79952" y="4776723"/>
            <a:ext cx="306323" cy="314452"/>
          </a:xfrm>
          <a:custGeom>
            <a:avLst/>
            <a:gdLst>
              <a:gd name="connsiteX0" fmla="*/ 0 w 306323"/>
              <a:gd name="connsiteY0" fmla="*/ 157226 h 314452"/>
              <a:gd name="connsiteX1" fmla="*/ 153161 w 306323"/>
              <a:gd name="connsiteY1" fmla="*/ 0 h 314452"/>
              <a:gd name="connsiteX2" fmla="*/ 306323 w 306323"/>
              <a:gd name="connsiteY2" fmla="*/ 157226 h 314452"/>
              <a:gd name="connsiteX3" fmla="*/ 153161 w 306323"/>
              <a:gd name="connsiteY3" fmla="*/ 314452 h 314452"/>
              <a:gd name="connsiteX4" fmla="*/ 0 w 306323"/>
              <a:gd name="connsiteY4" fmla="*/ 157226 h 31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" h="314452">
                <a:moveTo>
                  <a:pt x="0" y="157226"/>
                </a:moveTo>
                <a:cubicBezTo>
                  <a:pt x="0" y="70485"/>
                  <a:pt x="68579" y="0"/>
                  <a:pt x="153161" y="0"/>
                </a:cubicBezTo>
                <a:cubicBezTo>
                  <a:pt x="237744" y="0"/>
                  <a:pt x="306323" y="70485"/>
                  <a:pt x="306323" y="157226"/>
                </a:cubicBezTo>
                <a:cubicBezTo>
                  <a:pt x="306323" y="243966"/>
                  <a:pt x="237744" y="314452"/>
                  <a:pt x="153161" y="314452"/>
                </a:cubicBezTo>
                <a:cubicBezTo>
                  <a:pt x="68579" y="314452"/>
                  <a:pt x="0" y="243966"/>
                  <a:pt x="0" y="15722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70427" y="4767198"/>
            <a:ext cx="325373" cy="333502"/>
          </a:xfrm>
          <a:custGeom>
            <a:avLst/>
            <a:gdLst>
              <a:gd name="connsiteX0" fmla="*/ 9525 w 325373"/>
              <a:gd name="connsiteY0" fmla="*/ 166751 h 333502"/>
              <a:gd name="connsiteX1" fmla="*/ 162686 w 325373"/>
              <a:gd name="connsiteY1" fmla="*/ 9525 h 333502"/>
              <a:gd name="connsiteX2" fmla="*/ 315848 w 325373"/>
              <a:gd name="connsiteY2" fmla="*/ 166751 h 333502"/>
              <a:gd name="connsiteX3" fmla="*/ 162686 w 325373"/>
              <a:gd name="connsiteY3" fmla="*/ 323977 h 333502"/>
              <a:gd name="connsiteX4" fmla="*/ 9525 w 325373"/>
              <a:gd name="connsiteY4" fmla="*/ 166751 h 333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373" h="333502">
                <a:moveTo>
                  <a:pt x="9525" y="166751"/>
                </a:moveTo>
                <a:cubicBezTo>
                  <a:pt x="9525" y="80010"/>
                  <a:pt x="78104" y="9525"/>
                  <a:pt x="162686" y="9525"/>
                </a:cubicBezTo>
                <a:cubicBezTo>
                  <a:pt x="247269" y="9525"/>
                  <a:pt x="315848" y="80010"/>
                  <a:pt x="315848" y="166751"/>
                </a:cubicBezTo>
                <a:cubicBezTo>
                  <a:pt x="315848" y="253491"/>
                  <a:pt x="247269" y="323977"/>
                  <a:pt x="162686" y="323977"/>
                </a:cubicBezTo>
                <a:cubicBezTo>
                  <a:pt x="78104" y="323977"/>
                  <a:pt x="9525" y="253491"/>
                  <a:pt x="9525" y="1667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255007" y="4838472"/>
            <a:ext cx="179222" cy="172567"/>
          </a:xfrm>
          <a:custGeom>
            <a:avLst/>
            <a:gdLst>
              <a:gd name="connsiteX0" fmla="*/ 0 w 179222"/>
              <a:gd name="connsiteY0" fmla="*/ 172567 h 172567"/>
              <a:gd name="connsiteX1" fmla="*/ 179222 w 179222"/>
              <a:gd name="connsiteY1" fmla="*/ 172567 h 172567"/>
              <a:gd name="connsiteX2" fmla="*/ 179222 w 179222"/>
              <a:gd name="connsiteY2" fmla="*/ 0 h 172567"/>
              <a:gd name="connsiteX3" fmla="*/ 0 w 179222"/>
              <a:gd name="connsiteY3" fmla="*/ 0 h 172567"/>
              <a:gd name="connsiteX4" fmla="*/ 0 w 179222"/>
              <a:gd name="connsiteY4" fmla="*/ 172567 h 172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222" h="172567">
                <a:moveTo>
                  <a:pt x="0" y="172567"/>
                </a:moveTo>
                <a:lnTo>
                  <a:pt x="179222" y="172567"/>
                </a:lnTo>
                <a:lnTo>
                  <a:pt x="179222" y="0"/>
                </a:lnTo>
                <a:lnTo>
                  <a:pt x="0" y="0"/>
                </a:lnTo>
                <a:lnTo>
                  <a:pt x="0" y="1725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7900" y="5257800"/>
            <a:ext cx="596900" cy="127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902200"/>
            <a:ext cx="3556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73400" y="2438401"/>
            <a:ext cx="160524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397500" y="2438401"/>
            <a:ext cx="415581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ERROR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的特殊值，标志错误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374901" y="2743200"/>
            <a:ext cx="4373313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0" algn="l"/>
                <a:tab pos="698500" algn="l"/>
              </a:tabLst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PtrS-&gt;Data[(PtrS-&gt;Top)--]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2540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978401" y="4889501"/>
            <a:ext cx="29283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267200" y="5232401"/>
            <a:ext cx="12984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279900" y="4889501"/>
            <a:ext cx="12022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108201" y="825501"/>
            <a:ext cx="3342775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PtrS-&gt;Top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66700" algn="l"/>
                <a:tab pos="520700" algn="l"/>
                <a:tab pos="9652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84501" y="5245101"/>
            <a:ext cx="4488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PtrS</a:t>
            </a:r>
          </a:p>
        </p:txBody>
      </p:sp>
    </p:spTree>
    <p:extLst>
      <p:ext uri="{BB962C8B-B14F-4D97-AF65-F5344CB8AC3E}">
        <p14:creationId xmlns:p14="http://schemas.microsoft.com/office/powerpoint/2010/main" val="1641644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0" y="736601"/>
            <a:ext cx="7502054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  <a:tab pos="393700" algn="l"/>
              </a:tabLst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请用一个数组实现两个堆栈，要求最大地利用数组空间，使</a:t>
            </a:r>
          </a:p>
          <a:p>
            <a:pPr>
              <a:lnSpc>
                <a:spcPts val="22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数组只要有空间入栈操作就可以成功。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【分析】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一种比较聪明的方法是使这两个栈分别从数组的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两头开始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</a:tabLst>
            </a:pP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向中间生长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；当两个栈的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栈顶指针相遇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时，表示两个栈都满了。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存储数据元素的最大个数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23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DStack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Data[MaxSize];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01900" y="4508501"/>
            <a:ext cx="99591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Top1;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Top2;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975100" y="4508501"/>
            <a:ext cx="2061462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堆栈１的栈顶指针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</a:pP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堆栈２的栈顶指针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4D4D73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59000" y="5130800"/>
            <a:ext cx="1847878" cy="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S.Top1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-1;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S.Top2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</p:txBody>
      </p:sp>
    </p:spTree>
    <p:extLst>
      <p:ext uri="{BB962C8B-B14F-4D97-AF65-F5344CB8AC3E}">
        <p14:creationId xmlns:p14="http://schemas.microsoft.com/office/powerpoint/2010/main" val="1173318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28837" y="536576"/>
            <a:ext cx="25400" cy="2522473"/>
          </a:xfrm>
          <a:custGeom>
            <a:avLst/>
            <a:gdLst>
              <a:gd name="connsiteX0" fmla="*/ 6350 w 25400"/>
              <a:gd name="connsiteY0" fmla="*/ 6350 h 2522473"/>
              <a:gd name="connsiteX1" fmla="*/ 6350 w 25400"/>
              <a:gd name="connsiteY1" fmla="*/ 2516123 h 252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22473">
                <a:moveTo>
                  <a:pt x="6350" y="6350"/>
                </a:moveTo>
                <a:lnTo>
                  <a:pt x="6350" y="25161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844151" y="536576"/>
            <a:ext cx="25400" cy="2522473"/>
          </a:xfrm>
          <a:custGeom>
            <a:avLst/>
            <a:gdLst>
              <a:gd name="connsiteX0" fmla="*/ 6350 w 25400"/>
              <a:gd name="connsiteY0" fmla="*/ 6350 h 2522473"/>
              <a:gd name="connsiteX1" fmla="*/ 6350 w 25400"/>
              <a:gd name="connsiteY1" fmla="*/ 2516123 h 2522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522473">
                <a:moveTo>
                  <a:pt x="6350" y="6350"/>
                </a:moveTo>
                <a:lnTo>
                  <a:pt x="6350" y="25161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22488" y="542925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122488" y="3039998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28837" y="3111501"/>
            <a:ext cx="25400" cy="3049587"/>
          </a:xfrm>
          <a:custGeom>
            <a:avLst/>
            <a:gdLst>
              <a:gd name="connsiteX0" fmla="*/ 6350 w 25400"/>
              <a:gd name="connsiteY0" fmla="*/ 6350 h 3049587"/>
              <a:gd name="connsiteX1" fmla="*/ 6350 w 25400"/>
              <a:gd name="connsiteY1" fmla="*/ 3043237 h 304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9587">
                <a:moveTo>
                  <a:pt x="6350" y="6350"/>
                </a:moveTo>
                <a:lnTo>
                  <a:pt x="6350" y="30432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844151" y="3111501"/>
            <a:ext cx="25400" cy="3049587"/>
          </a:xfrm>
          <a:custGeom>
            <a:avLst/>
            <a:gdLst>
              <a:gd name="connsiteX0" fmla="*/ 6350 w 25400"/>
              <a:gd name="connsiteY0" fmla="*/ 6350 h 3049587"/>
              <a:gd name="connsiteX1" fmla="*/ 6350 w 25400"/>
              <a:gd name="connsiteY1" fmla="*/ 3043237 h 304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49587">
                <a:moveTo>
                  <a:pt x="6350" y="6350"/>
                </a:moveTo>
                <a:lnTo>
                  <a:pt x="6350" y="30432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22488" y="3117850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22488" y="6142037"/>
            <a:ext cx="7740713" cy="25400"/>
          </a:xfrm>
          <a:custGeom>
            <a:avLst/>
            <a:gdLst>
              <a:gd name="connsiteX0" fmla="*/ 6350 w 7740713"/>
              <a:gd name="connsiteY0" fmla="*/ 6350 h 25400"/>
              <a:gd name="connsiteX1" fmla="*/ 7734363 w 7740713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40713" h="25400">
                <a:moveTo>
                  <a:pt x="6350" y="6350"/>
                </a:moveTo>
                <a:lnTo>
                  <a:pt x="773436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97100" y="558801"/>
            <a:ext cx="755655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*PtrS,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97100" y="812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552700" y="800101"/>
            <a:ext cx="470160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作为区分两个堆栈的标志，取值为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52700" y="1054101"/>
            <a:ext cx="465672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00900" y="1054101"/>
            <a:ext cx="110927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堆栈满</a:t>
            </a:r>
            <a:r>
              <a:rPr lang="en-US" altLang="zh-CN" sz="1596" dirty="0">
                <a:solidFill>
                  <a:srgbClr val="C00000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30501" y="1295401"/>
            <a:ext cx="197329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堆栈满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054601" y="1295401"/>
            <a:ext cx="10179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552700" y="1549400"/>
            <a:ext cx="4629472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683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368300" algn="l"/>
              </a:tabLst>
            </a:pP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对第一个堆栈操作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PtrS-&gt;Data[++(PtrS-&gt;Top1)]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552701" y="2273301"/>
            <a:ext cx="4937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762500" y="2273301"/>
            <a:ext cx="24429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对第二个堆栈操作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197101" y="2540000"/>
            <a:ext cx="596317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PtrS-&gt;Data[--(PtrS-&gt;Top2)]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  <a:p>
            <a:pPr>
              <a:lnSpc>
                <a:spcPts val="1900"/>
              </a:lnSpc>
              <a:tabLst>
                <a:tab pos="723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239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DStack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*PtrS,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197100" y="33909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52700" y="3378201"/>
            <a:ext cx="485549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作为区分两个堆栈的标志，取值为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628900" y="3632201"/>
            <a:ext cx="228107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Tag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953000" y="3619501"/>
            <a:ext cx="204222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对第一个堆栈操作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200900" y="36322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921001" y="3873501"/>
            <a:ext cx="480900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340100" y="4114801"/>
            <a:ext cx="209672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778500" y="41148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921001" y="4356101"/>
            <a:ext cx="515205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PtrS-&gt;Data[(PtrS-&gt;Top1)--];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52700" y="4610101"/>
            <a:ext cx="10483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762500" y="4597401"/>
            <a:ext cx="24429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对第二个堆栈操作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921001" y="4851401"/>
            <a:ext cx="542616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PtrS-&gt;Top2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MaxSize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530600" y="5092701"/>
            <a:ext cx="209672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空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867400" y="50927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921001" y="5334001"/>
            <a:ext cx="77104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898901" y="5334001"/>
            <a:ext cx="42271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PtrS-&gt;Data[(PtrS-&gt;Top2)++];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387600" y="55753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197100" y="58166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4351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403850" y="2436876"/>
            <a:ext cx="25400" cy="3515296"/>
          </a:xfrm>
          <a:custGeom>
            <a:avLst/>
            <a:gdLst>
              <a:gd name="connsiteX0" fmla="*/ 6350 w 25400"/>
              <a:gd name="connsiteY0" fmla="*/ 6350 h 3515296"/>
              <a:gd name="connsiteX1" fmla="*/ 6350 w 25400"/>
              <a:gd name="connsiteY1" fmla="*/ 3508946 h 3515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515296">
                <a:moveTo>
                  <a:pt x="6350" y="6350"/>
                </a:moveTo>
                <a:lnTo>
                  <a:pt x="6350" y="35089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585450" y="2436876"/>
            <a:ext cx="25400" cy="3515296"/>
          </a:xfrm>
          <a:custGeom>
            <a:avLst/>
            <a:gdLst>
              <a:gd name="connsiteX0" fmla="*/ 6350 w 25400"/>
              <a:gd name="connsiteY0" fmla="*/ 6350 h 3515296"/>
              <a:gd name="connsiteX1" fmla="*/ 6350 w 25400"/>
              <a:gd name="connsiteY1" fmla="*/ 3508946 h 3515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515296">
                <a:moveTo>
                  <a:pt x="6350" y="6350"/>
                </a:moveTo>
                <a:lnTo>
                  <a:pt x="6350" y="35089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97500" y="2443226"/>
            <a:ext cx="5207000" cy="25400"/>
          </a:xfrm>
          <a:custGeom>
            <a:avLst/>
            <a:gdLst>
              <a:gd name="connsiteX0" fmla="*/ 6350 w 5207000"/>
              <a:gd name="connsiteY0" fmla="*/ 6350 h 25400"/>
              <a:gd name="connsiteX1" fmla="*/ 5200650 w 5207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07000" h="25400">
                <a:moveTo>
                  <a:pt x="6350" y="6350"/>
                </a:moveTo>
                <a:lnTo>
                  <a:pt x="5200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97500" y="5933122"/>
            <a:ext cx="5207000" cy="25400"/>
          </a:xfrm>
          <a:custGeom>
            <a:avLst/>
            <a:gdLst>
              <a:gd name="connsiteX0" fmla="*/ 6350 w 5207000"/>
              <a:gd name="connsiteY0" fmla="*/ 6350 h 25400"/>
              <a:gd name="connsiteX1" fmla="*/ 5200650 w 5207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07000" h="25400">
                <a:moveTo>
                  <a:pt x="6350" y="6350"/>
                </a:moveTo>
                <a:lnTo>
                  <a:pt x="52006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95752" y="5143512"/>
            <a:ext cx="477773" cy="248018"/>
          </a:xfrm>
          <a:custGeom>
            <a:avLst/>
            <a:gdLst>
              <a:gd name="connsiteX0" fmla="*/ 0 w 477773"/>
              <a:gd name="connsiteY0" fmla="*/ 248018 h 248018"/>
              <a:gd name="connsiteX1" fmla="*/ 477773 w 477773"/>
              <a:gd name="connsiteY1" fmla="*/ 248018 h 248018"/>
              <a:gd name="connsiteX2" fmla="*/ 477773 w 477773"/>
              <a:gd name="connsiteY2" fmla="*/ 0 h 248018"/>
              <a:gd name="connsiteX3" fmla="*/ 0 w 477773"/>
              <a:gd name="connsiteY3" fmla="*/ 0 h 248018"/>
              <a:gd name="connsiteX4" fmla="*/ 0 w 477773"/>
              <a:gd name="connsiteY4" fmla="*/ 248018 h 2480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8018">
                <a:moveTo>
                  <a:pt x="0" y="248018"/>
                </a:moveTo>
                <a:lnTo>
                  <a:pt x="477773" y="248018"/>
                </a:lnTo>
                <a:lnTo>
                  <a:pt x="477773" y="0"/>
                </a:lnTo>
                <a:lnTo>
                  <a:pt x="0" y="0"/>
                </a:lnTo>
                <a:lnTo>
                  <a:pt x="0" y="2480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589402" y="5137162"/>
            <a:ext cx="490473" cy="260718"/>
          </a:xfrm>
          <a:custGeom>
            <a:avLst/>
            <a:gdLst>
              <a:gd name="connsiteX0" fmla="*/ 6350 w 490473"/>
              <a:gd name="connsiteY0" fmla="*/ 254368 h 260718"/>
              <a:gd name="connsiteX1" fmla="*/ 484123 w 490473"/>
              <a:gd name="connsiteY1" fmla="*/ 254368 h 260718"/>
              <a:gd name="connsiteX2" fmla="*/ 484123 w 490473"/>
              <a:gd name="connsiteY2" fmla="*/ 6350 h 260718"/>
              <a:gd name="connsiteX3" fmla="*/ 6350 w 490473"/>
              <a:gd name="connsiteY3" fmla="*/ 6350 h 260718"/>
              <a:gd name="connsiteX4" fmla="*/ 6350 w 490473"/>
              <a:gd name="connsiteY4" fmla="*/ 254368 h 260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718">
                <a:moveTo>
                  <a:pt x="6350" y="254368"/>
                </a:moveTo>
                <a:lnTo>
                  <a:pt x="484123" y="254368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3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73525" y="5143512"/>
            <a:ext cx="450786" cy="248018"/>
          </a:xfrm>
          <a:custGeom>
            <a:avLst/>
            <a:gdLst>
              <a:gd name="connsiteX0" fmla="*/ 0 w 450786"/>
              <a:gd name="connsiteY0" fmla="*/ 248018 h 248018"/>
              <a:gd name="connsiteX1" fmla="*/ 450786 w 450786"/>
              <a:gd name="connsiteY1" fmla="*/ 248018 h 248018"/>
              <a:gd name="connsiteX2" fmla="*/ 450786 w 450786"/>
              <a:gd name="connsiteY2" fmla="*/ 0 h 248018"/>
              <a:gd name="connsiteX3" fmla="*/ 0 w 450786"/>
              <a:gd name="connsiteY3" fmla="*/ 0 h 248018"/>
              <a:gd name="connsiteX4" fmla="*/ 0 w 450786"/>
              <a:gd name="connsiteY4" fmla="*/ 248018 h 2480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8018">
                <a:moveTo>
                  <a:pt x="0" y="248018"/>
                </a:moveTo>
                <a:lnTo>
                  <a:pt x="450786" y="248018"/>
                </a:lnTo>
                <a:lnTo>
                  <a:pt x="450786" y="0"/>
                </a:lnTo>
                <a:lnTo>
                  <a:pt x="0" y="0"/>
                </a:lnTo>
                <a:lnTo>
                  <a:pt x="0" y="24801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67175" y="5137162"/>
            <a:ext cx="463486" cy="260718"/>
          </a:xfrm>
          <a:custGeom>
            <a:avLst/>
            <a:gdLst>
              <a:gd name="connsiteX0" fmla="*/ 6350 w 463486"/>
              <a:gd name="connsiteY0" fmla="*/ 254368 h 260718"/>
              <a:gd name="connsiteX1" fmla="*/ 457136 w 463486"/>
              <a:gd name="connsiteY1" fmla="*/ 254368 h 260718"/>
              <a:gd name="connsiteX2" fmla="*/ 457136 w 463486"/>
              <a:gd name="connsiteY2" fmla="*/ 6350 h 260718"/>
              <a:gd name="connsiteX3" fmla="*/ 6350 w 463486"/>
              <a:gd name="connsiteY3" fmla="*/ 6350 h 260718"/>
              <a:gd name="connsiteX4" fmla="*/ 6350 w 463486"/>
              <a:gd name="connsiteY4" fmla="*/ 254368 h 260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718">
                <a:moveTo>
                  <a:pt x="6350" y="254368"/>
                </a:moveTo>
                <a:lnTo>
                  <a:pt x="457136" y="254368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3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60901" y="5137151"/>
            <a:ext cx="298450" cy="227329"/>
          </a:xfrm>
          <a:custGeom>
            <a:avLst/>
            <a:gdLst>
              <a:gd name="connsiteX0" fmla="*/ 292100 w 298450"/>
              <a:gd name="connsiteY0" fmla="*/ 6350 h 227329"/>
              <a:gd name="connsiteX1" fmla="*/ 6350 w 298450"/>
              <a:gd name="connsiteY1" fmla="*/ 220979 h 227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27329">
                <a:moveTo>
                  <a:pt x="292100" y="6350"/>
                </a:moveTo>
                <a:lnTo>
                  <a:pt x="6350" y="22097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016000"/>
            <a:ext cx="8102600" cy="1244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5800" y="5232400"/>
            <a:ext cx="419100" cy="1016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431801"/>
            <a:ext cx="7797006" cy="15722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8100" algn="l"/>
                <a:tab pos="609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栈的链式存储结构实际上就是一个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，叫做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链栈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。插入和删</a:t>
            </a:r>
          </a:p>
          <a:p>
            <a:pPr>
              <a:lnSpc>
                <a:spcPts val="2900"/>
              </a:lnSpc>
              <a:tabLst>
                <a:tab pos="381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除操作只能在链栈的栈顶进行。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栈顶指针Top应该在链表的哪一头？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73700" y="2463801"/>
            <a:ext cx="237565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CreateStack()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73700" y="2717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15000" y="2743201"/>
            <a:ext cx="4874732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构建一个堆栈的头结点，返回指针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=(Stack)malloc(sizeof(struct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SNode));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473701" y="4419601"/>
            <a:ext cx="252953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73700" y="46609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842000" y="4660901"/>
            <a:ext cx="459741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判断堆栈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是否为空，若为空函数返回整数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，否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73700" y="4902201"/>
            <a:ext cx="113973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则返回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0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67400" y="5143501"/>
            <a:ext cx="348492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73700" y="53848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24100" y="3937001"/>
            <a:ext cx="3303790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1496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31496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堆栈初始化（建立空栈）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324100" y="4406901"/>
            <a:ext cx="231153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判断堆栈</a:t>
            </a:r>
            <a:r>
              <a:rPr lang="en-US" altLang="zh-CN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1" y="2413001"/>
            <a:ext cx="318196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*Stack;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93901" y="2755901"/>
            <a:ext cx="3130665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14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SNode{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*Next;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971800" y="5257801"/>
            <a:ext cx="1282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45820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57400" y="463550"/>
            <a:ext cx="25400" cy="2220848"/>
          </a:xfrm>
          <a:custGeom>
            <a:avLst/>
            <a:gdLst>
              <a:gd name="connsiteX0" fmla="*/ 6350 w 25400"/>
              <a:gd name="connsiteY0" fmla="*/ 6350 h 2220848"/>
              <a:gd name="connsiteX1" fmla="*/ 6350 w 25400"/>
              <a:gd name="connsiteY1" fmla="*/ 2214498 h 222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20848">
                <a:moveTo>
                  <a:pt x="6350" y="6350"/>
                </a:moveTo>
                <a:lnTo>
                  <a:pt x="6350" y="22144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223250" y="463550"/>
            <a:ext cx="25400" cy="2220848"/>
          </a:xfrm>
          <a:custGeom>
            <a:avLst/>
            <a:gdLst>
              <a:gd name="connsiteX0" fmla="*/ 6350 w 25400"/>
              <a:gd name="connsiteY0" fmla="*/ 6350 h 2220848"/>
              <a:gd name="connsiteX1" fmla="*/ 6350 w 25400"/>
              <a:gd name="connsiteY1" fmla="*/ 2214498 h 222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220848">
                <a:moveTo>
                  <a:pt x="6350" y="6350"/>
                </a:moveTo>
                <a:lnTo>
                  <a:pt x="6350" y="221449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51050" y="469900"/>
            <a:ext cx="6191250" cy="25400"/>
          </a:xfrm>
          <a:custGeom>
            <a:avLst/>
            <a:gdLst>
              <a:gd name="connsiteX0" fmla="*/ 6350 w 6191250"/>
              <a:gd name="connsiteY0" fmla="*/ 6350 h 25400"/>
              <a:gd name="connsiteX1" fmla="*/ 6184900 w 6191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91250" h="25400">
                <a:moveTo>
                  <a:pt x="6350" y="6350"/>
                </a:moveTo>
                <a:lnTo>
                  <a:pt x="6184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51050" y="2665348"/>
            <a:ext cx="6191250" cy="25400"/>
          </a:xfrm>
          <a:custGeom>
            <a:avLst/>
            <a:gdLst>
              <a:gd name="connsiteX0" fmla="*/ 6350 w 6191250"/>
              <a:gd name="connsiteY0" fmla="*/ 6350 h 25400"/>
              <a:gd name="connsiteX1" fmla="*/ 6184900 w 61912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91250" h="25400">
                <a:moveTo>
                  <a:pt x="6350" y="6350"/>
                </a:moveTo>
                <a:lnTo>
                  <a:pt x="61849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7400" y="2840102"/>
            <a:ext cx="25400" cy="3481323"/>
          </a:xfrm>
          <a:custGeom>
            <a:avLst/>
            <a:gdLst>
              <a:gd name="connsiteX0" fmla="*/ 6350 w 25400"/>
              <a:gd name="connsiteY0" fmla="*/ 6350 h 3481323"/>
              <a:gd name="connsiteX1" fmla="*/ 6350 w 25400"/>
              <a:gd name="connsiteY1" fmla="*/ 3474973 h 3481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481323">
                <a:moveTo>
                  <a:pt x="6350" y="6350"/>
                </a:moveTo>
                <a:lnTo>
                  <a:pt x="6350" y="34749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889875" y="2840102"/>
            <a:ext cx="25400" cy="3481323"/>
          </a:xfrm>
          <a:custGeom>
            <a:avLst/>
            <a:gdLst>
              <a:gd name="connsiteX0" fmla="*/ 6350 w 25400"/>
              <a:gd name="connsiteY0" fmla="*/ 6350 h 3481323"/>
              <a:gd name="connsiteX1" fmla="*/ 6350 w 25400"/>
              <a:gd name="connsiteY1" fmla="*/ 3474973 h 3481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481323">
                <a:moveTo>
                  <a:pt x="6350" y="6350"/>
                </a:moveTo>
                <a:lnTo>
                  <a:pt x="6350" y="34749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51051" y="2846451"/>
            <a:ext cx="5857875" cy="25400"/>
          </a:xfrm>
          <a:custGeom>
            <a:avLst/>
            <a:gdLst>
              <a:gd name="connsiteX0" fmla="*/ 6350 w 5857875"/>
              <a:gd name="connsiteY0" fmla="*/ 6350 h 25400"/>
              <a:gd name="connsiteX1" fmla="*/ 5851525 w 58578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7875" h="25400">
                <a:moveTo>
                  <a:pt x="6350" y="6350"/>
                </a:moveTo>
                <a:lnTo>
                  <a:pt x="58515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51051" y="6302375"/>
            <a:ext cx="5857875" cy="25400"/>
          </a:xfrm>
          <a:custGeom>
            <a:avLst/>
            <a:gdLst>
              <a:gd name="connsiteX0" fmla="*/ 6350 w 5857875"/>
              <a:gd name="connsiteY0" fmla="*/ 6350 h 25400"/>
              <a:gd name="connsiteX1" fmla="*/ 5851525 w 585787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7875" h="25400">
                <a:moveTo>
                  <a:pt x="6350" y="6350"/>
                </a:moveTo>
                <a:lnTo>
                  <a:pt x="58515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08201" y="482601"/>
            <a:ext cx="47192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void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Push(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item,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7366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76500" y="736601"/>
            <a:ext cx="245419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将元素</a:t>
            </a: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item</a:t>
            </a:r>
            <a:r>
              <a:rPr lang="en-US" altLang="zh-CN" sz="159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压入堆栈</a:t>
            </a: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130800" y="736601"/>
            <a:ext cx="24686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A6A6A6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08201" y="1041400"/>
            <a:ext cx="603690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*TmpCell;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TmpCell=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(struct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*)malloc(sizeof(struct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SNode));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TmpCell-&gt;Element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item;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TmpCell;</a:t>
            </a:r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Pop(Stack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108200" y="3111501"/>
            <a:ext cx="1234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38400" y="3136900"/>
            <a:ext cx="3425618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/*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删除并返回堆栈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的栈顶元素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A3A3C2"/>
                </a:solidFill>
                <a:latin typeface="Courier New" pitchFamily="18" charset="0"/>
                <a:cs typeface="Courier New" pitchFamily="18" charset="0"/>
              </a:rPr>
              <a:t>*/</a:t>
            </a:r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struct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SNode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*FirstCell;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ElementType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TopElem;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IsEmpty(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08301" y="4089401"/>
            <a:ext cx="197329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printf(“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堆栈空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”);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105400" y="4089401"/>
            <a:ext cx="151163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598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NULL;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108201" y="4406901"/>
            <a:ext cx="8526373" cy="25212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else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S-&gt;Next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FirstCell-&gt;Next;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FirstCell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-&gt;Element;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free(FirstCell);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70C0"/>
                </a:solidFill>
                <a:latin typeface="Courier New" pitchFamily="18" charset="0"/>
                <a:cs typeface="Courier New" pitchFamily="18" charset="0"/>
              </a:rPr>
              <a:t>return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TopElem;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9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30200" algn="l"/>
                <a:tab pos="800100" algn="l"/>
                <a:tab pos="8039100" algn="l"/>
              </a:tabLst>
            </a:pPr>
            <a:r>
              <a:rPr lang="en-US" altLang="zh-CN" dirty="0"/>
              <a:t>	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12/23</a:t>
            </a:r>
          </a:p>
        </p:txBody>
      </p:sp>
    </p:spTree>
    <p:extLst>
      <p:ext uri="{BB962C8B-B14F-4D97-AF65-F5344CB8AC3E}">
        <p14:creationId xmlns:p14="http://schemas.microsoft.com/office/powerpoint/2010/main" val="844065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51062" y="1770126"/>
            <a:ext cx="8001000" cy="1016000"/>
          </a:xfrm>
          <a:custGeom>
            <a:avLst/>
            <a:gdLst>
              <a:gd name="connsiteX0" fmla="*/ 0 w 8001000"/>
              <a:gd name="connsiteY0" fmla="*/ 1016000 h 1016000"/>
              <a:gd name="connsiteX1" fmla="*/ 8001000 w 8001000"/>
              <a:gd name="connsiteY1" fmla="*/ 1016000 h 1016000"/>
              <a:gd name="connsiteX2" fmla="*/ 8001000 w 8001000"/>
              <a:gd name="connsiteY2" fmla="*/ 0 h 1016000"/>
              <a:gd name="connsiteX3" fmla="*/ 0 w 8001000"/>
              <a:gd name="connsiteY3" fmla="*/ 0 h 1016000"/>
              <a:gd name="connsiteX4" fmla="*/ 0 w 8001000"/>
              <a:gd name="connsiteY4" fmla="*/ 1016000 h 10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0" h="1016000">
                <a:moveTo>
                  <a:pt x="0" y="1016000"/>
                </a:moveTo>
                <a:lnTo>
                  <a:pt x="8001000" y="1016000"/>
                </a:lnTo>
                <a:lnTo>
                  <a:pt x="8001000" y="0"/>
                </a:lnTo>
                <a:lnTo>
                  <a:pt x="0" y="0"/>
                </a:lnTo>
                <a:lnTo>
                  <a:pt x="0" y="1016000"/>
                </a:lnTo>
              </a:path>
            </a:pathLst>
          </a:custGeom>
          <a:solidFill>
            <a:srgbClr val="E0E0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65751" y="3108325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4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4"/>
                  <a:pt x="1571625" y="113919"/>
                </a:cubicBezTo>
                <a:lnTo>
                  <a:pt x="1571625" y="569467"/>
                </a:lnTo>
                <a:cubicBezTo>
                  <a:pt x="1571625" y="632333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3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9401" y="3101975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4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4"/>
                  <a:pt x="1577975" y="120269"/>
                </a:cubicBezTo>
                <a:lnTo>
                  <a:pt x="1577975" y="575817"/>
                </a:lnTo>
                <a:cubicBezTo>
                  <a:pt x="1577975" y="638683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3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509001" y="3036823"/>
            <a:ext cx="928751" cy="785876"/>
          </a:xfrm>
          <a:custGeom>
            <a:avLst/>
            <a:gdLst>
              <a:gd name="connsiteX0" fmla="*/ 0 w 928751"/>
              <a:gd name="connsiteY0" fmla="*/ 392938 h 785876"/>
              <a:gd name="connsiteX1" fmla="*/ 464311 w 928751"/>
              <a:gd name="connsiteY1" fmla="*/ 0 h 785876"/>
              <a:gd name="connsiteX2" fmla="*/ 928751 w 928751"/>
              <a:gd name="connsiteY2" fmla="*/ 392938 h 785876"/>
              <a:gd name="connsiteX3" fmla="*/ 464311 w 928751"/>
              <a:gd name="connsiteY3" fmla="*/ 785876 h 785876"/>
              <a:gd name="connsiteX4" fmla="*/ 0 w 928751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876">
                <a:moveTo>
                  <a:pt x="0" y="392938"/>
                </a:moveTo>
                <a:cubicBezTo>
                  <a:pt x="0" y="176022"/>
                  <a:pt x="207898" y="0"/>
                  <a:pt x="464311" y="0"/>
                </a:cubicBezTo>
                <a:cubicBezTo>
                  <a:pt x="720852" y="0"/>
                  <a:pt x="928751" y="176022"/>
                  <a:pt x="928751" y="392938"/>
                </a:cubicBezTo>
                <a:cubicBezTo>
                  <a:pt x="928751" y="609980"/>
                  <a:pt x="720852" y="785876"/>
                  <a:pt x="464311" y="785876"/>
                </a:cubicBezTo>
                <a:cubicBezTo>
                  <a:pt x="207898" y="785876"/>
                  <a:pt x="0" y="609980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502651" y="3030473"/>
            <a:ext cx="941451" cy="798576"/>
          </a:xfrm>
          <a:custGeom>
            <a:avLst/>
            <a:gdLst>
              <a:gd name="connsiteX0" fmla="*/ 6350 w 941451"/>
              <a:gd name="connsiteY0" fmla="*/ 399288 h 798576"/>
              <a:gd name="connsiteX1" fmla="*/ 470661 w 941451"/>
              <a:gd name="connsiteY1" fmla="*/ 6350 h 798576"/>
              <a:gd name="connsiteX2" fmla="*/ 935101 w 941451"/>
              <a:gd name="connsiteY2" fmla="*/ 399288 h 798576"/>
              <a:gd name="connsiteX3" fmla="*/ 470661 w 941451"/>
              <a:gd name="connsiteY3" fmla="*/ 792226 h 798576"/>
              <a:gd name="connsiteX4" fmla="*/ 6350 w 941451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576">
                <a:moveTo>
                  <a:pt x="6350" y="399288"/>
                </a:moveTo>
                <a:cubicBezTo>
                  <a:pt x="6350" y="182372"/>
                  <a:pt x="214248" y="6350"/>
                  <a:pt x="470661" y="6350"/>
                </a:cubicBezTo>
                <a:cubicBezTo>
                  <a:pt x="727202" y="6350"/>
                  <a:pt x="935101" y="182372"/>
                  <a:pt x="935101" y="399288"/>
                </a:cubicBezTo>
                <a:cubicBezTo>
                  <a:pt x="935101" y="616330"/>
                  <a:pt x="727202" y="792226"/>
                  <a:pt x="470661" y="792226"/>
                </a:cubicBezTo>
                <a:cubicBezTo>
                  <a:pt x="214248" y="792226"/>
                  <a:pt x="6350" y="616330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51062" y="3108326"/>
            <a:ext cx="1751012" cy="663575"/>
          </a:xfrm>
          <a:custGeom>
            <a:avLst/>
            <a:gdLst>
              <a:gd name="connsiteX0" fmla="*/ 0 w 1751012"/>
              <a:gd name="connsiteY0" fmla="*/ 110617 h 663575"/>
              <a:gd name="connsiteX1" fmla="*/ 110604 w 1751012"/>
              <a:gd name="connsiteY1" fmla="*/ 0 h 663575"/>
              <a:gd name="connsiteX2" fmla="*/ 1640395 w 1751012"/>
              <a:gd name="connsiteY2" fmla="*/ 0 h 663575"/>
              <a:gd name="connsiteX3" fmla="*/ 1751012 w 1751012"/>
              <a:gd name="connsiteY3" fmla="*/ 110617 h 663575"/>
              <a:gd name="connsiteX4" fmla="*/ 1751012 w 1751012"/>
              <a:gd name="connsiteY4" fmla="*/ 552958 h 663575"/>
              <a:gd name="connsiteX5" fmla="*/ 1640395 w 1751012"/>
              <a:gd name="connsiteY5" fmla="*/ 663575 h 663575"/>
              <a:gd name="connsiteX6" fmla="*/ 110604 w 1751012"/>
              <a:gd name="connsiteY6" fmla="*/ 663575 h 663575"/>
              <a:gd name="connsiteX7" fmla="*/ 0 w 1751012"/>
              <a:gd name="connsiteY7" fmla="*/ 552958 h 663575"/>
              <a:gd name="connsiteX8" fmla="*/ 0 w 1751012"/>
              <a:gd name="connsiteY8" fmla="*/ 110617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1012" h="663575">
                <a:moveTo>
                  <a:pt x="0" y="110617"/>
                </a:moveTo>
                <a:cubicBezTo>
                  <a:pt x="0" y="49529"/>
                  <a:pt x="49517" y="0"/>
                  <a:pt x="110604" y="0"/>
                </a:cubicBezTo>
                <a:lnTo>
                  <a:pt x="1640395" y="0"/>
                </a:lnTo>
                <a:cubicBezTo>
                  <a:pt x="1701482" y="0"/>
                  <a:pt x="1751012" y="49529"/>
                  <a:pt x="1751012" y="110617"/>
                </a:cubicBezTo>
                <a:lnTo>
                  <a:pt x="1751012" y="552958"/>
                </a:lnTo>
                <a:cubicBezTo>
                  <a:pt x="1751012" y="614045"/>
                  <a:pt x="1701482" y="663575"/>
                  <a:pt x="1640395" y="663575"/>
                </a:cubicBezTo>
                <a:lnTo>
                  <a:pt x="110604" y="663575"/>
                </a:lnTo>
                <a:cubicBezTo>
                  <a:pt x="49517" y="663575"/>
                  <a:pt x="0" y="614045"/>
                  <a:pt x="0" y="552958"/>
                </a:cubicBezTo>
                <a:lnTo>
                  <a:pt x="0" y="110617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4712" y="3101976"/>
            <a:ext cx="1763712" cy="676275"/>
          </a:xfrm>
          <a:custGeom>
            <a:avLst/>
            <a:gdLst>
              <a:gd name="connsiteX0" fmla="*/ 6350 w 1763712"/>
              <a:gd name="connsiteY0" fmla="*/ 116967 h 676275"/>
              <a:gd name="connsiteX1" fmla="*/ 116954 w 1763712"/>
              <a:gd name="connsiteY1" fmla="*/ 6350 h 676275"/>
              <a:gd name="connsiteX2" fmla="*/ 1646745 w 1763712"/>
              <a:gd name="connsiteY2" fmla="*/ 6350 h 676275"/>
              <a:gd name="connsiteX3" fmla="*/ 1757362 w 1763712"/>
              <a:gd name="connsiteY3" fmla="*/ 116967 h 676275"/>
              <a:gd name="connsiteX4" fmla="*/ 1757362 w 1763712"/>
              <a:gd name="connsiteY4" fmla="*/ 559308 h 676275"/>
              <a:gd name="connsiteX5" fmla="*/ 1646745 w 1763712"/>
              <a:gd name="connsiteY5" fmla="*/ 669925 h 676275"/>
              <a:gd name="connsiteX6" fmla="*/ 116954 w 1763712"/>
              <a:gd name="connsiteY6" fmla="*/ 669925 h 676275"/>
              <a:gd name="connsiteX7" fmla="*/ 6350 w 1763712"/>
              <a:gd name="connsiteY7" fmla="*/ 559308 h 676275"/>
              <a:gd name="connsiteX8" fmla="*/ 6350 w 1763712"/>
              <a:gd name="connsiteY8" fmla="*/ 116967 h 676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63712" h="676275">
                <a:moveTo>
                  <a:pt x="6350" y="116967"/>
                </a:moveTo>
                <a:cubicBezTo>
                  <a:pt x="6350" y="55879"/>
                  <a:pt x="55867" y="6350"/>
                  <a:pt x="116954" y="6350"/>
                </a:cubicBezTo>
                <a:lnTo>
                  <a:pt x="1646745" y="6350"/>
                </a:lnTo>
                <a:cubicBezTo>
                  <a:pt x="1707832" y="6350"/>
                  <a:pt x="1757362" y="55879"/>
                  <a:pt x="1757362" y="116967"/>
                </a:cubicBezTo>
                <a:lnTo>
                  <a:pt x="1757362" y="559308"/>
                </a:lnTo>
                <a:cubicBezTo>
                  <a:pt x="1757362" y="620395"/>
                  <a:pt x="1707832" y="669925"/>
                  <a:pt x="1646745" y="669925"/>
                </a:cubicBezTo>
                <a:lnTo>
                  <a:pt x="116954" y="669925"/>
                </a:lnTo>
                <a:cubicBezTo>
                  <a:pt x="55867" y="669925"/>
                  <a:pt x="6350" y="620395"/>
                  <a:pt x="6350" y="559308"/>
                </a:cubicBezTo>
                <a:lnTo>
                  <a:pt x="6350" y="11696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80251" y="3394076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501 w 1285875"/>
              <a:gd name="connsiteY1" fmla="*/ 35686 h 142875"/>
              <a:gd name="connsiteX2" fmla="*/ 1214501 w 1285875"/>
              <a:gd name="connsiteY2" fmla="*/ 0 h 142875"/>
              <a:gd name="connsiteX3" fmla="*/ 1285875 w 1285875"/>
              <a:gd name="connsiteY3" fmla="*/ 71373 h 142875"/>
              <a:gd name="connsiteX4" fmla="*/ 1214501 w 1285875"/>
              <a:gd name="connsiteY4" fmla="*/ 142875 h 142875"/>
              <a:gd name="connsiteX5" fmla="*/ 1214501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501" y="35686"/>
                </a:lnTo>
                <a:lnTo>
                  <a:pt x="1214501" y="0"/>
                </a:lnTo>
                <a:lnTo>
                  <a:pt x="1285875" y="71373"/>
                </a:lnTo>
                <a:lnTo>
                  <a:pt x="1214501" y="142875"/>
                </a:lnTo>
                <a:lnTo>
                  <a:pt x="1214501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073901" y="3387726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851 w 1298575"/>
              <a:gd name="connsiteY1" fmla="*/ 42036 h 155575"/>
              <a:gd name="connsiteX2" fmla="*/ 1220851 w 1298575"/>
              <a:gd name="connsiteY2" fmla="*/ 6350 h 155575"/>
              <a:gd name="connsiteX3" fmla="*/ 1292225 w 1298575"/>
              <a:gd name="connsiteY3" fmla="*/ 77723 h 155575"/>
              <a:gd name="connsiteX4" fmla="*/ 1220851 w 1298575"/>
              <a:gd name="connsiteY4" fmla="*/ 149225 h 155575"/>
              <a:gd name="connsiteX5" fmla="*/ 1220851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851" y="42036"/>
                </a:lnTo>
                <a:lnTo>
                  <a:pt x="1220851" y="6350"/>
                </a:lnTo>
                <a:lnTo>
                  <a:pt x="1292225" y="77723"/>
                </a:lnTo>
                <a:lnTo>
                  <a:pt x="1220851" y="149225"/>
                </a:lnTo>
                <a:lnTo>
                  <a:pt x="1220851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079875" y="3394076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626 w 1143000"/>
              <a:gd name="connsiteY1" fmla="*/ 35686 h 142875"/>
              <a:gd name="connsiteX2" fmla="*/ 1071626 w 1143000"/>
              <a:gd name="connsiteY2" fmla="*/ 0 h 142875"/>
              <a:gd name="connsiteX3" fmla="*/ 1143000 w 1143000"/>
              <a:gd name="connsiteY3" fmla="*/ 71373 h 142875"/>
              <a:gd name="connsiteX4" fmla="*/ 1071626 w 1143000"/>
              <a:gd name="connsiteY4" fmla="*/ 142875 h 142875"/>
              <a:gd name="connsiteX5" fmla="*/ 1071626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626" y="35686"/>
                </a:lnTo>
                <a:lnTo>
                  <a:pt x="1071626" y="0"/>
                </a:lnTo>
                <a:lnTo>
                  <a:pt x="1143000" y="71373"/>
                </a:lnTo>
                <a:lnTo>
                  <a:pt x="1071626" y="142875"/>
                </a:lnTo>
                <a:lnTo>
                  <a:pt x="1071626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073525" y="3387726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976 w 1155700"/>
              <a:gd name="connsiteY1" fmla="*/ 42036 h 155575"/>
              <a:gd name="connsiteX2" fmla="*/ 1077976 w 1155700"/>
              <a:gd name="connsiteY2" fmla="*/ 6350 h 155575"/>
              <a:gd name="connsiteX3" fmla="*/ 1149350 w 1155700"/>
              <a:gd name="connsiteY3" fmla="*/ 77723 h 155575"/>
              <a:gd name="connsiteX4" fmla="*/ 1077976 w 1155700"/>
              <a:gd name="connsiteY4" fmla="*/ 149225 h 155575"/>
              <a:gd name="connsiteX5" fmla="*/ 1077976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976" y="42036"/>
                </a:lnTo>
                <a:lnTo>
                  <a:pt x="1077976" y="6350"/>
                </a:lnTo>
                <a:lnTo>
                  <a:pt x="1149350" y="77723"/>
                </a:lnTo>
                <a:lnTo>
                  <a:pt x="1077976" y="149225"/>
                </a:lnTo>
                <a:lnTo>
                  <a:pt x="1077976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079626" y="4322826"/>
            <a:ext cx="1857375" cy="355600"/>
          </a:xfrm>
          <a:custGeom>
            <a:avLst/>
            <a:gdLst>
              <a:gd name="connsiteX0" fmla="*/ 0 w 1857375"/>
              <a:gd name="connsiteY0" fmla="*/ 59182 h 355600"/>
              <a:gd name="connsiteX1" fmla="*/ 59270 w 1857375"/>
              <a:gd name="connsiteY1" fmla="*/ 0 h 355600"/>
              <a:gd name="connsiteX2" fmla="*/ 1798066 w 1857375"/>
              <a:gd name="connsiteY2" fmla="*/ 0 h 355600"/>
              <a:gd name="connsiteX3" fmla="*/ 1857375 w 1857375"/>
              <a:gd name="connsiteY3" fmla="*/ 59182 h 355600"/>
              <a:gd name="connsiteX4" fmla="*/ 1857375 w 1857375"/>
              <a:gd name="connsiteY4" fmla="*/ 296290 h 355600"/>
              <a:gd name="connsiteX5" fmla="*/ 1798066 w 1857375"/>
              <a:gd name="connsiteY5" fmla="*/ 355600 h 355600"/>
              <a:gd name="connsiteX6" fmla="*/ 59270 w 1857375"/>
              <a:gd name="connsiteY6" fmla="*/ 355600 h 355600"/>
              <a:gd name="connsiteX7" fmla="*/ 0 w 1857375"/>
              <a:gd name="connsiteY7" fmla="*/ 296290 h 355600"/>
              <a:gd name="connsiteX8" fmla="*/ 0 w 1857375"/>
              <a:gd name="connsiteY8" fmla="*/ 59182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57375" h="355600">
                <a:moveTo>
                  <a:pt x="0" y="59182"/>
                </a:moveTo>
                <a:cubicBezTo>
                  <a:pt x="0" y="26415"/>
                  <a:pt x="26530" y="0"/>
                  <a:pt x="59270" y="0"/>
                </a:cubicBezTo>
                <a:lnTo>
                  <a:pt x="1798066" y="0"/>
                </a:lnTo>
                <a:cubicBezTo>
                  <a:pt x="1830832" y="0"/>
                  <a:pt x="1857375" y="26415"/>
                  <a:pt x="1857375" y="59182"/>
                </a:cubicBezTo>
                <a:lnTo>
                  <a:pt x="1857375" y="296290"/>
                </a:lnTo>
                <a:cubicBezTo>
                  <a:pt x="1857375" y="329057"/>
                  <a:pt x="1830832" y="355600"/>
                  <a:pt x="1798066" y="355600"/>
                </a:cubicBezTo>
                <a:lnTo>
                  <a:pt x="59270" y="355600"/>
                </a:lnTo>
                <a:cubicBezTo>
                  <a:pt x="26530" y="355600"/>
                  <a:pt x="0" y="329057"/>
                  <a:pt x="0" y="296290"/>
                </a:cubicBezTo>
                <a:lnTo>
                  <a:pt x="0" y="59182"/>
                </a:lnTo>
              </a:path>
            </a:pathLst>
          </a:custGeom>
          <a:solidFill>
            <a:srgbClr val="F1F1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73276" y="4316476"/>
            <a:ext cx="1870075" cy="368300"/>
          </a:xfrm>
          <a:custGeom>
            <a:avLst/>
            <a:gdLst>
              <a:gd name="connsiteX0" fmla="*/ 6350 w 1870075"/>
              <a:gd name="connsiteY0" fmla="*/ 65532 h 368300"/>
              <a:gd name="connsiteX1" fmla="*/ 65620 w 1870075"/>
              <a:gd name="connsiteY1" fmla="*/ 6350 h 368300"/>
              <a:gd name="connsiteX2" fmla="*/ 1804416 w 1870075"/>
              <a:gd name="connsiteY2" fmla="*/ 6350 h 368300"/>
              <a:gd name="connsiteX3" fmla="*/ 1863725 w 1870075"/>
              <a:gd name="connsiteY3" fmla="*/ 65532 h 368300"/>
              <a:gd name="connsiteX4" fmla="*/ 1863725 w 1870075"/>
              <a:gd name="connsiteY4" fmla="*/ 302640 h 368300"/>
              <a:gd name="connsiteX5" fmla="*/ 1804416 w 1870075"/>
              <a:gd name="connsiteY5" fmla="*/ 361950 h 368300"/>
              <a:gd name="connsiteX6" fmla="*/ 65620 w 1870075"/>
              <a:gd name="connsiteY6" fmla="*/ 361950 h 368300"/>
              <a:gd name="connsiteX7" fmla="*/ 6350 w 1870075"/>
              <a:gd name="connsiteY7" fmla="*/ 302640 h 368300"/>
              <a:gd name="connsiteX8" fmla="*/ 6350 w 1870075"/>
              <a:gd name="connsiteY8" fmla="*/ 65532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68300">
                <a:moveTo>
                  <a:pt x="6350" y="65532"/>
                </a:moveTo>
                <a:cubicBezTo>
                  <a:pt x="6350" y="32765"/>
                  <a:pt x="32880" y="6350"/>
                  <a:pt x="65620" y="6350"/>
                </a:cubicBezTo>
                <a:lnTo>
                  <a:pt x="1804416" y="6350"/>
                </a:lnTo>
                <a:cubicBezTo>
                  <a:pt x="1837182" y="6350"/>
                  <a:pt x="1863725" y="32765"/>
                  <a:pt x="1863725" y="65532"/>
                </a:cubicBezTo>
                <a:lnTo>
                  <a:pt x="1863725" y="302640"/>
                </a:lnTo>
                <a:cubicBezTo>
                  <a:pt x="1863725" y="335407"/>
                  <a:pt x="1837182" y="361950"/>
                  <a:pt x="1804416" y="361950"/>
                </a:cubicBezTo>
                <a:lnTo>
                  <a:pt x="65620" y="361950"/>
                </a:lnTo>
                <a:cubicBezTo>
                  <a:pt x="32880" y="361950"/>
                  <a:pt x="6350" y="335407"/>
                  <a:pt x="6350" y="302640"/>
                </a:cubicBezTo>
                <a:lnTo>
                  <a:pt x="6350" y="655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216526" y="4316476"/>
            <a:ext cx="1870075" cy="368808"/>
          </a:xfrm>
          <a:custGeom>
            <a:avLst/>
            <a:gdLst>
              <a:gd name="connsiteX0" fmla="*/ 6350 w 1870075"/>
              <a:gd name="connsiteY0" fmla="*/ 65658 h 368808"/>
              <a:gd name="connsiteX1" fmla="*/ 65659 w 1870075"/>
              <a:gd name="connsiteY1" fmla="*/ 6350 h 368808"/>
              <a:gd name="connsiteX2" fmla="*/ 1804415 w 1870075"/>
              <a:gd name="connsiteY2" fmla="*/ 6350 h 368808"/>
              <a:gd name="connsiteX3" fmla="*/ 1863725 w 1870075"/>
              <a:gd name="connsiteY3" fmla="*/ 65658 h 368808"/>
              <a:gd name="connsiteX4" fmla="*/ 1863725 w 1870075"/>
              <a:gd name="connsiteY4" fmla="*/ 303148 h 368808"/>
              <a:gd name="connsiteX5" fmla="*/ 1804415 w 1870075"/>
              <a:gd name="connsiteY5" fmla="*/ 362458 h 368808"/>
              <a:gd name="connsiteX6" fmla="*/ 65659 w 1870075"/>
              <a:gd name="connsiteY6" fmla="*/ 362458 h 368808"/>
              <a:gd name="connsiteX7" fmla="*/ 6350 w 1870075"/>
              <a:gd name="connsiteY7" fmla="*/ 303148 h 368808"/>
              <a:gd name="connsiteX8" fmla="*/ 6350 w 1870075"/>
              <a:gd name="connsiteY8" fmla="*/ 6565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68808">
                <a:moveTo>
                  <a:pt x="6350" y="65658"/>
                </a:moveTo>
                <a:cubicBezTo>
                  <a:pt x="6350" y="32892"/>
                  <a:pt x="32892" y="6350"/>
                  <a:pt x="65659" y="6350"/>
                </a:cubicBezTo>
                <a:lnTo>
                  <a:pt x="1804415" y="6350"/>
                </a:lnTo>
                <a:cubicBezTo>
                  <a:pt x="1837182" y="6350"/>
                  <a:pt x="1863725" y="32892"/>
                  <a:pt x="1863725" y="65658"/>
                </a:cubicBezTo>
                <a:lnTo>
                  <a:pt x="1863725" y="303148"/>
                </a:lnTo>
                <a:cubicBezTo>
                  <a:pt x="1863725" y="335914"/>
                  <a:pt x="1837182" y="362458"/>
                  <a:pt x="1804415" y="362458"/>
                </a:cubicBezTo>
                <a:lnTo>
                  <a:pt x="65659" y="362458"/>
                </a:lnTo>
                <a:cubicBezTo>
                  <a:pt x="32892" y="362458"/>
                  <a:pt x="6350" y="335914"/>
                  <a:pt x="6350" y="303148"/>
                </a:cubicBezTo>
                <a:lnTo>
                  <a:pt x="6350" y="656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09001" y="4108450"/>
            <a:ext cx="928751" cy="785876"/>
          </a:xfrm>
          <a:custGeom>
            <a:avLst/>
            <a:gdLst>
              <a:gd name="connsiteX0" fmla="*/ 0 w 928751"/>
              <a:gd name="connsiteY0" fmla="*/ 392938 h 785876"/>
              <a:gd name="connsiteX1" fmla="*/ 464311 w 928751"/>
              <a:gd name="connsiteY1" fmla="*/ 0 h 785876"/>
              <a:gd name="connsiteX2" fmla="*/ 928751 w 928751"/>
              <a:gd name="connsiteY2" fmla="*/ 392938 h 785876"/>
              <a:gd name="connsiteX3" fmla="*/ 464311 w 928751"/>
              <a:gd name="connsiteY3" fmla="*/ 785876 h 785876"/>
              <a:gd name="connsiteX4" fmla="*/ 0 w 928751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876">
                <a:moveTo>
                  <a:pt x="0" y="392938"/>
                </a:moveTo>
                <a:cubicBezTo>
                  <a:pt x="0" y="175895"/>
                  <a:pt x="207898" y="0"/>
                  <a:pt x="464311" y="0"/>
                </a:cubicBezTo>
                <a:cubicBezTo>
                  <a:pt x="720852" y="0"/>
                  <a:pt x="928751" y="175895"/>
                  <a:pt x="928751" y="392938"/>
                </a:cubicBezTo>
                <a:cubicBezTo>
                  <a:pt x="928751" y="609853"/>
                  <a:pt x="720852" y="785876"/>
                  <a:pt x="464311" y="785876"/>
                </a:cubicBezTo>
                <a:cubicBezTo>
                  <a:pt x="207898" y="785876"/>
                  <a:pt x="0" y="609853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502651" y="4102100"/>
            <a:ext cx="941451" cy="798576"/>
          </a:xfrm>
          <a:custGeom>
            <a:avLst/>
            <a:gdLst>
              <a:gd name="connsiteX0" fmla="*/ 6350 w 941451"/>
              <a:gd name="connsiteY0" fmla="*/ 399288 h 798576"/>
              <a:gd name="connsiteX1" fmla="*/ 470661 w 941451"/>
              <a:gd name="connsiteY1" fmla="*/ 6350 h 798576"/>
              <a:gd name="connsiteX2" fmla="*/ 935101 w 941451"/>
              <a:gd name="connsiteY2" fmla="*/ 399288 h 798576"/>
              <a:gd name="connsiteX3" fmla="*/ 470661 w 941451"/>
              <a:gd name="connsiteY3" fmla="*/ 792226 h 798576"/>
              <a:gd name="connsiteX4" fmla="*/ 6350 w 941451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576">
                <a:moveTo>
                  <a:pt x="6350" y="399288"/>
                </a:moveTo>
                <a:cubicBezTo>
                  <a:pt x="6350" y="182245"/>
                  <a:pt x="214248" y="6350"/>
                  <a:pt x="470661" y="6350"/>
                </a:cubicBezTo>
                <a:cubicBezTo>
                  <a:pt x="727202" y="6350"/>
                  <a:pt x="935101" y="182245"/>
                  <a:pt x="935101" y="399288"/>
                </a:cubicBezTo>
                <a:cubicBezTo>
                  <a:pt x="935101" y="616203"/>
                  <a:pt x="727202" y="792226"/>
                  <a:pt x="470661" y="792226"/>
                </a:cubicBezTo>
                <a:cubicBezTo>
                  <a:pt x="214248" y="792226"/>
                  <a:pt x="6350" y="616203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08501" y="4465702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498 w 1143000"/>
              <a:gd name="connsiteY1" fmla="*/ 35686 h 142875"/>
              <a:gd name="connsiteX2" fmla="*/ 1071498 w 1143000"/>
              <a:gd name="connsiteY2" fmla="*/ 0 h 142875"/>
              <a:gd name="connsiteX3" fmla="*/ 1143000 w 1143000"/>
              <a:gd name="connsiteY3" fmla="*/ 71373 h 142875"/>
              <a:gd name="connsiteX4" fmla="*/ 1071498 w 1143000"/>
              <a:gd name="connsiteY4" fmla="*/ 142875 h 142875"/>
              <a:gd name="connsiteX5" fmla="*/ 1071498 w 1143000"/>
              <a:gd name="connsiteY5" fmla="*/ 107060 h 142875"/>
              <a:gd name="connsiteX6" fmla="*/ 0 w 1143000"/>
              <a:gd name="connsiteY6" fmla="*/ 107060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498" y="35686"/>
                </a:lnTo>
                <a:lnTo>
                  <a:pt x="1071498" y="0"/>
                </a:lnTo>
                <a:lnTo>
                  <a:pt x="1143000" y="71373"/>
                </a:lnTo>
                <a:lnTo>
                  <a:pt x="1071498" y="142875"/>
                </a:lnTo>
                <a:lnTo>
                  <a:pt x="1071498" y="107060"/>
                </a:lnTo>
                <a:lnTo>
                  <a:pt x="0" y="107060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02151" y="4459352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848 w 1155700"/>
              <a:gd name="connsiteY1" fmla="*/ 42036 h 155575"/>
              <a:gd name="connsiteX2" fmla="*/ 1077848 w 1155700"/>
              <a:gd name="connsiteY2" fmla="*/ 6350 h 155575"/>
              <a:gd name="connsiteX3" fmla="*/ 1149350 w 1155700"/>
              <a:gd name="connsiteY3" fmla="*/ 77723 h 155575"/>
              <a:gd name="connsiteX4" fmla="*/ 1077848 w 1155700"/>
              <a:gd name="connsiteY4" fmla="*/ 149225 h 155575"/>
              <a:gd name="connsiteX5" fmla="*/ 1077848 w 1155700"/>
              <a:gd name="connsiteY5" fmla="*/ 113410 h 155575"/>
              <a:gd name="connsiteX6" fmla="*/ 6350 w 1155700"/>
              <a:gd name="connsiteY6" fmla="*/ 113410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848" y="42036"/>
                </a:lnTo>
                <a:lnTo>
                  <a:pt x="1077848" y="6350"/>
                </a:lnTo>
                <a:lnTo>
                  <a:pt x="1149350" y="77723"/>
                </a:lnTo>
                <a:lnTo>
                  <a:pt x="1077848" y="149225"/>
                </a:lnTo>
                <a:lnTo>
                  <a:pt x="1077848" y="113410"/>
                </a:lnTo>
                <a:lnTo>
                  <a:pt x="6350" y="113410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151752" y="4465702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373 w 1285875"/>
              <a:gd name="connsiteY1" fmla="*/ 35686 h 142875"/>
              <a:gd name="connsiteX2" fmla="*/ 1214373 w 1285875"/>
              <a:gd name="connsiteY2" fmla="*/ 0 h 142875"/>
              <a:gd name="connsiteX3" fmla="*/ 1285875 w 1285875"/>
              <a:gd name="connsiteY3" fmla="*/ 71373 h 142875"/>
              <a:gd name="connsiteX4" fmla="*/ 1214373 w 1285875"/>
              <a:gd name="connsiteY4" fmla="*/ 142875 h 142875"/>
              <a:gd name="connsiteX5" fmla="*/ 1214373 w 1285875"/>
              <a:gd name="connsiteY5" fmla="*/ 107060 h 142875"/>
              <a:gd name="connsiteX6" fmla="*/ 0 w 1285875"/>
              <a:gd name="connsiteY6" fmla="*/ 107060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373" y="35686"/>
                </a:lnTo>
                <a:lnTo>
                  <a:pt x="1214373" y="0"/>
                </a:lnTo>
                <a:lnTo>
                  <a:pt x="1285875" y="71373"/>
                </a:lnTo>
                <a:lnTo>
                  <a:pt x="1214373" y="142875"/>
                </a:lnTo>
                <a:lnTo>
                  <a:pt x="1214373" y="107060"/>
                </a:lnTo>
                <a:lnTo>
                  <a:pt x="0" y="107060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45402" y="4459352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723 w 1298575"/>
              <a:gd name="connsiteY1" fmla="*/ 42036 h 155575"/>
              <a:gd name="connsiteX2" fmla="*/ 1220723 w 1298575"/>
              <a:gd name="connsiteY2" fmla="*/ 6350 h 155575"/>
              <a:gd name="connsiteX3" fmla="*/ 1292225 w 1298575"/>
              <a:gd name="connsiteY3" fmla="*/ 77723 h 155575"/>
              <a:gd name="connsiteX4" fmla="*/ 1220723 w 1298575"/>
              <a:gd name="connsiteY4" fmla="*/ 149225 h 155575"/>
              <a:gd name="connsiteX5" fmla="*/ 1220723 w 1298575"/>
              <a:gd name="connsiteY5" fmla="*/ 113410 h 155575"/>
              <a:gd name="connsiteX6" fmla="*/ 6350 w 1298575"/>
              <a:gd name="connsiteY6" fmla="*/ 113410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723" y="42036"/>
                </a:lnTo>
                <a:lnTo>
                  <a:pt x="1220723" y="6350"/>
                </a:lnTo>
                <a:lnTo>
                  <a:pt x="1292225" y="77723"/>
                </a:lnTo>
                <a:lnTo>
                  <a:pt x="1220723" y="149225"/>
                </a:lnTo>
                <a:lnTo>
                  <a:pt x="1220723" y="113410"/>
                </a:lnTo>
                <a:lnTo>
                  <a:pt x="6350" y="113410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81200" y="393701"/>
            <a:ext cx="7502054" cy="24570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堆栈应用：表达式求值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回忆：应用堆栈实现后缀表达式求值的基本过程：</a:t>
            </a:r>
          </a:p>
          <a:p>
            <a:pPr>
              <a:lnSpc>
                <a:spcPts val="22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从左到右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读入后缀表达式的各项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（运算符或运算数）；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：入栈；</a:t>
            </a:r>
          </a:p>
          <a:p>
            <a:pPr>
              <a:lnSpc>
                <a:spcPts val="24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：从堆栈中弹出适当数量的运算数，计算并结果入栈；</a:t>
            </a:r>
          </a:p>
          <a:p>
            <a:pPr>
              <a:lnSpc>
                <a:spcPts val="2400"/>
              </a:lnSpc>
              <a:tabLst>
                <a:tab pos="203200" algn="l"/>
                <a:tab pos="254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最后，堆栈顶上的元素就是表达式的结果值。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39000" y="3124200"/>
            <a:ext cx="923330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089400" y="30607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095501" y="3225801"/>
            <a:ext cx="1766509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字符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232401" y="3263901"/>
            <a:ext cx="1631857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后缀表达式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32400" y="4699001"/>
            <a:ext cx="7694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597901" y="3365501"/>
            <a:ext cx="692497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结果值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-5.9</a:t>
            </a:r>
          </a:p>
        </p:txBody>
      </p:sp>
    </p:spTree>
    <p:extLst>
      <p:ext uri="{BB962C8B-B14F-4D97-AF65-F5344CB8AC3E}">
        <p14:creationId xmlns:p14="http://schemas.microsoft.com/office/powerpoint/2010/main" val="29539923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16725" y="2341499"/>
            <a:ext cx="1008126" cy="846327"/>
          </a:xfrm>
          <a:custGeom>
            <a:avLst/>
            <a:gdLst>
              <a:gd name="connsiteX0" fmla="*/ 0 w 1008126"/>
              <a:gd name="connsiteY0" fmla="*/ 77597 h 846327"/>
              <a:gd name="connsiteX1" fmla="*/ 77470 w 1008126"/>
              <a:gd name="connsiteY1" fmla="*/ 0 h 846327"/>
              <a:gd name="connsiteX2" fmla="*/ 168021 w 1008126"/>
              <a:gd name="connsiteY2" fmla="*/ 0 h 846327"/>
              <a:gd name="connsiteX3" fmla="*/ 168021 w 1008126"/>
              <a:gd name="connsiteY3" fmla="*/ 0 h 846327"/>
              <a:gd name="connsiteX4" fmla="*/ 419989 w 1008126"/>
              <a:gd name="connsiteY4" fmla="*/ 0 h 846327"/>
              <a:gd name="connsiteX5" fmla="*/ 930528 w 1008126"/>
              <a:gd name="connsiteY5" fmla="*/ 0 h 846327"/>
              <a:gd name="connsiteX6" fmla="*/ 1008126 w 1008126"/>
              <a:gd name="connsiteY6" fmla="*/ 77597 h 846327"/>
              <a:gd name="connsiteX7" fmla="*/ 1008126 w 1008126"/>
              <a:gd name="connsiteY7" fmla="*/ 271399 h 846327"/>
              <a:gd name="connsiteX8" fmla="*/ 1008126 w 1008126"/>
              <a:gd name="connsiteY8" fmla="*/ 271399 h 846327"/>
              <a:gd name="connsiteX9" fmla="*/ 1008126 w 1008126"/>
              <a:gd name="connsiteY9" fmla="*/ 387730 h 846327"/>
              <a:gd name="connsiteX10" fmla="*/ 1008126 w 1008126"/>
              <a:gd name="connsiteY10" fmla="*/ 387730 h 846327"/>
              <a:gd name="connsiteX11" fmla="*/ 930528 w 1008126"/>
              <a:gd name="connsiteY11" fmla="*/ 465201 h 846327"/>
              <a:gd name="connsiteX12" fmla="*/ 419989 w 1008126"/>
              <a:gd name="connsiteY12" fmla="*/ 465201 h 846327"/>
              <a:gd name="connsiteX13" fmla="*/ 87121 w 1008126"/>
              <a:gd name="connsiteY13" fmla="*/ 846327 h 846327"/>
              <a:gd name="connsiteX14" fmla="*/ 168021 w 1008126"/>
              <a:gd name="connsiteY14" fmla="*/ 465201 h 846327"/>
              <a:gd name="connsiteX15" fmla="*/ 77470 w 1008126"/>
              <a:gd name="connsiteY15" fmla="*/ 465201 h 846327"/>
              <a:gd name="connsiteX16" fmla="*/ 0 w 1008126"/>
              <a:gd name="connsiteY16" fmla="*/ 387730 h 846327"/>
              <a:gd name="connsiteX17" fmla="*/ 0 w 1008126"/>
              <a:gd name="connsiteY17" fmla="*/ 387730 h 846327"/>
              <a:gd name="connsiteX18" fmla="*/ 0 w 1008126"/>
              <a:gd name="connsiteY18" fmla="*/ 271399 h 846327"/>
              <a:gd name="connsiteX19" fmla="*/ 0 w 1008126"/>
              <a:gd name="connsiteY19" fmla="*/ 271399 h 846327"/>
              <a:gd name="connsiteX20" fmla="*/ 0 w 1008126"/>
              <a:gd name="connsiteY20" fmla="*/ 77597 h 846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08126" h="846327">
                <a:moveTo>
                  <a:pt x="0" y="77597"/>
                </a:moveTo>
                <a:cubicBezTo>
                  <a:pt x="0" y="34798"/>
                  <a:pt x="34671" y="0"/>
                  <a:pt x="77470" y="0"/>
                </a:cubicBezTo>
                <a:lnTo>
                  <a:pt x="168021" y="0"/>
                </a:lnTo>
                <a:lnTo>
                  <a:pt x="168021" y="0"/>
                </a:lnTo>
                <a:lnTo>
                  <a:pt x="419989" y="0"/>
                </a:lnTo>
                <a:lnTo>
                  <a:pt x="930528" y="0"/>
                </a:lnTo>
                <a:cubicBezTo>
                  <a:pt x="973328" y="0"/>
                  <a:pt x="1008126" y="34798"/>
                  <a:pt x="1008126" y="77597"/>
                </a:cubicBezTo>
                <a:lnTo>
                  <a:pt x="1008126" y="271399"/>
                </a:lnTo>
                <a:lnTo>
                  <a:pt x="1008126" y="271399"/>
                </a:lnTo>
                <a:lnTo>
                  <a:pt x="1008126" y="387730"/>
                </a:lnTo>
                <a:lnTo>
                  <a:pt x="1008126" y="387730"/>
                </a:lnTo>
                <a:cubicBezTo>
                  <a:pt x="1008126" y="430530"/>
                  <a:pt x="973328" y="465201"/>
                  <a:pt x="930528" y="465201"/>
                </a:cubicBezTo>
                <a:lnTo>
                  <a:pt x="419989" y="465201"/>
                </a:lnTo>
                <a:lnTo>
                  <a:pt x="87121" y="846327"/>
                </a:lnTo>
                <a:lnTo>
                  <a:pt x="168021" y="465201"/>
                </a:lnTo>
                <a:lnTo>
                  <a:pt x="77470" y="465201"/>
                </a:lnTo>
                <a:cubicBezTo>
                  <a:pt x="34671" y="465201"/>
                  <a:pt x="0" y="430530"/>
                  <a:pt x="0" y="387730"/>
                </a:cubicBezTo>
                <a:lnTo>
                  <a:pt x="0" y="387730"/>
                </a:lnTo>
                <a:lnTo>
                  <a:pt x="0" y="271399"/>
                </a:lnTo>
                <a:lnTo>
                  <a:pt x="0" y="271399"/>
                </a:lnTo>
                <a:lnTo>
                  <a:pt x="0" y="77597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10375" y="2335149"/>
            <a:ext cx="1020826" cy="859027"/>
          </a:xfrm>
          <a:custGeom>
            <a:avLst/>
            <a:gdLst>
              <a:gd name="connsiteX0" fmla="*/ 6350 w 1020826"/>
              <a:gd name="connsiteY0" fmla="*/ 83947 h 859027"/>
              <a:gd name="connsiteX1" fmla="*/ 83820 w 1020826"/>
              <a:gd name="connsiteY1" fmla="*/ 6350 h 859027"/>
              <a:gd name="connsiteX2" fmla="*/ 174371 w 1020826"/>
              <a:gd name="connsiteY2" fmla="*/ 6350 h 859027"/>
              <a:gd name="connsiteX3" fmla="*/ 174371 w 1020826"/>
              <a:gd name="connsiteY3" fmla="*/ 6350 h 859027"/>
              <a:gd name="connsiteX4" fmla="*/ 426339 w 1020826"/>
              <a:gd name="connsiteY4" fmla="*/ 6350 h 859027"/>
              <a:gd name="connsiteX5" fmla="*/ 936878 w 1020826"/>
              <a:gd name="connsiteY5" fmla="*/ 6350 h 859027"/>
              <a:gd name="connsiteX6" fmla="*/ 1014476 w 1020826"/>
              <a:gd name="connsiteY6" fmla="*/ 83947 h 859027"/>
              <a:gd name="connsiteX7" fmla="*/ 1014476 w 1020826"/>
              <a:gd name="connsiteY7" fmla="*/ 277749 h 859027"/>
              <a:gd name="connsiteX8" fmla="*/ 1014476 w 1020826"/>
              <a:gd name="connsiteY8" fmla="*/ 277749 h 859027"/>
              <a:gd name="connsiteX9" fmla="*/ 1014476 w 1020826"/>
              <a:gd name="connsiteY9" fmla="*/ 394080 h 859027"/>
              <a:gd name="connsiteX10" fmla="*/ 1014476 w 1020826"/>
              <a:gd name="connsiteY10" fmla="*/ 394080 h 859027"/>
              <a:gd name="connsiteX11" fmla="*/ 936878 w 1020826"/>
              <a:gd name="connsiteY11" fmla="*/ 471551 h 859027"/>
              <a:gd name="connsiteX12" fmla="*/ 426339 w 1020826"/>
              <a:gd name="connsiteY12" fmla="*/ 471551 h 859027"/>
              <a:gd name="connsiteX13" fmla="*/ 93471 w 1020826"/>
              <a:gd name="connsiteY13" fmla="*/ 852677 h 859027"/>
              <a:gd name="connsiteX14" fmla="*/ 174371 w 1020826"/>
              <a:gd name="connsiteY14" fmla="*/ 471551 h 859027"/>
              <a:gd name="connsiteX15" fmla="*/ 83820 w 1020826"/>
              <a:gd name="connsiteY15" fmla="*/ 471551 h 859027"/>
              <a:gd name="connsiteX16" fmla="*/ 6350 w 1020826"/>
              <a:gd name="connsiteY16" fmla="*/ 394080 h 859027"/>
              <a:gd name="connsiteX17" fmla="*/ 6350 w 1020826"/>
              <a:gd name="connsiteY17" fmla="*/ 394080 h 859027"/>
              <a:gd name="connsiteX18" fmla="*/ 6350 w 1020826"/>
              <a:gd name="connsiteY18" fmla="*/ 277749 h 859027"/>
              <a:gd name="connsiteX19" fmla="*/ 6350 w 1020826"/>
              <a:gd name="connsiteY19" fmla="*/ 277749 h 859027"/>
              <a:gd name="connsiteX20" fmla="*/ 6350 w 1020826"/>
              <a:gd name="connsiteY20" fmla="*/ 83947 h 859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20826" h="859027">
                <a:moveTo>
                  <a:pt x="6350" y="83947"/>
                </a:moveTo>
                <a:cubicBezTo>
                  <a:pt x="6350" y="41148"/>
                  <a:pt x="41021" y="6350"/>
                  <a:pt x="83820" y="6350"/>
                </a:cubicBezTo>
                <a:lnTo>
                  <a:pt x="174371" y="6350"/>
                </a:lnTo>
                <a:lnTo>
                  <a:pt x="174371" y="6350"/>
                </a:lnTo>
                <a:lnTo>
                  <a:pt x="426339" y="6350"/>
                </a:lnTo>
                <a:lnTo>
                  <a:pt x="936878" y="6350"/>
                </a:lnTo>
                <a:cubicBezTo>
                  <a:pt x="979678" y="6350"/>
                  <a:pt x="1014476" y="41148"/>
                  <a:pt x="1014476" y="83947"/>
                </a:cubicBezTo>
                <a:lnTo>
                  <a:pt x="1014476" y="277749"/>
                </a:lnTo>
                <a:lnTo>
                  <a:pt x="1014476" y="277749"/>
                </a:lnTo>
                <a:lnTo>
                  <a:pt x="1014476" y="394080"/>
                </a:lnTo>
                <a:lnTo>
                  <a:pt x="1014476" y="394080"/>
                </a:lnTo>
                <a:cubicBezTo>
                  <a:pt x="1014476" y="436880"/>
                  <a:pt x="979678" y="471551"/>
                  <a:pt x="936878" y="471551"/>
                </a:cubicBezTo>
                <a:lnTo>
                  <a:pt x="426339" y="471551"/>
                </a:lnTo>
                <a:lnTo>
                  <a:pt x="93471" y="852677"/>
                </a:lnTo>
                <a:lnTo>
                  <a:pt x="174371" y="471551"/>
                </a:lnTo>
                <a:lnTo>
                  <a:pt x="83820" y="471551"/>
                </a:lnTo>
                <a:cubicBezTo>
                  <a:pt x="41021" y="471551"/>
                  <a:pt x="6350" y="436880"/>
                  <a:pt x="6350" y="394080"/>
                </a:cubicBezTo>
                <a:lnTo>
                  <a:pt x="6350" y="394080"/>
                </a:lnTo>
                <a:lnTo>
                  <a:pt x="6350" y="277749"/>
                </a:lnTo>
                <a:lnTo>
                  <a:pt x="6350" y="277749"/>
                </a:lnTo>
                <a:lnTo>
                  <a:pt x="6350" y="8394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43163" y="4008437"/>
            <a:ext cx="2200275" cy="461962"/>
          </a:xfrm>
          <a:custGeom>
            <a:avLst/>
            <a:gdLst>
              <a:gd name="connsiteX0" fmla="*/ 0 w 2200275"/>
              <a:gd name="connsiteY0" fmla="*/ 461962 h 461962"/>
              <a:gd name="connsiteX1" fmla="*/ 2200275 w 2200275"/>
              <a:gd name="connsiteY1" fmla="*/ 461962 h 461962"/>
              <a:gd name="connsiteX2" fmla="*/ 2200275 w 2200275"/>
              <a:gd name="connsiteY2" fmla="*/ 0 h 461962"/>
              <a:gd name="connsiteX3" fmla="*/ 0 w 2200275"/>
              <a:gd name="connsiteY3" fmla="*/ 0 h 461962"/>
              <a:gd name="connsiteX4" fmla="*/ 0 w 2200275"/>
              <a:gd name="connsiteY4" fmla="*/ 46196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0275" h="461962">
                <a:moveTo>
                  <a:pt x="0" y="461962"/>
                </a:moveTo>
                <a:lnTo>
                  <a:pt x="2200275" y="461962"/>
                </a:lnTo>
                <a:lnTo>
                  <a:pt x="2200275" y="0"/>
                </a:lnTo>
                <a:lnTo>
                  <a:pt x="0" y="0"/>
                </a:lnTo>
                <a:lnTo>
                  <a:pt x="0" y="461962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9301" y="368301"/>
            <a:ext cx="6283771" cy="149528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7000" algn="l"/>
                <a:tab pos="1651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27000" algn="l"/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基本策略：将中缀表达式转换为后缀表达式，然后求值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27000" algn="l"/>
                <a:tab pos="165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如何将中缀表达式转换为后缀？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84401" y="2019300"/>
            <a:ext cx="3188373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观察一个简单例子：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2+9/3-5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运算数相对顺序不变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29300" y="2006600"/>
            <a:ext cx="2026196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922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293/+5-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堆栈！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27300" y="2832101"/>
            <a:ext cx="6932988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运算符号顺序发生改变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需要存储“等待中”的运算符号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要将当前运算符号与“等待中”的最后一个运算符号比较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699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有括号怎么办？</a:t>
            </a:r>
          </a:p>
        </p:txBody>
      </p:sp>
    </p:spTree>
    <p:extLst>
      <p:ext uri="{BB962C8B-B14F-4D97-AF65-F5344CB8AC3E}">
        <p14:creationId xmlns:p14="http://schemas.microsoft.com/office/powerpoint/2010/main" val="221731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6001" y="760476"/>
            <a:ext cx="1752600" cy="457200"/>
          </a:xfrm>
          <a:custGeom>
            <a:avLst/>
            <a:gdLst>
              <a:gd name="connsiteX0" fmla="*/ 0 w 1752600"/>
              <a:gd name="connsiteY0" fmla="*/ 457199 h 457200"/>
              <a:gd name="connsiteX1" fmla="*/ 1752600 w 1752600"/>
              <a:gd name="connsiteY1" fmla="*/ 457199 h 457200"/>
              <a:gd name="connsiteX2" fmla="*/ 1752600 w 1752600"/>
              <a:gd name="connsiteY2" fmla="*/ 0 h 457200"/>
              <a:gd name="connsiteX3" fmla="*/ 0 w 1752600"/>
              <a:gd name="connsiteY3" fmla="*/ 0 h 457200"/>
              <a:gd name="connsiteX4" fmla="*/ 0 w 1752600"/>
              <a:gd name="connsiteY4" fmla="*/ 457199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457200">
                <a:moveTo>
                  <a:pt x="0" y="457199"/>
                </a:moveTo>
                <a:lnTo>
                  <a:pt x="1752600" y="457199"/>
                </a:lnTo>
                <a:lnTo>
                  <a:pt x="1752600" y="0"/>
                </a:lnTo>
                <a:lnTo>
                  <a:pt x="0" y="0"/>
                </a:lnTo>
                <a:lnTo>
                  <a:pt x="0" y="4571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30701" y="1435101"/>
            <a:ext cx="4216400" cy="519175"/>
          </a:xfrm>
          <a:custGeom>
            <a:avLst/>
            <a:gdLst>
              <a:gd name="connsiteX0" fmla="*/ 4203700 w 4216400"/>
              <a:gd name="connsiteY0" fmla="*/ 105283 h 519175"/>
              <a:gd name="connsiteX1" fmla="*/ 4172839 w 4216400"/>
              <a:gd name="connsiteY1" fmla="*/ 74422 h 519175"/>
              <a:gd name="connsiteX2" fmla="*/ 74294 w 4216400"/>
              <a:gd name="connsiteY2" fmla="*/ 74422 h 519175"/>
              <a:gd name="connsiteX3" fmla="*/ 74294 w 4216400"/>
              <a:gd name="connsiteY3" fmla="*/ 43561 h 519175"/>
              <a:gd name="connsiteX4" fmla="*/ 43433 w 4216400"/>
              <a:gd name="connsiteY4" fmla="*/ 12700 h 519175"/>
              <a:gd name="connsiteX5" fmla="*/ 12700 w 4216400"/>
              <a:gd name="connsiteY5" fmla="*/ 43561 h 519175"/>
              <a:gd name="connsiteX6" fmla="*/ 12700 w 4216400"/>
              <a:gd name="connsiteY6" fmla="*/ 413892 h 519175"/>
              <a:gd name="connsiteX7" fmla="*/ 43433 w 4216400"/>
              <a:gd name="connsiteY7" fmla="*/ 444754 h 519175"/>
              <a:gd name="connsiteX8" fmla="*/ 4141977 w 4216400"/>
              <a:gd name="connsiteY8" fmla="*/ 444754 h 519175"/>
              <a:gd name="connsiteX9" fmla="*/ 4141977 w 4216400"/>
              <a:gd name="connsiteY9" fmla="*/ 475614 h 519175"/>
              <a:gd name="connsiteX10" fmla="*/ 4172839 w 4216400"/>
              <a:gd name="connsiteY10" fmla="*/ 506476 h 519175"/>
              <a:gd name="connsiteX11" fmla="*/ 4203700 w 4216400"/>
              <a:gd name="connsiteY11" fmla="*/ 475614 h 519175"/>
              <a:gd name="connsiteX12" fmla="*/ 4203700 w 4216400"/>
              <a:gd name="connsiteY12" fmla="*/ 105283 h 519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216400" h="519175">
                <a:moveTo>
                  <a:pt x="4203700" y="105283"/>
                </a:moveTo>
                <a:cubicBezTo>
                  <a:pt x="4203700" y="88264"/>
                  <a:pt x="4189857" y="74422"/>
                  <a:pt x="4172839" y="74422"/>
                </a:cubicBezTo>
                <a:lnTo>
                  <a:pt x="74294" y="74422"/>
                </a:lnTo>
                <a:lnTo>
                  <a:pt x="74294" y="43561"/>
                </a:lnTo>
                <a:cubicBezTo>
                  <a:pt x="74294" y="26542"/>
                  <a:pt x="60578" y="12700"/>
                  <a:pt x="43433" y="12700"/>
                </a:cubicBezTo>
                <a:cubicBezTo>
                  <a:pt x="26416" y="12700"/>
                  <a:pt x="12700" y="26542"/>
                  <a:pt x="12700" y="43561"/>
                </a:cubicBezTo>
                <a:lnTo>
                  <a:pt x="12700" y="413892"/>
                </a:lnTo>
                <a:cubicBezTo>
                  <a:pt x="12700" y="430910"/>
                  <a:pt x="26416" y="444754"/>
                  <a:pt x="43433" y="444754"/>
                </a:cubicBezTo>
                <a:lnTo>
                  <a:pt x="4141977" y="444754"/>
                </a:lnTo>
                <a:lnTo>
                  <a:pt x="4141977" y="475614"/>
                </a:lnTo>
                <a:cubicBezTo>
                  <a:pt x="4141977" y="492632"/>
                  <a:pt x="4155694" y="506476"/>
                  <a:pt x="4172839" y="506476"/>
                </a:cubicBezTo>
                <a:cubicBezTo>
                  <a:pt x="4189857" y="506476"/>
                  <a:pt x="4203700" y="492632"/>
                  <a:pt x="4203700" y="475614"/>
                </a:cubicBezTo>
                <a:lnTo>
                  <a:pt x="4203700" y="10528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30701" y="1465962"/>
            <a:ext cx="86994" cy="56261"/>
          </a:xfrm>
          <a:custGeom>
            <a:avLst/>
            <a:gdLst>
              <a:gd name="connsiteX0" fmla="*/ 74294 w 86994"/>
              <a:gd name="connsiteY0" fmla="*/ 43561 h 56261"/>
              <a:gd name="connsiteX1" fmla="*/ 43433 w 86994"/>
              <a:gd name="connsiteY1" fmla="*/ 43561 h 56261"/>
              <a:gd name="connsiteX2" fmla="*/ 12700 w 86994"/>
              <a:gd name="connsiteY2" fmla="*/ 12700 h 5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994" h="56261">
                <a:moveTo>
                  <a:pt x="74294" y="43561"/>
                </a:moveTo>
                <a:lnTo>
                  <a:pt x="43433" y="43561"/>
                </a:lnTo>
                <a:cubicBezTo>
                  <a:pt x="26416" y="43561"/>
                  <a:pt x="12700" y="29717"/>
                  <a:pt x="12700" y="127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61436" y="1465962"/>
            <a:ext cx="56261" cy="56261"/>
          </a:xfrm>
          <a:custGeom>
            <a:avLst/>
            <a:gdLst>
              <a:gd name="connsiteX0" fmla="*/ 12700 w 56261"/>
              <a:gd name="connsiteY0" fmla="*/ 43561 h 56261"/>
              <a:gd name="connsiteX1" fmla="*/ 12700 w 56261"/>
              <a:gd name="connsiteY1" fmla="*/ 12700 h 56261"/>
              <a:gd name="connsiteX2" fmla="*/ 28194 w 56261"/>
              <a:gd name="connsiteY2" fmla="*/ 28066 h 56261"/>
              <a:gd name="connsiteX3" fmla="*/ 43560 w 56261"/>
              <a:gd name="connsiteY3" fmla="*/ 12700 h 56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6261" h="56261">
                <a:moveTo>
                  <a:pt x="12700" y="43561"/>
                </a:moveTo>
                <a:lnTo>
                  <a:pt x="12700" y="12700"/>
                </a:lnTo>
                <a:cubicBezTo>
                  <a:pt x="12700" y="21208"/>
                  <a:pt x="19685" y="28066"/>
                  <a:pt x="28194" y="28066"/>
                </a:cubicBezTo>
                <a:cubicBezTo>
                  <a:pt x="36702" y="28066"/>
                  <a:pt x="43560" y="21208"/>
                  <a:pt x="43560" y="12700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959979" y="1512189"/>
            <a:ext cx="86995" cy="71755"/>
          </a:xfrm>
          <a:custGeom>
            <a:avLst/>
            <a:gdLst>
              <a:gd name="connsiteX0" fmla="*/ 43561 w 86995"/>
              <a:gd name="connsiteY0" fmla="*/ 59055 h 71755"/>
              <a:gd name="connsiteX1" fmla="*/ 43561 w 86995"/>
              <a:gd name="connsiteY1" fmla="*/ 28194 h 71755"/>
              <a:gd name="connsiteX2" fmla="*/ 28067 w 86995"/>
              <a:gd name="connsiteY2" fmla="*/ 12700 h 71755"/>
              <a:gd name="connsiteX3" fmla="*/ 12700 w 86995"/>
              <a:gd name="connsiteY3" fmla="*/ 28194 h 71755"/>
              <a:gd name="connsiteX4" fmla="*/ 43561 w 86995"/>
              <a:gd name="connsiteY4" fmla="*/ 59055 h 71755"/>
              <a:gd name="connsiteX5" fmla="*/ 74295 w 86995"/>
              <a:gd name="connsiteY5" fmla="*/ 28194 h 71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86995" h="71755">
                <a:moveTo>
                  <a:pt x="43561" y="59055"/>
                </a:moveTo>
                <a:lnTo>
                  <a:pt x="43561" y="28194"/>
                </a:lnTo>
                <a:cubicBezTo>
                  <a:pt x="43561" y="19685"/>
                  <a:pt x="36576" y="12700"/>
                  <a:pt x="28067" y="12700"/>
                </a:cubicBezTo>
                <a:cubicBezTo>
                  <a:pt x="19558" y="12700"/>
                  <a:pt x="12700" y="19685"/>
                  <a:pt x="12700" y="28194"/>
                </a:cubicBezTo>
                <a:cubicBezTo>
                  <a:pt x="12700" y="45211"/>
                  <a:pt x="26416" y="59055"/>
                  <a:pt x="43561" y="59055"/>
                </a:cubicBezTo>
                <a:cubicBezTo>
                  <a:pt x="60579" y="59055"/>
                  <a:pt x="74295" y="45211"/>
                  <a:pt x="74295" y="28194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959978" y="1527683"/>
            <a:ext cx="50800" cy="364870"/>
          </a:xfrm>
          <a:custGeom>
            <a:avLst/>
            <a:gdLst>
              <a:gd name="connsiteX0" fmla="*/ 12700 w 50800"/>
              <a:gd name="connsiteY0" fmla="*/ 12700 h 364870"/>
              <a:gd name="connsiteX1" fmla="*/ 12700 w 50800"/>
              <a:gd name="connsiteY1" fmla="*/ 352171 h 3648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64870">
                <a:moveTo>
                  <a:pt x="12700" y="12700"/>
                </a:moveTo>
                <a:lnTo>
                  <a:pt x="12700" y="3521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527300"/>
            <a:ext cx="7518400" cy="2489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06900" y="3771901"/>
            <a:ext cx="209672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右括号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247900" y="850901"/>
            <a:ext cx="26561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651501" y="850901"/>
            <a:ext cx="928139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802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abc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25901" y="1638301"/>
            <a:ext cx="59792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470400" y="2641601"/>
            <a:ext cx="213520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26301" y="2603501"/>
            <a:ext cx="19043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乘法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26300" y="3048000"/>
            <a:ext cx="213520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94300" y="1600201"/>
            <a:ext cx="1498808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21000" y="3225801"/>
            <a:ext cx="421590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sz="32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3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</a:p>
          <a:p>
            <a:pPr>
              <a:lnSpc>
                <a:spcPts val="3600"/>
              </a:lnSpc>
              <a:tabLst>
                <a:tab pos="50800" algn="l"/>
              </a:tabLst>
            </a:pPr>
            <a:r>
              <a:rPr lang="en-US" altLang="zh-CN" sz="32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860800" y="3060701"/>
            <a:ext cx="2694648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左括号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200"/>
              </a:lnSpc>
              <a:tabLst>
                <a:tab pos="546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7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加法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5461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546100" algn="l"/>
              </a:tabLst>
            </a:pPr>
            <a:r>
              <a:rPr lang="en-US" altLang="zh-CN" sz="2006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输入对象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操作数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94501" y="1600201"/>
            <a:ext cx="410369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b="1" i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0"/>
                <a:cs typeface="Symbol" pitchFamily="18" charset="0"/>
              </a:rPr>
              <a:t>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860800" y="4711700"/>
            <a:ext cx="6756658" cy="22134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54100" algn="l"/>
                <a:tab pos="62865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54100" algn="l"/>
                <a:tab pos="62865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1054100" algn="l"/>
                <a:tab pos="6286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16/23</a:t>
            </a:r>
          </a:p>
        </p:txBody>
      </p:sp>
    </p:spTree>
    <p:extLst>
      <p:ext uri="{BB962C8B-B14F-4D97-AF65-F5344CB8AC3E}">
        <p14:creationId xmlns:p14="http://schemas.microsoft.com/office/powerpoint/2010/main" val="396552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4850" y="1854915"/>
            <a:ext cx="497251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：按照书名的拼音字母顺序排放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4849" y="2707485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54401" y="2626836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54401" y="3041600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65474" y="2983994"/>
            <a:ext cx="27379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新进一本《阿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正传》</a:t>
            </a:r>
            <a:r>
              <a:rPr lang="en-US" altLang="zh-CN" sz="181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4849" y="3732873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652224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54401" y="4078509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65473" y="4020903"/>
            <a:ext cx="116217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二分查找！</a:t>
            </a:r>
          </a:p>
        </p:txBody>
      </p:sp>
    </p:spTree>
    <p:extLst>
      <p:ext uri="{BB962C8B-B14F-4D97-AF65-F5344CB8AC3E}">
        <p14:creationId xmlns:p14="http://schemas.microsoft.com/office/powerpoint/2010/main" val="1355366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24501" y="1428750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3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3"/>
                  <a:pt x="1571625" y="113919"/>
                </a:cubicBezTo>
                <a:lnTo>
                  <a:pt x="1571625" y="569467"/>
                </a:lnTo>
                <a:cubicBezTo>
                  <a:pt x="1571625" y="632332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2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18151" y="1422400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3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3"/>
                  <a:pt x="1577975" y="120269"/>
                </a:cubicBezTo>
                <a:lnTo>
                  <a:pt x="1577975" y="575817"/>
                </a:lnTo>
                <a:cubicBezTo>
                  <a:pt x="1577975" y="638682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2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09812" y="1428751"/>
            <a:ext cx="1751012" cy="663575"/>
          </a:xfrm>
          <a:custGeom>
            <a:avLst/>
            <a:gdLst>
              <a:gd name="connsiteX0" fmla="*/ 0 w 1751012"/>
              <a:gd name="connsiteY0" fmla="*/ 110616 h 663575"/>
              <a:gd name="connsiteX1" fmla="*/ 110604 w 1751012"/>
              <a:gd name="connsiteY1" fmla="*/ 0 h 663575"/>
              <a:gd name="connsiteX2" fmla="*/ 1640395 w 1751012"/>
              <a:gd name="connsiteY2" fmla="*/ 0 h 663575"/>
              <a:gd name="connsiteX3" fmla="*/ 1751012 w 1751012"/>
              <a:gd name="connsiteY3" fmla="*/ 110616 h 663575"/>
              <a:gd name="connsiteX4" fmla="*/ 1751012 w 1751012"/>
              <a:gd name="connsiteY4" fmla="*/ 552957 h 663575"/>
              <a:gd name="connsiteX5" fmla="*/ 1640395 w 1751012"/>
              <a:gd name="connsiteY5" fmla="*/ 663575 h 663575"/>
              <a:gd name="connsiteX6" fmla="*/ 110604 w 1751012"/>
              <a:gd name="connsiteY6" fmla="*/ 663575 h 663575"/>
              <a:gd name="connsiteX7" fmla="*/ 0 w 1751012"/>
              <a:gd name="connsiteY7" fmla="*/ 552957 h 663575"/>
              <a:gd name="connsiteX8" fmla="*/ 0 w 1751012"/>
              <a:gd name="connsiteY8" fmla="*/ 110616 h 6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1012" h="663575">
                <a:moveTo>
                  <a:pt x="0" y="110616"/>
                </a:moveTo>
                <a:cubicBezTo>
                  <a:pt x="0" y="49530"/>
                  <a:pt x="49517" y="0"/>
                  <a:pt x="110604" y="0"/>
                </a:cubicBezTo>
                <a:lnTo>
                  <a:pt x="1640395" y="0"/>
                </a:lnTo>
                <a:cubicBezTo>
                  <a:pt x="1701482" y="0"/>
                  <a:pt x="1751012" y="49530"/>
                  <a:pt x="1751012" y="110616"/>
                </a:cubicBezTo>
                <a:lnTo>
                  <a:pt x="1751012" y="552957"/>
                </a:lnTo>
                <a:cubicBezTo>
                  <a:pt x="1751012" y="614045"/>
                  <a:pt x="1701482" y="663575"/>
                  <a:pt x="1640395" y="663575"/>
                </a:cubicBezTo>
                <a:lnTo>
                  <a:pt x="110604" y="663575"/>
                </a:lnTo>
                <a:cubicBezTo>
                  <a:pt x="49517" y="663575"/>
                  <a:pt x="0" y="614045"/>
                  <a:pt x="0" y="552957"/>
                </a:cubicBezTo>
                <a:lnTo>
                  <a:pt x="0" y="110616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03462" y="1422401"/>
            <a:ext cx="1763712" cy="676275"/>
          </a:xfrm>
          <a:custGeom>
            <a:avLst/>
            <a:gdLst>
              <a:gd name="connsiteX0" fmla="*/ 6350 w 1763712"/>
              <a:gd name="connsiteY0" fmla="*/ 116966 h 676275"/>
              <a:gd name="connsiteX1" fmla="*/ 116954 w 1763712"/>
              <a:gd name="connsiteY1" fmla="*/ 6350 h 676275"/>
              <a:gd name="connsiteX2" fmla="*/ 1646745 w 1763712"/>
              <a:gd name="connsiteY2" fmla="*/ 6350 h 676275"/>
              <a:gd name="connsiteX3" fmla="*/ 1757362 w 1763712"/>
              <a:gd name="connsiteY3" fmla="*/ 116966 h 676275"/>
              <a:gd name="connsiteX4" fmla="*/ 1757362 w 1763712"/>
              <a:gd name="connsiteY4" fmla="*/ 559307 h 676275"/>
              <a:gd name="connsiteX5" fmla="*/ 1646745 w 1763712"/>
              <a:gd name="connsiteY5" fmla="*/ 669925 h 676275"/>
              <a:gd name="connsiteX6" fmla="*/ 116954 w 1763712"/>
              <a:gd name="connsiteY6" fmla="*/ 669925 h 676275"/>
              <a:gd name="connsiteX7" fmla="*/ 6350 w 1763712"/>
              <a:gd name="connsiteY7" fmla="*/ 559307 h 676275"/>
              <a:gd name="connsiteX8" fmla="*/ 6350 w 1763712"/>
              <a:gd name="connsiteY8" fmla="*/ 116966 h 676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63712" h="676275">
                <a:moveTo>
                  <a:pt x="6350" y="116966"/>
                </a:moveTo>
                <a:cubicBezTo>
                  <a:pt x="6350" y="55880"/>
                  <a:pt x="55867" y="6350"/>
                  <a:pt x="116954" y="6350"/>
                </a:cubicBezTo>
                <a:lnTo>
                  <a:pt x="1646745" y="6350"/>
                </a:lnTo>
                <a:cubicBezTo>
                  <a:pt x="1707832" y="6350"/>
                  <a:pt x="1757362" y="55880"/>
                  <a:pt x="1757362" y="116966"/>
                </a:cubicBezTo>
                <a:lnTo>
                  <a:pt x="1757362" y="559307"/>
                </a:lnTo>
                <a:cubicBezTo>
                  <a:pt x="1757362" y="620395"/>
                  <a:pt x="1707832" y="669925"/>
                  <a:pt x="1646745" y="669925"/>
                </a:cubicBezTo>
                <a:lnTo>
                  <a:pt x="116954" y="669925"/>
                </a:lnTo>
                <a:cubicBezTo>
                  <a:pt x="55867" y="669925"/>
                  <a:pt x="6350" y="620395"/>
                  <a:pt x="6350" y="559307"/>
                </a:cubicBezTo>
                <a:lnTo>
                  <a:pt x="6350" y="1169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38625" y="1714501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626 w 1143000"/>
              <a:gd name="connsiteY1" fmla="*/ 35686 h 142875"/>
              <a:gd name="connsiteX2" fmla="*/ 1071626 w 1143000"/>
              <a:gd name="connsiteY2" fmla="*/ 0 h 142875"/>
              <a:gd name="connsiteX3" fmla="*/ 1143000 w 1143000"/>
              <a:gd name="connsiteY3" fmla="*/ 71501 h 142875"/>
              <a:gd name="connsiteX4" fmla="*/ 1071626 w 1143000"/>
              <a:gd name="connsiteY4" fmla="*/ 142875 h 142875"/>
              <a:gd name="connsiteX5" fmla="*/ 1071626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626" y="35686"/>
                </a:lnTo>
                <a:lnTo>
                  <a:pt x="1071626" y="0"/>
                </a:lnTo>
                <a:lnTo>
                  <a:pt x="1143000" y="71501"/>
                </a:lnTo>
                <a:lnTo>
                  <a:pt x="1071626" y="142875"/>
                </a:lnTo>
                <a:lnTo>
                  <a:pt x="1071626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232275" y="1708151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976 w 1155700"/>
              <a:gd name="connsiteY1" fmla="*/ 42036 h 155575"/>
              <a:gd name="connsiteX2" fmla="*/ 1077976 w 1155700"/>
              <a:gd name="connsiteY2" fmla="*/ 6350 h 155575"/>
              <a:gd name="connsiteX3" fmla="*/ 1149350 w 1155700"/>
              <a:gd name="connsiteY3" fmla="*/ 77851 h 155575"/>
              <a:gd name="connsiteX4" fmla="*/ 1077976 w 1155700"/>
              <a:gd name="connsiteY4" fmla="*/ 149225 h 155575"/>
              <a:gd name="connsiteX5" fmla="*/ 1077976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976" y="42036"/>
                </a:lnTo>
                <a:lnTo>
                  <a:pt x="1077976" y="6350"/>
                </a:lnTo>
                <a:lnTo>
                  <a:pt x="1149350" y="77851"/>
                </a:lnTo>
                <a:lnTo>
                  <a:pt x="1077976" y="149225"/>
                </a:lnTo>
                <a:lnTo>
                  <a:pt x="1077976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95501" y="4143376"/>
            <a:ext cx="2071751" cy="357123"/>
          </a:xfrm>
          <a:custGeom>
            <a:avLst/>
            <a:gdLst>
              <a:gd name="connsiteX0" fmla="*/ 0 w 2071751"/>
              <a:gd name="connsiteY0" fmla="*/ 59563 h 357123"/>
              <a:gd name="connsiteX1" fmla="*/ 59537 w 2071751"/>
              <a:gd name="connsiteY1" fmla="*/ 0 h 357123"/>
              <a:gd name="connsiteX2" fmla="*/ 2012188 w 2071751"/>
              <a:gd name="connsiteY2" fmla="*/ 0 h 357123"/>
              <a:gd name="connsiteX3" fmla="*/ 2071751 w 2071751"/>
              <a:gd name="connsiteY3" fmla="*/ 59563 h 357123"/>
              <a:gd name="connsiteX4" fmla="*/ 2071751 w 2071751"/>
              <a:gd name="connsiteY4" fmla="*/ 297688 h 357123"/>
              <a:gd name="connsiteX5" fmla="*/ 2012188 w 2071751"/>
              <a:gd name="connsiteY5" fmla="*/ 357123 h 357123"/>
              <a:gd name="connsiteX6" fmla="*/ 59537 w 2071751"/>
              <a:gd name="connsiteY6" fmla="*/ 357123 h 357123"/>
              <a:gd name="connsiteX7" fmla="*/ 0 w 2071751"/>
              <a:gd name="connsiteY7" fmla="*/ 297688 h 357123"/>
              <a:gd name="connsiteX8" fmla="*/ 0 w 2071751"/>
              <a:gd name="connsiteY8" fmla="*/ 59563 h 35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1751" h="357123">
                <a:moveTo>
                  <a:pt x="0" y="59563"/>
                </a:moveTo>
                <a:cubicBezTo>
                  <a:pt x="0" y="26670"/>
                  <a:pt x="26657" y="0"/>
                  <a:pt x="59537" y="0"/>
                </a:cubicBezTo>
                <a:lnTo>
                  <a:pt x="2012188" y="0"/>
                </a:lnTo>
                <a:cubicBezTo>
                  <a:pt x="2045080" y="0"/>
                  <a:pt x="2071751" y="26670"/>
                  <a:pt x="2071751" y="59563"/>
                </a:cubicBezTo>
                <a:lnTo>
                  <a:pt x="2071751" y="297688"/>
                </a:lnTo>
                <a:cubicBezTo>
                  <a:pt x="2071751" y="330580"/>
                  <a:pt x="2045080" y="357123"/>
                  <a:pt x="2012188" y="357123"/>
                </a:cubicBezTo>
                <a:lnTo>
                  <a:pt x="59537" y="357123"/>
                </a:lnTo>
                <a:cubicBezTo>
                  <a:pt x="26657" y="357123"/>
                  <a:pt x="0" y="330580"/>
                  <a:pt x="0" y="297688"/>
                </a:cubicBezTo>
                <a:lnTo>
                  <a:pt x="0" y="59563"/>
                </a:lnTo>
              </a:path>
            </a:pathLst>
          </a:custGeom>
          <a:solidFill>
            <a:srgbClr val="F1F1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89151" y="4137026"/>
            <a:ext cx="2084451" cy="369823"/>
          </a:xfrm>
          <a:custGeom>
            <a:avLst/>
            <a:gdLst>
              <a:gd name="connsiteX0" fmla="*/ 6350 w 2084451"/>
              <a:gd name="connsiteY0" fmla="*/ 65913 h 369823"/>
              <a:gd name="connsiteX1" fmla="*/ 65887 w 2084451"/>
              <a:gd name="connsiteY1" fmla="*/ 6350 h 369823"/>
              <a:gd name="connsiteX2" fmla="*/ 2018538 w 2084451"/>
              <a:gd name="connsiteY2" fmla="*/ 6350 h 369823"/>
              <a:gd name="connsiteX3" fmla="*/ 2078101 w 2084451"/>
              <a:gd name="connsiteY3" fmla="*/ 65913 h 369823"/>
              <a:gd name="connsiteX4" fmla="*/ 2078101 w 2084451"/>
              <a:gd name="connsiteY4" fmla="*/ 304038 h 369823"/>
              <a:gd name="connsiteX5" fmla="*/ 2018538 w 2084451"/>
              <a:gd name="connsiteY5" fmla="*/ 363473 h 369823"/>
              <a:gd name="connsiteX6" fmla="*/ 65887 w 2084451"/>
              <a:gd name="connsiteY6" fmla="*/ 363473 h 369823"/>
              <a:gd name="connsiteX7" fmla="*/ 6350 w 2084451"/>
              <a:gd name="connsiteY7" fmla="*/ 304038 h 369823"/>
              <a:gd name="connsiteX8" fmla="*/ 6350 w 2084451"/>
              <a:gd name="connsiteY8" fmla="*/ 65913 h 369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4451" h="369823">
                <a:moveTo>
                  <a:pt x="6350" y="65913"/>
                </a:moveTo>
                <a:cubicBezTo>
                  <a:pt x="6350" y="33020"/>
                  <a:pt x="33007" y="6350"/>
                  <a:pt x="65887" y="6350"/>
                </a:cubicBezTo>
                <a:lnTo>
                  <a:pt x="2018538" y="6350"/>
                </a:lnTo>
                <a:cubicBezTo>
                  <a:pt x="2051430" y="6350"/>
                  <a:pt x="2078101" y="33020"/>
                  <a:pt x="2078101" y="65913"/>
                </a:cubicBezTo>
                <a:lnTo>
                  <a:pt x="2078101" y="304038"/>
                </a:lnTo>
                <a:cubicBezTo>
                  <a:pt x="2078101" y="336930"/>
                  <a:pt x="2051430" y="363473"/>
                  <a:pt x="2018538" y="363473"/>
                </a:cubicBezTo>
                <a:lnTo>
                  <a:pt x="65887" y="363473"/>
                </a:lnTo>
                <a:cubicBezTo>
                  <a:pt x="33007" y="363473"/>
                  <a:pt x="6350" y="336930"/>
                  <a:pt x="6350" y="304038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303902" y="4137026"/>
            <a:ext cx="1870075" cy="370459"/>
          </a:xfrm>
          <a:custGeom>
            <a:avLst/>
            <a:gdLst>
              <a:gd name="connsiteX0" fmla="*/ 6350 w 1870075"/>
              <a:gd name="connsiteY0" fmla="*/ 65913 h 370459"/>
              <a:gd name="connsiteX1" fmla="*/ 65913 w 1870075"/>
              <a:gd name="connsiteY1" fmla="*/ 6350 h 370459"/>
              <a:gd name="connsiteX2" fmla="*/ 1804034 w 1870075"/>
              <a:gd name="connsiteY2" fmla="*/ 6350 h 370459"/>
              <a:gd name="connsiteX3" fmla="*/ 1863725 w 1870075"/>
              <a:gd name="connsiteY3" fmla="*/ 65913 h 370459"/>
              <a:gd name="connsiteX4" fmla="*/ 1863725 w 1870075"/>
              <a:gd name="connsiteY4" fmla="*/ 304419 h 370459"/>
              <a:gd name="connsiteX5" fmla="*/ 1804034 w 1870075"/>
              <a:gd name="connsiteY5" fmla="*/ 364109 h 370459"/>
              <a:gd name="connsiteX6" fmla="*/ 65913 w 1870075"/>
              <a:gd name="connsiteY6" fmla="*/ 364109 h 370459"/>
              <a:gd name="connsiteX7" fmla="*/ 6350 w 1870075"/>
              <a:gd name="connsiteY7" fmla="*/ 304419 h 370459"/>
              <a:gd name="connsiteX8" fmla="*/ 6350 w 1870075"/>
              <a:gd name="connsiteY8" fmla="*/ 65913 h 370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70459">
                <a:moveTo>
                  <a:pt x="6350" y="65913"/>
                </a:moveTo>
                <a:cubicBezTo>
                  <a:pt x="6350" y="33020"/>
                  <a:pt x="33020" y="6350"/>
                  <a:pt x="65913" y="6350"/>
                </a:cubicBezTo>
                <a:lnTo>
                  <a:pt x="1804034" y="6350"/>
                </a:lnTo>
                <a:cubicBezTo>
                  <a:pt x="1836927" y="6350"/>
                  <a:pt x="1863725" y="33020"/>
                  <a:pt x="1863725" y="65913"/>
                </a:cubicBezTo>
                <a:lnTo>
                  <a:pt x="1863725" y="304419"/>
                </a:lnTo>
                <a:cubicBezTo>
                  <a:pt x="1863725" y="337439"/>
                  <a:pt x="1836927" y="364109"/>
                  <a:pt x="1804034" y="364109"/>
                </a:cubicBezTo>
                <a:lnTo>
                  <a:pt x="65913" y="364109"/>
                </a:lnTo>
                <a:cubicBezTo>
                  <a:pt x="33020" y="364109"/>
                  <a:pt x="6350" y="337439"/>
                  <a:pt x="6350" y="304419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39252" y="5071998"/>
            <a:ext cx="928623" cy="785876"/>
          </a:xfrm>
          <a:custGeom>
            <a:avLst/>
            <a:gdLst>
              <a:gd name="connsiteX0" fmla="*/ 0 w 928623"/>
              <a:gd name="connsiteY0" fmla="*/ 392938 h 785876"/>
              <a:gd name="connsiteX1" fmla="*/ 464311 w 928623"/>
              <a:gd name="connsiteY1" fmla="*/ 0 h 785876"/>
              <a:gd name="connsiteX2" fmla="*/ 928623 w 928623"/>
              <a:gd name="connsiteY2" fmla="*/ 392938 h 785876"/>
              <a:gd name="connsiteX3" fmla="*/ 464311 w 928623"/>
              <a:gd name="connsiteY3" fmla="*/ 785876 h 785876"/>
              <a:gd name="connsiteX4" fmla="*/ 0 w 928623"/>
              <a:gd name="connsiteY4" fmla="*/ 392938 h 785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23" h="785876">
                <a:moveTo>
                  <a:pt x="0" y="392938"/>
                </a:moveTo>
                <a:cubicBezTo>
                  <a:pt x="0" y="176022"/>
                  <a:pt x="207771" y="0"/>
                  <a:pt x="464311" y="0"/>
                </a:cubicBezTo>
                <a:cubicBezTo>
                  <a:pt x="720725" y="0"/>
                  <a:pt x="928623" y="176022"/>
                  <a:pt x="928623" y="392938"/>
                </a:cubicBezTo>
                <a:cubicBezTo>
                  <a:pt x="928623" y="609968"/>
                  <a:pt x="720725" y="785876"/>
                  <a:pt x="464311" y="785876"/>
                </a:cubicBezTo>
                <a:cubicBezTo>
                  <a:pt x="207771" y="785876"/>
                  <a:pt x="0" y="609968"/>
                  <a:pt x="0" y="392938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732902" y="5065648"/>
            <a:ext cx="941323" cy="798576"/>
          </a:xfrm>
          <a:custGeom>
            <a:avLst/>
            <a:gdLst>
              <a:gd name="connsiteX0" fmla="*/ 6350 w 941323"/>
              <a:gd name="connsiteY0" fmla="*/ 399288 h 798576"/>
              <a:gd name="connsiteX1" fmla="*/ 470661 w 941323"/>
              <a:gd name="connsiteY1" fmla="*/ 6350 h 798576"/>
              <a:gd name="connsiteX2" fmla="*/ 934973 w 941323"/>
              <a:gd name="connsiteY2" fmla="*/ 399288 h 798576"/>
              <a:gd name="connsiteX3" fmla="*/ 470661 w 941323"/>
              <a:gd name="connsiteY3" fmla="*/ 792226 h 798576"/>
              <a:gd name="connsiteX4" fmla="*/ 6350 w 941323"/>
              <a:gd name="connsiteY4" fmla="*/ 399288 h 79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323" h="798576">
                <a:moveTo>
                  <a:pt x="6350" y="399288"/>
                </a:moveTo>
                <a:cubicBezTo>
                  <a:pt x="6350" y="182372"/>
                  <a:pt x="214121" y="6350"/>
                  <a:pt x="470661" y="6350"/>
                </a:cubicBezTo>
                <a:cubicBezTo>
                  <a:pt x="727075" y="6350"/>
                  <a:pt x="934973" y="182372"/>
                  <a:pt x="934973" y="399288"/>
                </a:cubicBezTo>
                <a:cubicBezTo>
                  <a:pt x="934973" y="616318"/>
                  <a:pt x="727075" y="792226"/>
                  <a:pt x="470661" y="792226"/>
                </a:cubicBezTo>
                <a:cubicBezTo>
                  <a:pt x="214121" y="792226"/>
                  <a:pt x="6350" y="616318"/>
                  <a:pt x="6350" y="399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24501" y="2857500"/>
            <a:ext cx="1571625" cy="683386"/>
          </a:xfrm>
          <a:custGeom>
            <a:avLst/>
            <a:gdLst>
              <a:gd name="connsiteX0" fmla="*/ 0 w 1571625"/>
              <a:gd name="connsiteY0" fmla="*/ 113919 h 683386"/>
              <a:gd name="connsiteX1" fmla="*/ 113919 w 1571625"/>
              <a:gd name="connsiteY1" fmla="*/ 0 h 683386"/>
              <a:gd name="connsiteX2" fmla="*/ 1457705 w 1571625"/>
              <a:gd name="connsiteY2" fmla="*/ 0 h 683386"/>
              <a:gd name="connsiteX3" fmla="*/ 1571625 w 1571625"/>
              <a:gd name="connsiteY3" fmla="*/ 113919 h 683386"/>
              <a:gd name="connsiteX4" fmla="*/ 1571625 w 1571625"/>
              <a:gd name="connsiteY4" fmla="*/ 569467 h 683386"/>
              <a:gd name="connsiteX5" fmla="*/ 1457705 w 1571625"/>
              <a:gd name="connsiteY5" fmla="*/ 683386 h 683386"/>
              <a:gd name="connsiteX6" fmla="*/ 113919 w 1571625"/>
              <a:gd name="connsiteY6" fmla="*/ 683386 h 683386"/>
              <a:gd name="connsiteX7" fmla="*/ 0 w 1571625"/>
              <a:gd name="connsiteY7" fmla="*/ 569467 h 683386"/>
              <a:gd name="connsiteX8" fmla="*/ 0 w 1571625"/>
              <a:gd name="connsiteY8" fmla="*/ 113919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71625" h="683386">
                <a:moveTo>
                  <a:pt x="0" y="113919"/>
                </a:moveTo>
                <a:cubicBezTo>
                  <a:pt x="0" y="51054"/>
                  <a:pt x="51053" y="0"/>
                  <a:pt x="113919" y="0"/>
                </a:cubicBezTo>
                <a:lnTo>
                  <a:pt x="1457705" y="0"/>
                </a:lnTo>
                <a:cubicBezTo>
                  <a:pt x="1520571" y="0"/>
                  <a:pt x="1571625" y="51054"/>
                  <a:pt x="1571625" y="113919"/>
                </a:cubicBezTo>
                <a:lnTo>
                  <a:pt x="1571625" y="569467"/>
                </a:lnTo>
                <a:cubicBezTo>
                  <a:pt x="1571625" y="632333"/>
                  <a:pt x="1520571" y="683386"/>
                  <a:pt x="1457705" y="683386"/>
                </a:cubicBezTo>
                <a:lnTo>
                  <a:pt x="113919" y="683386"/>
                </a:lnTo>
                <a:cubicBezTo>
                  <a:pt x="51053" y="683386"/>
                  <a:pt x="0" y="632333"/>
                  <a:pt x="0" y="569467"/>
                </a:cubicBezTo>
                <a:lnTo>
                  <a:pt x="0" y="113919"/>
                </a:lnTo>
              </a:path>
            </a:pathLst>
          </a:custGeom>
          <a:solidFill>
            <a:srgbClr val="EAC0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518151" y="2851150"/>
            <a:ext cx="1584325" cy="696086"/>
          </a:xfrm>
          <a:custGeom>
            <a:avLst/>
            <a:gdLst>
              <a:gd name="connsiteX0" fmla="*/ 6350 w 1584325"/>
              <a:gd name="connsiteY0" fmla="*/ 120269 h 696086"/>
              <a:gd name="connsiteX1" fmla="*/ 120269 w 1584325"/>
              <a:gd name="connsiteY1" fmla="*/ 6350 h 696086"/>
              <a:gd name="connsiteX2" fmla="*/ 1464055 w 1584325"/>
              <a:gd name="connsiteY2" fmla="*/ 6350 h 696086"/>
              <a:gd name="connsiteX3" fmla="*/ 1577975 w 1584325"/>
              <a:gd name="connsiteY3" fmla="*/ 120269 h 696086"/>
              <a:gd name="connsiteX4" fmla="*/ 1577975 w 1584325"/>
              <a:gd name="connsiteY4" fmla="*/ 575817 h 696086"/>
              <a:gd name="connsiteX5" fmla="*/ 1464055 w 1584325"/>
              <a:gd name="connsiteY5" fmla="*/ 689736 h 696086"/>
              <a:gd name="connsiteX6" fmla="*/ 120269 w 1584325"/>
              <a:gd name="connsiteY6" fmla="*/ 689736 h 696086"/>
              <a:gd name="connsiteX7" fmla="*/ 6350 w 1584325"/>
              <a:gd name="connsiteY7" fmla="*/ 575817 h 696086"/>
              <a:gd name="connsiteX8" fmla="*/ 6350 w 1584325"/>
              <a:gd name="connsiteY8" fmla="*/ 120269 h 696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84325" h="696086">
                <a:moveTo>
                  <a:pt x="6350" y="120269"/>
                </a:moveTo>
                <a:cubicBezTo>
                  <a:pt x="6350" y="57404"/>
                  <a:pt x="57403" y="6350"/>
                  <a:pt x="120269" y="6350"/>
                </a:cubicBezTo>
                <a:lnTo>
                  <a:pt x="1464055" y="6350"/>
                </a:lnTo>
                <a:cubicBezTo>
                  <a:pt x="1526921" y="6350"/>
                  <a:pt x="1577975" y="57404"/>
                  <a:pt x="1577975" y="120269"/>
                </a:cubicBezTo>
                <a:lnTo>
                  <a:pt x="1577975" y="575817"/>
                </a:lnTo>
                <a:cubicBezTo>
                  <a:pt x="1577975" y="638683"/>
                  <a:pt x="1526921" y="689736"/>
                  <a:pt x="1464055" y="689736"/>
                </a:cubicBezTo>
                <a:lnTo>
                  <a:pt x="120269" y="689736"/>
                </a:lnTo>
                <a:cubicBezTo>
                  <a:pt x="57403" y="689736"/>
                  <a:pt x="6350" y="638683"/>
                  <a:pt x="6350" y="575817"/>
                </a:cubicBezTo>
                <a:lnTo>
                  <a:pt x="6350" y="1202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667751" y="2786126"/>
            <a:ext cx="928751" cy="785748"/>
          </a:xfrm>
          <a:custGeom>
            <a:avLst/>
            <a:gdLst>
              <a:gd name="connsiteX0" fmla="*/ 0 w 928751"/>
              <a:gd name="connsiteY0" fmla="*/ 392810 h 785748"/>
              <a:gd name="connsiteX1" fmla="*/ 464311 w 928751"/>
              <a:gd name="connsiteY1" fmla="*/ 0 h 785748"/>
              <a:gd name="connsiteX2" fmla="*/ 928751 w 928751"/>
              <a:gd name="connsiteY2" fmla="*/ 392810 h 785748"/>
              <a:gd name="connsiteX3" fmla="*/ 464311 w 928751"/>
              <a:gd name="connsiteY3" fmla="*/ 785748 h 785748"/>
              <a:gd name="connsiteX4" fmla="*/ 0 w 928751"/>
              <a:gd name="connsiteY4" fmla="*/ 392810 h 785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751" h="785748">
                <a:moveTo>
                  <a:pt x="0" y="392810"/>
                </a:moveTo>
                <a:cubicBezTo>
                  <a:pt x="0" y="175894"/>
                  <a:pt x="207898" y="0"/>
                  <a:pt x="464311" y="0"/>
                </a:cubicBezTo>
                <a:cubicBezTo>
                  <a:pt x="720852" y="0"/>
                  <a:pt x="928751" y="175894"/>
                  <a:pt x="928751" y="392810"/>
                </a:cubicBezTo>
                <a:cubicBezTo>
                  <a:pt x="928751" y="609853"/>
                  <a:pt x="720852" y="785748"/>
                  <a:pt x="464311" y="785748"/>
                </a:cubicBezTo>
                <a:cubicBezTo>
                  <a:pt x="207898" y="785748"/>
                  <a:pt x="0" y="609853"/>
                  <a:pt x="0" y="392810"/>
                </a:cubicBezTo>
              </a:path>
            </a:pathLst>
          </a:custGeom>
          <a:solidFill>
            <a:srgbClr val="E6B6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661401" y="2779776"/>
            <a:ext cx="941451" cy="798448"/>
          </a:xfrm>
          <a:custGeom>
            <a:avLst/>
            <a:gdLst>
              <a:gd name="connsiteX0" fmla="*/ 6350 w 941451"/>
              <a:gd name="connsiteY0" fmla="*/ 399160 h 798448"/>
              <a:gd name="connsiteX1" fmla="*/ 470661 w 941451"/>
              <a:gd name="connsiteY1" fmla="*/ 6350 h 798448"/>
              <a:gd name="connsiteX2" fmla="*/ 935101 w 941451"/>
              <a:gd name="connsiteY2" fmla="*/ 399160 h 798448"/>
              <a:gd name="connsiteX3" fmla="*/ 470661 w 941451"/>
              <a:gd name="connsiteY3" fmla="*/ 792098 h 798448"/>
              <a:gd name="connsiteX4" fmla="*/ 6350 w 941451"/>
              <a:gd name="connsiteY4" fmla="*/ 399160 h 798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451" h="798448">
                <a:moveTo>
                  <a:pt x="6350" y="399160"/>
                </a:moveTo>
                <a:cubicBezTo>
                  <a:pt x="6350" y="182244"/>
                  <a:pt x="214248" y="6350"/>
                  <a:pt x="470661" y="6350"/>
                </a:cubicBezTo>
                <a:cubicBezTo>
                  <a:pt x="727202" y="6350"/>
                  <a:pt x="935101" y="182244"/>
                  <a:pt x="935101" y="399160"/>
                </a:cubicBezTo>
                <a:cubicBezTo>
                  <a:pt x="935101" y="616203"/>
                  <a:pt x="727202" y="792098"/>
                  <a:pt x="470661" y="792098"/>
                </a:cubicBezTo>
                <a:cubicBezTo>
                  <a:pt x="214248" y="792098"/>
                  <a:pt x="6350" y="616203"/>
                  <a:pt x="6350" y="39916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39001" y="3143251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501 w 1285875"/>
              <a:gd name="connsiteY1" fmla="*/ 35686 h 142875"/>
              <a:gd name="connsiteX2" fmla="*/ 1214501 w 1285875"/>
              <a:gd name="connsiteY2" fmla="*/ 0 h 142875"/>
              <a:gd name="connsiteX3" fmla="*/ 1285875 w 1285875"/>
              <a:gd name="connsiteY3" fmla="*/ 71501 h 142875"/>
              <a:gd name="connsiteX4" fmla="*/ 1214501 w 1285875"/>
              <a:gd name="connsiteY4" fmla="*/ 142875 h 142875"/>
              <a:gd name="connsiteX5" fmla="*/ 1214501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501" y="35686"/>
                </a:lnTo>
                <a:lnTo>
                  <a:pt x="1214501" y="0"/>
                </a:lnTo>
                <a:lnTo>
                  <a:pt x="1285875" y="71501"/>
                </a:lnTo>
                <a:lnTo>
                  <a:pt x="1214501" y="142875"/>
                </a:lnTo>
                <a:lnTo>
                  <a:pt x="1214501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32651" y="3136901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851 w 1298575"/>
              <a:gd name="connsiteY1" fmla="*/ 42036 h 155575"/>
              <a:gd name="connsiteX2" fmla="*/ 1220851 w 1298575"/>
              <a:gd name="connsiteY2" fmla="*/ 6350 h 155575"/>
              <a:gd name="connsiteX3" fmla="*/ 1292225 w 1298575"/>
              <a:gd name="connsiteY3" fmla="*/ 77851 h 155575"/>
              <a:gd name="connsiteX4" fmla="*/ 1220851 w 1298575"/>
              <a:gd name="connsiteY4" fmla="*/ 149225 h 155575"/>
              <a:gd name="connsiteX5" fmla="*/ 1220851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851" y="42036"/>
                </a:lnTo>
                <a:lnTo>
                  <a:pt x="1220851" y="6350"/>
                </a:lnTo>
                <a:lnTo>
                  <a:pt x="1292225" y="77851"/>
                </a:lnTo>
                <a:lnTo>
                  <a:pt x="1220851" y="149225"/>
                </a:lnTo>
                <a:lnTo>
                  <a:pt x="1220851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75276" y="5338827"/>
            <a:ext cx="1870075" cy="370357"/>
          </a:xfrm>
          <a:custGeom>
            <a:avLst/>
            <a:gdLst>
              <a:gd name="connsiteX0" fmla="*/ 6350 w 1870075"/>
              <a:gd name="connsiteY0" fmla="*/ 65913 h 370357"/>
              <a:gd name="connsiteX1" fmla="*/ 65913 w 1870075"/>
              <a:gd name="connsiteY1" fmla="*/ 6350 h 370357"/>
              <a:gd name="connsiteX2" fmla="*/ 1804161 w 1870075"/>
              <a:gd name="connsiteY2" fmla="*/ 6350 h 370357"/>
              <a:gd name="connsiteX3" fmla="*/ 1863725 w 1870075"/>
              <a:gd name="connsiteY3" fmla="*/ 65913 h 370357"/>
              <a:gd name="connsiteX4" fmla="*/ 1863725 w 1870075"/>
              <a:gd name="connsiteY4" fmla="*/ 304393 h 370357"/>
              <a:gd name="connsiteX5" fmla="*/ 1804161 w 1870075"/>
              <a:gd name="connsiteY5" fmla="*/ 364007 h 370357"/>
              <a:gd name="connsiteX6" fmla="*/ 65913 w 1870075"/>
              <a:gd name="connsiteY6" fmla="*/ 364007 h 370357"/>
              <a:gd name="connsiteX7" fmla="*/ 6350 w 1870075"/>
              <a:gd name="connsiteY7" fmla="*/ 304393 h 370357"/>
              <a:gd name="connsiteX8" fmla="*/ 6350 w 1870075"/>
              <a:gd name="connsiteY8" fmla="*/ 65913 h 370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075" h="370357">
                <a:moveTo>
                  <a:pt x="6350" y="65913"/>
                </a:moveTo>
                <a:cubicBezTo>
                  <a:pt x="6350" y="33020"/>
                  <a:pt x="33020" y="6350"/>
                  <a:pt x="65913" y="6350"/>
                </a:cubicBezTo>
                <a:lnTo>
                  <a:pt x="1804161" y="6350"/>
                </a:lnTo>
                <a:cubicBezTo>
                  <a:pt x="1837054" y="6350"/>
                  <a:pt x="1863725" y="33020"/>
                  <a:pt x="1863725" y="65913"/>
                </a:cubicBezTo>
                <a:lnTo>
                  <a:pt x="1863725" y="304393"/>
                </a:lnTo>
                <a:cubicBezTo>
                  <a:pt x="1863725" y="337324"/>
                  <a:pt x="1837054" y="364007"/>
                  <a:pt x="1804161" y="364007"/>
                </a:cubicBezTo>
                <a:lnTo>
                  <a:pt x="65913" y="364007"/>
                </a:lnTo>
                <a:cubicBezTo>
                  <a:pt x="33020" y="364007"/>
                  <a:pt x="6350" y="337324"/>
                  <a:pt x="6350" y="304393"/>
                </a:cubicBezTo>
                <a:lnTo>
                  <a:pt x="6350" y="65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67251" y="4286251"/>
            <a:ext cx="1143000" cy="142875"/>
          </a:xfrm>
          <a:custGeom>
            <a:avLst/>
            <a:gdLst>
              <a:gd name="connsiteX0" fmla="*/ 0 w 1143000"/>
              <a:gd name="connsiteY0" fmla="*/ 35686 h 142875"/>
              <a:gd name="connsiteX1" fmla="*/ 1071498 w 1143000"/>
              <a:gd name="connsiteY1" fmla="*/ 35686 h 142875"/>
              <a:gd name="connsiteX2" fmla="*/ 1071498 w 1143000"/>
              <a:gd name="connsiteY2" fmla="*/ 0 h 142875"/>
              <a:gd name="connsiteX3" fmla="*/ 1143000 w 1143000"/>
              <a:gd name="connsiteY3" fmla="*/ 71373 h 142875"/>
              <a:gd name="connsiteX4" fmla="*/ 1071498 w 1143000"/>
              <a:gd name="connsiteY4" fmla="*/ 142875 h 142875"/>
              <a:gd name="connsiteX5" fmla="*/ 1071498 w 1143000"/>
              <a:gd name="connsiteY5" fmla="*/ 107188 h 142875"/>
              <a:gd name="connsiteX6" fmla="*/ 0 w 1143000"/>
              <a:gd name="connsiteY6" fmla="*/ 107188 h 142875"/>
              <a:gd name="connsiteX7" fmla="*/ 0 w 1143000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3000" h="142875">
                <a:moveTo>
                  <a:pt x="0" y="35686"/>
                </a:moveTo>
                <a:lnTo>
                  <a:pt x="1071498" y="35686"/>
                </a:lnTo>
                <a:lnTo>
                  <a:pt x="1071498" y="0"/>
                </a:lnTo>
                <a:lnTo>
                  <a:pt x="1143000" y="71373"/>
                </a:lnTo>
                <a:lnTo>
                  <a:pt x="1071498" y="142875"/>
                </a:lnTo>
                <a:lnTo>
                  <a:pt x="1071498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60901" y="4279901"/>
            <a:ext cx="1155700" cy="155575"/>
          </a:xfrm>
          <a:custGeom>
            <a:avLst/>
            <a:gdLst>
              <a:gd name="connsiteX0" fmla="*/ 6350 w 1155700"/>
              <a:gd name="connsiteY0" fmla="*/ 42036 h 155575"/>
              <a:gd name="connsiteX1" fmla="*/ 1077848 w 1155700"/>
              <a:gd name="connsiteY1" fmla="*/ 42036 h 155575"/>
              <a:gd name="connsiteX2" fmla="*/ 1077848 w 1155700"/>
              <a:gd name="connsiteY2" fmla="*/ 6350 h 155575"/>
              <a:gd name="connsiteX3" fmla="*/ 1149350 w 1155700"/>
              <a:gd name="connsiteY3" fmla="*/ 77723 h 155575"/>
              <a:gd name="connsiteX4" fmla="*/ 1077848 w 1155700"/>
              <a:gd name="connsiteY4" fmla="*/ 149225 h 155575"/>
              <a:gd name="connsiteX5" fmla="*/ 1077848 w 1155700"/>
              <a:gd name="connsiteY5" fmla="*/ 113538 h 155575"/>
              <a:gd name="connsiteX6" fmla="*/ 6350 w 1155700"/>
              <a:gd name="connsiteY6" fmla="*/ 113538 h 155575"/>
              <a:gd name="connsiteX7" fmla="*/ 6350 w 1155700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55700" h="155575">
                <a:moveTo>
                  <a:pt x="6350" y="42036"/>
                </a:moveTo>
                <a:lnTo>
                  <a:pt x="1077848" y="42036"/>
                </a:lnTo>
                <a:lnTo>
                  <a:pt x="1077848" y="6350"/>
                </a:lnTo>
                <a:lnTo>
                  <a:pt x="1149350" y="77723"/>
                </a:lnTo>
                <a:lnTo>
                  <a:pt x="1077848" y="149225"/>
                </a:lnTo>
                <a:lnTo>
                  <a:pt x="1077848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10502" y="5429251"/>
            <a:ext cx="1285875" cy="142875"/>
          </a:xfrm>
          <a:custGeom>
            <a:avLst/>
            <a:gdLst>
              <a:gd name="connsiteX0" fmla="*/ 0 w 1285875"/>
              <a:gd name="connsiteY0" fmla="*/ 35686 h 142875"/>
              <a:gd name="connsiteX1" fmla="*/ 1214373 w 1285875"/>
              <a:gd name="connsiteY1" fmla="*/ 35686 h 142875"/>
              <a:gd name="connsiteX2" fmla="*/ 1214373 w 1285875"/>
              <a:gd name="connsiteY2" fmla="*/ 0 h 142875"/>
              <a:gd name="connsiteX3" fmla="*/ 1285875 w 1285875"/>
              <a:gd name="connsiteY3" fmla="*/ 71501 h 142875"/>
              <a:gd name="connsiteX4" fmla="*/ 1214373 w 1285875"/>
              <a:gd name="connsiteY4" fmla="*/ 142875 h 142875"/>
              <a:gd name="connsiteX5" fmla="*/ 1214373 w 1285875"/>
              <a:gd name="connsiteY5" fmla="*/ 107188 h 142875"/>
              <a:gd name="connsiteX6" fmla="*/ 0 w 1285875"/>
              <a:gd name="connsiteY6" fmla="*/ 107188 h 142875"/>
              <a:gd name="connsiteX7" fmla="*/ 0 w 1285875"/>
              <a:gd name="connsiteY7" fmla="*/ 35686 h 142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5875" h="142875">
                <a:moveTo>
                  <a:pt x="0" y="35686"/>
                </a:moveTo>
                <a:lnTo>
                  <a:pt x="1214373" y="35686"/>
                </a:lnTo>
                <a:lnTo>
                  <a:pt x="1214373" y="0"/>
                </a:lnTo>
                <a:lnTo>
                  <a:pt x="1285875" y="71501"/>
                </a:lnTo>
                <a:lnTo>
                  <a:pt x="1214373" y="142875"/>
                </a:lnTo>
                <a:lnTo>
                  <a:pt x="1214373" y="107188"/>
                </a:lnTo>
                <a:lnTo>
                  <a:pt x="0" y="107188"/>
                </a:lnTo>
                <a:lnTo>
                  <a:pt x="0" y="35686"/>
                </a:lnTo>
              </a:path>
            </a:pathLst>
          </a:custGeom>
          <a:solidFill>
            <a:srgbClr val="C2C2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304152" y="5422901"/>
            <a:ext cx="1298575" cy="155575"/>
          </a:xfrm>
          <a:custGeom>
            <a:avLst/>
            <a:gdLst>
              <a:gd name="connsiteX0" fmla="*/ 6350 w 1298575"/>
              <a:gd name="connsiteY0" fmla="*/ 42036 h 155575"/>
              <a:gd name="connsiteX1" fmla="*/ 1220723 w 1298575"/>
              <a:gd name="connsiteY1" fmla="*/ 42036 h 155575"/>
              <a:gd name="connsiteX2" fmla="*/ 1220723 w 1298575"/>
              <a:gd name="connsiteY2" fmla="*/ 6350 h 155575"/>
              <a:gd name="connsiteX3" fmla="*/ 1292225 w 1298575"/>
              <a:gd name="connsiteY3" fmla="*/ 77851 h 155575"/>
              <a:gd name="connsiteX4" fmla="*/ 1220723 w 1298575"/>
              <a:gd name="connsiteY4" fmla="*/ 149225 h 155575"/>
              <a:gd name="connsiteX5" fmla="*/ 1220723 w 1298575"/>
              <a:gd name="connsiteY5" fmla="*/ 113538 h 155575"/>
              <a:gd name="connsiteX6" fmla="*/ 6350 w 1298575"/>
              <a:gd name="connsiteY6" fmla="*/ 113538 h 155575"/>
              <a:gd name="connsiteX7" fmla="*/ 6350 w 1298575"/>
              <a:gd name="connsiteY7" fmla="*/ 42036 h 155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8575" h="155575">
                <a:moveTo>
                  <a:pt x="6350" y="42036"/>
                </a:moveTo>
                <a:lnTo>
                  <a:pt x="1220723" y="42036"/>
                </a:lnTo>
                <a:lnTo>
                  <a:pt x="1220723" y="6350"/>
                </a:lnTo>
                <a:lnTo>
                  <a:pt x="1292225" y="77851"/>
                </a:lnTo>
                <a:lnTo>
                  <a:pt x="1220723" y="149225"/>
                </a:lnTo>
                <a:lnTo>
                  <a:pt x="1220723" y="113538"/>
                </a:lnTo>
                <a:lnTo>
                  <a:pt x="6350" y="113538"/>
                </a:lnTo>
                <a:lnTo>
                  <a:pt x="6350" y="420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238748" y="4643373"/>
            <a:ext cx="142875" cy="571500"/>
          </a:xfrm>
          <a:custGeom>
            <a:avLst/>
            <a:gdLst>
              <a:gd name="connsiteX0" fmla="*/ 0 w 142875"/>
              <a:gd name="connsiteY0" fmla="*/ 500126 h 571500"/>
              <a:gd name="connsiteX1" fmla="*/ 35686 w 142875"/>
              <a:gd name="connsiteY1" fmla="*/ 500126 h 571500"/>
              <a:gd name="connsiteX2" fmla="*/ 35686 w 142875"/>
              <a:gd name="connsiteY2" fmla="*/ 0 h 571500"/>
              <a:gd name="connsiteX3" fmla="*/ 107188 w 142875"/>
              <a:gd name="connsiteY3" fmla="*/ 0 h 571500"/>
              <a:gd name="connsiteX4" fmla="*/ 107188 w 142875"/>
              <a:gd name="connsiteY4" fmla="*/ 500126 h 571500"/>
              <a:gd name="connsiteX5" fmla="*/ 142875 w 142875"/>
              <a:gd name="connsiteY5" fmla="*/ 500126 h 571500"/>
              <a:gd name="connsiteX6" fmla="*/ 71373 w 142875"/>
              <a:gd name="connsiteY6" fmla="*/ 571500 h 571500"/>
              <a:gd name="connsiteX7" fmla="*/ 0 w 142875"/>
              <a:gd name="connsiteY7" fmla="*/ 500126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2875" h="571500">
                <a:moveTo>
                  <a:pt x="0" y="500126"/>
                </a:moveTo>
                <a:lnTo>
                  <a:pt x="35686" y="500126"/>
                </a:lnTo>
                <a:lnTo>
                  <a:pt x="35686" y="0"/>
                </a:lnTo>
                <a:lnTo>
                  <a:pt x="107188" y="0"/>
                </a:lnTo>
                <a:lnTo>
                  <a:pt x="107188" y="500126"/>
                </a:lnTo>
                <a:lnTo>
                  <a:pt x="142875" y="500126"/>
                </a:lnTo>
                <a:lnTo>
                  <a:pt x="71373" y="571500"/>
                </a:lnTo>
                <a:lnTo>
                  <a:pt x="0" y="500126"/>
                </a:lnTo>
              </a:path>
            </a:pathLst>
          </a:custGeom>
          <a:solidFill>
            <a:srgbClr val="E8BA8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232398" y="4637023"/>
            <a:ext cx="155575" cy="584200"/>
          </a:xfrm>
          <a:custGeom>
            <a:avLst/>
            <a:gdLst>
              <a:gd name="connsiteX0" fmla="*/ 6350 w 155575"/>
              <a:gd name="connsiteY0" fmla="*/ 506476 h 584200"/>
              <a:gd name="connsiteX1" fmla="*/ 42036 w 155575"/>
              <a:gd name="connsiteY1" fmla="*/ 506476 h 584200"/>
              <a:gd name="connsiteX2" fmla="*/ 42036 w 155575"/>
              <a:gd name="connsiteY2" fmla="*/ 6350 h 584200"/>
              <a:gd name="connsiteX3" fmla="*/ 113538 w 155575"/>
              <a:gd name="connsiteY3" fmla="*/ 6350 h 584200"/>
              <a:gd name="connsiteX4" fmla="*/ 113538 w 155575"/>
              <a:gd name="connsiteY4" fmla="*/ 506476 h 584200"/>
              <a:gd name="connsiteX5" fmla="*/ 149225 w 155575"/>
              <a:gd name="connsiteY5" fmla="*/ 506476 h 584200"/>
              <a:gd name="connsiteX6" fmla="*/ 77723 w 155575"/>
              <a:gd name="connsiteY6" fmla="*/ 577850 h 584200"/>
              <a:gd name="connsiteX7" fmla="*/ 6350 w 155575"/>
              <a:gd name="connsiteY7" fmla="*/ 506476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5575" h="584200">
                <a:moveTo>
                  <a:pt x="6350" y="506476"/>
                </a:moveTo>
                <a:lnTo>
                  <a:pt x="42036" y="506476"/>
                </a:lnTo>
                <a:lnTo>
                  <a:pt x="42036" y="6350"/>
                </a:lnTo>
                <a:lnTo>
                  <a:pt x="113538" y="6350"/>
                </a:lnTo>
                <a:lnTo>
                  <a:pt x="113538" y="506476"/>
                </a:lnTo>
                <a:lnTo>
                  <a:pt x="149225" y="506476"/>
                </a:lnTo>
                <a:lnTo>
                  <a:pt x="77723" y="577850"/>
                </a:lnTo>
                <a:lnTo>
                  <a:pt x="6350" y="5064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38748" y="2214626"/>
            <a:ext cx="142875" cy="571500"/>
          </a:xfrm>
          <a:custGeom>
            <a:avLst/>
            <a:gdLst>
              <a:gd name="connsiteX0" fmla="*/ 0 w 142875"/>
              <a:gd name="connsiteY0" fmla="*/ 499998 h 571500"/>
              <a:gd name="connsiteX1" fmla="*/ 35686 w 142875"/>
              <a:gd name="connsiteY1" fmla="*/ 499998 h 571500"/>
              <a:gd name="connsiteX2" fmla="*/ 35686 w 142875"/>
              <a:gd name="connsiteY2" fmla="*/ 0 h 571500"/>
              <a:gd name="connsiteX3" fmla="*/ 107188 w 142875"/>
              <a:gd name="connsiteY3" fmla="*/ 0 h 571500"/>
              <a:gd name="connsiteX4" fmla="*/ 107188 w 142875"/>
              <a:gd name="connsiteY4" fmla="*/ 499998 h 571500"/>
              <a:gd name="connsiteX5" fmla="*/ 142875 w 142875"/>
              <a:gd name="connsiteY5" fmla="*/ 499998 h 571500"/>
              <a:gd name="connsiteX6" fmla="*/ 71373 w 142875"/>
              <a:gd name="connsiteY6" fmla="*/ 571500 h 571500"/>
              <a:gd name="connsiteX7" fmla="*/ 0 w 142875"/>
              <a:gd name="connsiteY7" fmla="*/ 499998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2875" h="571500">
                <a:moveTo>
                  <a:pt x="0" y="499998"/>
                </a:moveTo>
                <a:lnTo>
                  <a:pt x="35686" y="499998"/>
                </a:lnTo>
                <a:lnTo>
                  <a:pt x="35686" y="0"/>
                </a:lnTo>
                <a:lnTo>
                  <a:pt x="107188" y="0"/>
                </a:lnTo>
                <a:lnTo>
                  <a:pt x="107188" y="499998"/>
                </a:lnTo>
                <a:lnTo>
                  <a:pt x="142875" y="499998"/>
                </a:lnTo>
                <a:lnTo>
                  <a:pt x="71373" y="571500"/>
                </a:lnTo>
                <a:lnTo>
                  <a:pt x="0" y="499998"/>
                </a:lnTo>
              </a:path>
            </a:pathLst>
          </a:custGeom>
          <a:solidFill>
            <a:srgbClr val="E8BA8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232398" y="2208276"/>
            <a:ext cx="155575" cy="584200"/>
          </a:xfrm>
          <a:custGeom>
            <a:avLst/>
            <a:gdLst>
              <a:gd name="connsiteX0" fmla="*/ 6350 w 155575"/>
              <a:gd name="connsiteY0" fmla="*/ 506348 h 584200"/>
              <a:gd name="connsiteX1" fmla="*/ 42036 w 155575"/>
              <a:gd name="connsiteY1" fmla="*/ 506348 h 584200"/>
              <a:gd name="connsiteX2" fmla="*/ 42036 w 155575"/>
              <a:gd name="connsiteY2" fmla="*/ 6350 h 584200"/>
              <a:gd name="connsiteX3" fmla="*/ 113538 w 155575"/>
              <a:gd name="connsiteY3" fmla="*/ 6350 h 584200"/>
              <a:gd name="connsiteX4" fmla="*/ 113538 w 155575"/>
              <a:gd name="connsiteY4" fmla="*/ 506348 h 584200"/>
              <a:gd name="connsiteX5" fmla="*/ 149225 w 155575"/>
              <a:gd name="connsiteY5" fmla="*/ 506348 h 584200"/>
              <a:gd name="connsiteX6" fmla="*/ 77723 w 155575"/>
              <a:gd name="connsiteY6" fmla="*/ 577850 h 584200"/>
              <a:gd name="connsiteX7" fmla="*/ 6350 w 155575"/>
              <a:gd name="connsiteY7" fmla="*/ 506348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5575" h="584200">
                <a:moveTo>
                  <a:pt x="6350" y="506348"/>
                </a:moveTo>
                <a:lnTo>
                  <a:pt x="42036" y="506348"/>
                </a:lnTo>
                <a:lnTo>
                  <a:pt x="42036" y="6350"/>
                </a:lnTo>
                <a:lnTo>
                  <a:pt x="113538" y="6350"/>
                </a:lnTo>
                <a:lnTo>
                  <a:pt x="113538" y="506348"/>
                </a:lnTo>
                <a:lnTo>
                  <a:pt x="149225" y="506348"/>
                </a:lnTo>
                <a:lnTo>
                  <a:pt x="77723" y="577850"/>
                </a:lnTo>
                <a:lnTo>
                  <a:pt x="6350" y="5063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76900" y="1549401"/>
            <a:ext cx="1154162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2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540000" y="1511301"/>
            <a:ext cx="115416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字符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318000" y="13843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247901" y="4203701"/>
            <a:ext cx="17857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750301" y="3162301"/>
            <a:ext cx="692497" cy="2598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92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结果值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254500" y="3949700"/>
            <a:ext cx="92333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对象分割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GetOp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391400" y="2959100"/>
            <a:ext cx="1000274" cy="30726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求值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2159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181601" y="3073401"/>
            <a:ext cx="1756891" cy="29957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序列的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后缀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(1.2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  <a:p>
            <a:pPr>
              <a:lnSpc>
                <a:spcPts val="27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  <a:p>
            <a:pPr>
              <a:lnSpc>
                <a:spcPts val="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85AA88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C97A60"/>
                </a:solidFill>
                <a:latin typeface="Times New Roman" pitchFamily="18" charset="0"/>
                <a:cs typeface="Times New Roman" pitchFamily="18" charset="0"/>
              </a:rPr>
              <a:t>4.2</a:t>
            </a:r>
          </a:p>
          <a:p>
            <a:pPr>
              <a:lnSpc>
                <a:spcPts val="2100"/>
              </a:lnSpc>
              <a:tabLst>
                <a:tab pos="215900" algn="l"/>
                <a:tab pos="495300" algn="l"/>
                <a:tab pos="12827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181600" y="2438401"/>
            <a:ext cx="92333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利用堆栈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64301" y="2438401"/>
            <a:ext cx="46166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转换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019301" y="330201"/>
            <a:ext cx="251350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中缀表达式求值</a:t>
            </a:r>
          </a:p>
        </p:txBody>
      </p:sp>
    </p:spTree>
    <p:extLst>
      <p:ext uri="{BB962C8B-B14F-4D97-AF65-F5344CB8AC3E}">
        <p14:creationId xmlns:p14="http://schemas.microsoft.com/office/powerpoint/2010/main" val="32331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84401" y="1066801"/>
            <a:ext cx="821859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从头到尾读取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中缀表达式的每个对象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，对不同对象按不同的情况处理。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68501" y="1485900"/>
            <a:ext cx="26289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运算数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：直接输出；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左括号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：压入堆栈；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68500" y="2095500"/>
            <a:ext cx="8579272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右括号：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栈顶的运算符弹出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输出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直到遇到左括号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出栈，不输出）；</a:t>
            </a:r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④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25700" y="2692401"/>
            <a:ext cx="521937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优先级大于栈顶运算符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时，则把它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压栈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25700" y="3009901"/>
            <a:ext cx="778418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优先级小于等于栈顶运算符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时，将栈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顶运算符弹出并输出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；再比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0" y="3327401"/>
            <a:ext cx="743793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较新的栈顶运算符，直到该运算符大于栈顶运算符优先级为止，然</a:t>
            </a:r>
          </a:p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后将该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运算符压栈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68500" y="3911601"/>
            <a:ext cx="67326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⑤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若各对象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处理完毕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，则把堆栈中存留的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运算符一并输出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968500" y="330201"/>
            <a:ext cx="538609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中缀表达式如何转换为后缀表达式</a:t>
            </a:r>
          </a:p>
        </p:txBody>
      </p:sp>
    </p:spTree>
    <p:extLst>
      <p:ext uri="{BB962C8B-B14F-4D97-AF65-F5344CB8AC3E}">
        <p14:creationId xmlns:p14="http://schemas.microsoft.com/office/powerpoint/2010/main" val="2870718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09813" y="1071626"/>
          <a:ext cx="7215187" cy="4664011"/>
        </p:xfrm>
        <a:graphic>
          <a:graphicData uri="http://schemas.openxmlformats.org/drawingml/2006/table">
            <a:tbl>
              <a:tblPr/>
              <a:tblGrid>
                <a:gridCol w="81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3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步骤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待处理表达式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堆栈状态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（底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Wingdings" pitchFamily="18" charset="0"/>
                          <a:cs typeface="Wingdings" pitchFamily="18" charset="0"/>
                        </a:rPr>
                        <a:t>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顶）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输出状态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9+6/3-5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+6/3-5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/3-5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3-5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+/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+/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2963/+5-*4</a:t>
                      </a:r>
                      <a:endParaRPr lang="zh-CN" altLang="en-US" sz="18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2963/+5-*4+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47900" y="571501"/>
            <a:ext cx="63510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中缀转换为后缀示例：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2*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9+6/3-5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+4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97208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46301" y="660401"/>
            <a:ext cx="246221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堆栈的其他应用：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603501" y="1257300"/>
            <a:ext cx="3092193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函数调用及递归实现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深度优先搜索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回溯算法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716271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81000"/>
            <a:ext cx="3638817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4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2.3</a:t>
            </a:r>
            <a:r>
              <a:rPr lang="en-US" altLang="zh-CN" sz="44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4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队列及实现</a:t>
            </a:r>
          </a:p>
        </p:txBody>
      </p:sp>
    </p:spTree>
    <p:extLst>
      <p:ext uri="{BB962C8B-B14F-4D97-AF65-F5344CB8AC3E}">
        <p14:creationId xmlns:p14="http://schemas.microsoft.com/office/powerpoint/2010/main" val="407567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800" y="977900"/>
            <a:ext cx="8178800" cy="1143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93900" y="2413001"/>
            <a:ext cx="3717364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数据插入：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入队列（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数据删除：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出队列（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先来先服务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93900" y="3746501"/>
            <a:ext cx="2099934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先进先出：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FIFO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82801" y="393701"/>
            <a:ext cx="179536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什么是队列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81300" y="1143001"/>
            <a:ext cx="473046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队列</a:t>
            </a:r>
            <a:r>
              <a:rPr lang="en-US" altLang="zh-CN" sz="2006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(Queue)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：具有一定操作约束的线性表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24201" y="1587501"/>
            <a:ext cx="651300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4" dirty="0">
                <a:solidFill>
                  <a:srgbClr val="0070C0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插入和删除操作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：只能在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一端插入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，而在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另一端删除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48175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95487" y="1143000"/>
            <a:ext cx="8215248" cy="4191000"/>
          </a:xfrm>
          <a:custGeom>
            <a:avLst/>
            <a:gdLst>
              <a:gd name="connsiteX0" fmla="*/ 0 w 8215248"/>
              <a:gd name="connsiteY0" fmla="*/ 4191000 h 4191000"/>
              <a:gd name="connsiteX1" fmla="*/ 8215248 w 8215248"/>
              <a:gd name="connsiteY1" fmla="*/ 4191000 h 4191000"/>
              <a:gd name="connsiteX2" fmla="*/ 8215248 w 8215248"/>
              <a:gd name="connsiteY2" fmla="*/ 0 h 4191000"/>
              <a:gd name="connsiteX3" fmla="*/ 0 w 8215248"/>
              <a:gd name="connsiteY3" fmla="*/ 0 h 4191000"/>
              <a:gd name="connsiteX4" fmla="*/ 0 w 8215248"/>
              <a:gd name="connsiteY4" fmla="*/ 4191000 h 419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15248" h="4191000">
                <a:moveTo>
                  <a:pt x="0" y="4191000"/>
                </a:moveTo>
                <a:lnTo>
                  <a:pt x="8215248" y="4191000"/>
                </a:lnTo>
                <a:lnTo>
                  <a:pt x="8215248" y="0"/>
                </a:lnTo>
                <a:lnTo>
                  <a:pt x="0" y="0"/>
                </a:lnTo>
                <a:lnTo>
                  <a:pt x="0" y="419100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68525" y="352425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68525" y="4343400"/>
            <a:ext cx="304800" cy="304800"/>
          </a:xfrm>
          <a:custGeom>
            <a:avLst/>
            <a:gdLst>
              <a:gd name="connsiteX0" fmla="*/ 161747 w 304800"/>
              <a:gd name="connsiteY0" fmla="*/ 61214 h 304800"/>
              <a:gd name="connsiteX1" fmla="*/ 208699 w 304800"/>
              <a:gd name="connsiteY1" fmla="*/ 0 h 304800"/>
              <a:gd name="connsiteX2" fmla="*/ 204965 w 304800"/>
              <a:gd name="connsiteY2" fmla="*/ 81534 h 304800"/>
              <a:gd name="connsiteX3" fmla="*/ 254101 w 304800"/>
              <a:gd name="connsiteY3" fmla="*/ 44703 h 304800"/>
              <a:gd name="connsiteX4" fmla="*/ 231139 w 304800"/>
              <a:gd name="connsiteY4" fmla="*/ 92202 h 304800"/>
              <a:gd name="connsiteX5" fmla="*/ 304800 w 304800"/>
              <a:gd name="connsiteY5" fmla="*/ 93726 h 304800"/>
              <a:gd name="connsiteX6" fmla="*/ 239674 w 304800"/>
              <a:gd name="connsiteY6" fmla="*/ 132715 h 304800"/>
              <a:gd name="connsiteX7" fmla="*/ 257810 w 304800"/>
              <a:gd name="connsiteY7" fmla="*/ 159258 h 304800"/>
              <a:gd name="connsiteX8" fmla="*/ 231139 w 304800"/>
              <a:gd name="connsiteY8" fmla="*/ 173735 h 304800"/>
              <a:gd name="connsiteX9" fmla="*/ 266369 w 304800"/>
              <a:gd name="connsiteY9" fmla="*/ 220598 h 304800"/>
              <a:gd name="connsiteX10" fmla="*/ 206590 w 304800"/>
              <a:gd name="connsiteY10" fmla="*/ 202438 h 304800"/>
              <a:gd name="connsiteX11" fmla="*/ 210845 w 304800"/>
              <a:gd name="connsiteY11" fmla="*/ 245109 h 304800"/>
              <a:gd name="connsiteX12" fmla="*/ 171869 w 304800"/>
              <a:gd name="connsiteY12" fmla="*/ 224916 h 304800"/>
              <a:gd name="connsiteX13" fmla="*/ 163855 w 304800"/>
              <a:gd name="connsiteY13" fmla="*/ 265938 h 304800"/>
              <a:gd name="connsiteX14" fmla="*/ 139306 w 304800"/>
              <a:gd name="connsiteY14" fmla="*/ 245109 h 304800"/>
              <a:gd name="connsiteX15" fmla="*/ 122770 w 304800"/>
              <a:gd name="connsiteY15" fmla="*/ 278129 h 304800"/>
              <a:gd name="connsiteX16" fmla="*/ 106210 w 304800"/>
              <a:gd name="connsiteY16" fmla="*/ 255778 h 304800"/>
              <a:gd name="connsiteX17" fmla="*/ 69380 w 304800"/>
              <a:gd name="connsiteY17" fmla="*/ 304800 h 304800"/>
              <a:gd name="connsiteX18" fmla="*/ 67805 w 304800"/>
              <a:gd name="connsiteY18" fmla="*/ 257428 h 304800"/>
              <a:gd name="connsiteX19" fmla="*/ 18135 w 304800"/>
              <a:gd name="connsiteY19" fmla="*/ 251586 h 304800"/>
              <a:gd name="connsiteX20" fmla="*/ 46990 w 304800"/>
              <a:gd name="connsiteY20" fmla="*/ 216915 h 304800"/>
              <a:gd name="connsiteX21" fmla="*/ 0 w 304800"/>
              <a:gd name="connsiteY21" fmla="*/ 181736 h 304800"/>
              <a:gd name="connsiteX22" fmla="*/ 55524 w 304800"/>
              <a:gd name="connsiteY22" fmla="*/ 163576 h 304800"/>
              <a:gd name="connsiteX23" fmla="*/ 16535 w 304800"/>
              <a:gd name="connsiteY23" fmla="*/ 116713 h 304800"/>
              <a:gd name="connsiteX24" fmla="*/ 75806 w 304800"/>
              <a:gd name="connsiteY24" fmla="*/ 110363 h 304800"/>
              <a:gd name="connsiteX25" fmla="*/ 63525 w 304800"/>
              <a:gd name="connsiteY25" fmla="*/ 51180 h 304800"/>
              <a:gd name="connsiteX26" fmla="*/ 120650 w 304800"/>
              <a:gd name="connsiteY26" fmla="*/ 90042 h 304800"/>
              <a:gd name="connsiteX27" fmla="*/ 137185 w 304800"/>
              <a:gd name="connsiteY27" fmla="*/ 26670 h 304800"/>
              <a:gd name="connsiteX28" fmla="*/ 161747 w 304800"/>
              <a:gd name="connsiteY28" fmla="*/ 61214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04800" h="304800">
                <a:moveTo>
                  <a:pt x="161747" y="61214"/>
                </a:moveTo>
                <a:lnTo>
                  <a:pt x="208699" y="0"/>
                </a:lnTo>
                <a:lnTo>
                  <a:pt x="204965" y="81534"/>
                </a:lnTo>
                <a:lnTo>
                  <a:pt x="254101" y="44703"/>
                </a:lnTo>
                <a:lnTo>
                  <a:pt x="231139" y="92202"/>
                </a:lnTo>
                <a:lnTo>
                  <a:pt x="304800" y="93726"/>
                </a:lnTo>
                <a:lnTo>
                  <a:pt x="239674" y="132715"/>
                </a:lnTo>
                <a:lnTo>
                  <a:pt x="257810" y="159258"/>
                </a:lnTo>
                <a:lnTo>
                  <a:pt x="231139" y="173735"/>
                </a:lnTo>
                <a:lnTo>
                  <a:pt x="266369" y="220598"/>
                </a:lnTo>
                <a:lnTo>
                  <a:pt x="206590" y="202438"/>
                </a:lnTo>
                <a:lnTo>
                  <a:pt x="210845" y="245109"/>
                </a:lnTo>
                <a:lnTo>
                  <a:pt x="171869" y="224916"/>
                </a:lnTo>
                <a:lnTo>
                  <a:pt x="163855" y="265938"/>
                </a:lnTo>
                <a:lnTo>
                  <a:pt x="139306" y="245109"/>
                </a:lnTo>
                <a:lnTo>
                  <a:pt x="122770" y="278129"/>
                </a:lnTo>
                <a:lnTo>
                  <a:pt x="106210" y="255778"/>
                </a:lnTo>
                <a:lnTo>
                  <a:pt x="69380" y="304800"/>
                </a:lnTo>
                <a:lnTo>
                  <a:pt x="67805" y="257428"/>
                </a:lnTo>
                <a:lnTo>
                  <a:pt x="18135" y="251586"/>
                </a:lnTo>
                <a:lnTo>
                  <a:pt x="46990" y="216915"/>
                </a:lnTo>
                <a:lnTo>
                  <a:pt x="0" y="181736"/>
                </a:lnTo>
                <a:lnTo>
                  <a:pt x="55524" y="163576"/>
                </a:lnTo>
                <a:lnTo>
                  <a:pt x="16535" y="116713"/>
                </a:lnTo>
                <a:lnTo>
                  <a:pt x="75806" y="110363"/>
                </a:lnTo>
                <a:lnTo>
                  <a:pt x="63525" y="51180"/>
                </a:lnTo>
                <a:lnTo>
                  <a:pt x="120650" y="90042"/>
                </a:lnTo>
                <a:lnTo>
                  <a:pt x="137185" y="26670"/>
                </a:lnTo>
                <a:lnTo>
                  <a:pt x="161747" y="6121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06601" y="317501"/>
            <a:ext cx="394979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队列的抽象数据类型描述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82800" y="1219201"/>
            <a:ext cx="241091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类型名称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(Queue)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82801" y="1765301"/>
            <a:ext cx="519372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数据对象集：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一个有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个或多个元素的有穷线性表。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82800" y="2286001"/>
            <a:ext cx="743043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操作集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，队列元素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82800" y="2959100"/>
            <a:ext cx="707469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CreatQueue(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：生成长度为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的空队列；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IsFullQ(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：判断队列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是否已满；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82801" y="3784600"/>
            <a:ext cx="7876067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将数据元素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插入队列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IsEmptyQ(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判断队列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是否为空；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82801" y="4597401"/>
            <a:ext cx="780553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DeleteQ(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：将队头数据元素从队列中删除并返回。</a:t>
            </a:r>
          </a:p>
        </p:txBody>
      </p:sp>
    </p:spTree>
    <p:extLst>
      <p:ext uri="{BB962C8B-B14F-4D97-AF65-F5344CB8AC3E}">
        <p14:creationId xmlns:p14="http://schemas.microsoft.com/office/powerpoint/2010/main" val="1147746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028700"/>
            <a:ext cx="7848600" cy="1092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73300" y="1231900"/>
            <a:ext cx="7502054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和一个记录队列头元</a:t>
            </a:r>
          </a:p>
          <a:p>
            <a:pPr>
              <a:lnSpc>
                <a:spcPts val="3000"/>
              </a:lnSpc>
              <a:tabLst>
                <a:tab pos="5715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以及一个记录队列尾元素位置的变量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298701" y="2438401"/>
            <a:ext cx="5044651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#define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储存数据元素的最大个数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298701" y="2781301"/>
            <a:ext cx="170399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213101" y="3111500"/>
            <a:ext cx="3430619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Data[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rear;</a:t>
            </a:r>
          </a:p>
          <a:p>
            <a:pPr>
              <a:lnSpc>
                <a:spcPts val="24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98700" y="4000501"/>
            <a:ext cx="1859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98700" y="4305301"/>
            <a:ext cx="33406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*Queue;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08200" y="393701"/>
            <a:ext cx="323165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队列的顺序存储实现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19/23</a:t>
            </a:r>
          </a:p>
        </p:txBody>
      </p:sp>
    </p:spTree>
    <p:extLst>
      <p:ext uri="{BB962C8B-B14F-4D97-AF65-F5344CB8AC3E}">
        <p14:creationId xmlns:p14="http://schemas.microsoft.com/office/powerpoint/2010/main" val="17808011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272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560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848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813675" y="45355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272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560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848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13675" y="4967351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27275" y="5373687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156075" y="5373687"/>
            <a:ext cx="1841500" cy="419100"/>
          </a:xfrm>
          <a:custGeom>
            <a:avLst/>
            <a:gdLst>
              <a:gd name="connsiteX0" fmla="*/ 6350 w 1841500"/>
              <a:gd name="connsiteY0" fmla="*/ 412750 h 419100"/>
              <a:gd name="connsiteX1" fmla="*/ 1835150 w 1841500"/>
              <a:gd name="connsiteY1" fmla="*/ 412750 h 419100"/>
              <a:gd name="connsiteX2" fmla="*/ 1835150 w 1841500"/>
              <a:gd name="connsiteY2" fmla="*/ 6350 h 419100"/>
              <a:gd name="connsiteX3" fmla="*/ 6350 w 1841500"/>
              <a:gd name="connsiteY3" fmla="*/ 6350 h 419100"/>
              <a:gd name="connsiteX4" fmla="*/ 6350 w 1841500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0" h="419100">
                <a:moveTo>
                  <a:pt x="6350" y="412750"/>
                </a:moveTo>
                <a:lnTo>
                  <a:pt x="1835150" y="412750"/>
                </a:lnTo>
                <a:lnTo>
                  <a:pt x="1835150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60650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99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99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31962" y="3713226"/>
            <a:ext cx="774700" cy="635000"/>
          </a:xfrm>
          <a:custGeom>
            <a:avLst/>
            <a:gdLst>
              <a:gd name="connsiteX0" fmla="*/ 6350 w 774700"/>
              <a:gd name="connsiteY0" fmla="*/ 628650 h 635000"/>
              <a:gd name="connsiteX1" fmla="*/ 133350 w 774700"/>
              <a:gd name="connsiteY1" fmla="*/ 628650 h 635000"/>
              <a:gd name="connsiteX2" fmla="*/ 133350 w 774700"/>
              <a:gd name="connsiteY2" fmla="*/ 628650 h 635000"/>
              <a:gd name="connsiteX3" fmla="*/ 323850 w 774700"/>
              <a:gd name="connsiteY3" fmla="*/ 628650 h 635000"/>
              <a:gd name="connsiteX4" fmla="*/ 768350 w 774700"/>
              <a:gd name="connsiteY4" fmla="*/ 628650 h 635000"/>
              <a:gd name="connsiteX5" fmla="*/ 768350 w 774700"/>
              <a:gd name="connsiteY5" fmla="*/ 406400 h 635000"/>
              <a:gd name="connsiteX6" fmla="*/ 768350 w 774700"/>
              <a:gd name="connsiteY6" fmla="*/ 406400 h 635000"/>
              <a:gd name="connsiteX7" fmla="*/ 768350 w 774700"/>
              <a:gd name="connsiteY7" fmla="*/ 311150 h 635000"/>
              <a:gd name="connsiteX8" fmla="*/ 768350 w 774700"/>
              <a:gd name="connsiteY8" fmla="*/ 247650 h 635000"/>
              <a:gd name="connsiteX9" fmla="*/ 323850 w 774700"/>
              <a:gd name="connsiteY9" fmla="*/ 247650 h 635000"/>
              <a:gd name="connsiteX10" fmla="*/ 196811 w 774700"/>
              <a:gd name="connsiteY10" fmla="*/ 6350 h 635000"/>
              <a:gd name="connsiteX11" fmla="*/ 133350 w 774700"/>
              <a:gd name="connsiteY11" fmla="*/ 247650 h 635000"/>
              <a:gd name="connsiteX12" fmla="*/ 6350 w 774700"/>
              <a:gd name="connsiteY12" fmla="*/ 247650 h 635000"/>
              <a:gd name="connsiteX13" fmla="*/ 6350 w 774700"/>
              <a:gd name="connsiteY13" fmla="*/ 311150 h 635000"/>
              <a:gd name="connsiteX14" fmla="*/ 6350 w 774700"/>
              <a:gd name="connsiteY14" fmla="*/ 406400 h 635000"/>
              <a:gd name="connsiteX15" fmla="*/ 6350 w 774700"/>
              <a:gd name="connsiteY15" fmla="*/ 406400 h 635000"/>
              <a:gd name="connsiteX16" fmla="*/ 6350 w 774700"/>
              <a:gd name="connsiteY16" fmla="*/ 628650 h 63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35000">
                <a:moveTo>
                  <a:pt x="6350" y="628650"/>
                </a:moveTo>
                <a:lnTo>
                  <a:pt x="133350" y="628650"/>
                </a:lnTo>
                <a:lnTo>
                  <a:pt x="133350" y="628650"/>
                </a:lnTo>
                <a:lnTo>
                  <a:pt x="323850" y="628650"/>
                </a:lnTo>
                <a:lnTo>
                  <a:pt x="768350" y="628650"/>
                </a:lnTo>
                <a:lnTo>
                  <a:pt x="768350" y="406400"/>
                </a:lnTo>
                <a:lnTo>
                  <a:pt x="768350" y="406400"/>
                </a:lnTo>
                <a:lnTo>
                  <a:pt x="768350" y="311150"/>
                </a:lnTo>
                <a:lnTo>
                  <a:pt x="768350" y="247650"/>
                </a:lnTo>
                <a:lnTo>
                  <a:pt x="323850" y="247650"/>
                </a:lnTo>
                <a:lnTo>
                  <a:pt x="196811" y="6350"/>
                </a:lnTo>
                <a:lnTo>
                  <a:pt x="133350" y="247650"/>
                </a:lnTo>
                <a:lnTo>
                  <a:pt x="6350" y="247650"/>
                </a:lnTo>
                <a:lnTo>
                  <a:pt x="6350" y="311150"/>
                </a:lnTo>
                <a:lnTo>
                  <a:pt x="6350" y="406400"/>
                </a:lnTo>
                <a:lnTo>
                  <a:pt x="6350" y="406400"/>
                </a:lnTo>
                <a:lnTo>
                  <a:pt x="6350" y="628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25611" y="3637026"/>
            <a:ext cx="1409738" cy="711200"/>
          </a:xfrm>
          <a:custGeom>
            <a:avLst/>
            <a:gdLst>
              <a:gd name="connsiteX0" fmla="*/ 641388 w 1409738"/>
              <a:gd name="connsiteY0" fmla="*/ 704850 h 711200"/>
              <a:gd name="connsiteX1" fmla="*/ 768388 w 1409738"/>
              <a:gd name="connsiteY1" fmla="*/ 704850 h 711200"/>
              <a:gd name="connsiteX2" fmla="*/ 768388 w 1409738"/>
              <a:gd name="connsiteY2" fmla="*/ 704850 h 711200"/>
              <a:gd name="connsiteX3" fmla="*/ 958888 w 1409738"/>
              <a:gd name="connsiteY3" fmla="*/ 704850 h 711200"/>
              <a:gd name="connsiteX4" fmla="*/ 1403388 w 1409738"/>
              <a:gd name="connsiteY4" fmla="*/ 704850 h 711200"/>
              <a:gd name="connsiteX5" fmla="*/ 1403388 w 1409738"/>
              <a:gd name="connsiteY5" fmla="*/ 482600 h 711200"/>
              <a:gd name="connsiteX6" fmla="*/ 1403388 w 1409738"/>
              <a:gd name="connsiteY6" fmla="*/ 482600 h 711200"/>
              <a:gd name="connsiteX7" fmla="*/ 1403388 w 1409738"/>
              <a:gd name="connsiteY7" fmla="*/ 387350 h 711200"/>
              <a:gd name="connsiteX8" fmla="*/ 1403388 w 1409738"/>
              <a:gd name="connsiteY8" fmla="*/ 323850 h 711200"/>
              <a:gd name="connsiteX9" fmla="*/ 958888 w 1409738"/>
              <a:gd name="connsiteY9" fmla="*/ 323850 h 711200"/>
              <a:gd name="connsiteX10" fmla="*/ 768388 w 1409738"/>
              <a:gd name="connsiteY10" fmla="*/ 323850 h 711200"/>
              <a:gd name="connsiteX11" fmla="*/ 768388 w 1409738"/>
              <a:gd name="connsiteY11" fmla="*/ 323850 h 711200"/>
              <a:gd name="connsiteX12" fmla="*/ 641388 w 1409738"/>
              <a:gd name="connsiteY12" fmla="*/ 323850 h 711200"/>
              <a:gd name="connsiteX13" fmla="*/ 641388 w 1409738"/>
              <a:gd name="connsiteY13" fmla="*/ 387350 h 711200"/>
              <a:gd name="connsiteX14" fmla="*/ 6350 w 1409738"/>
              <a:gd name="connsiteY14" fmla="*/ 6350 h 711200"/>
              <a:gd name="connsiteX15" fmla="*/ 641388 w 1409738"/>
              <a:gd name="connsiteY15" fmla="*/ 482600 h 711200"/>
              <a:gd name="connsiteX16" fmla="*/ 641388 w 1409738"/>
              <a:gd name="connsiteY16" fmla="*/ 70485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409738" h="711200">
                <a:moveTo>
                  <a:pt x="641388" y="704850"/>
                </a:moveTo>
                <a:lnTo>
                  <a:pt x="768388" y="704850"/>
                </a:lnTo>
                <a:lnTo>
                  <a:pt x="768388" y="704850"/>
                </a:lnTo>
                <a:lnTo>
                  <a:pt x="958888" y="704850"/>
                </a:lnTo>
                <a:lnTo>
                  <a:pt x="1403388" y="704850"/>
                </a:lnTo>
                <a:lnTo>
                  <a:pt x="1403388" y="482600"/>
                </a:lnTo>
                <a:lnTo>
                  <a:pt x="1403388" y="482600"/>
                </a:lnTo>
                <a:lnTo>
                  <a:pt x="1403388" y="387350"/>
                </a:lnTo>
                <a:lnTo>
                  <a:pt x="1403388" y="323850"/>
                </a:lnTo>
                <a:lnTo>
                  <a:pt x="958888" y="323850"/>
                </a:lnTo>
                <a:lnTo>
                  <a:pt x="768388" y="323850"/>
                </a:lnTo>
                <a:lnTo>
                  <a:pt x="768388" y="323850"/>
                </a:lnTo>
                <a:lnTo>
                  <a:pt x="641388" y="323850"/>
                </a:lnTo>
                <a:lnTo>
                  <a:pt x="641388" y="387350"/>
                </a:lnTo>
                <a:lnTo>
                  <a:pt x="6350" y="6350"/>
                </a:lnTo>
                <a:lnTo>
                  <a:pt x="641388" y="482600"/>
                </a:lnTo>
                <a:lnTo>
                  <a:pt x="641388" y="7048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803775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946900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60775" y="3657600"/>
            <a:ext cx="774700" cy="571500"/>
          </a:xfrm>
          <a:custGeom>
            <a:avLst/>
            <a:gdLst>
              <a:gd name="connsiteX0" fmla="*/ 6350 w 774700"/>
              <a:gd name="connsiteY0" fmla="*/ 565150 h 571500"/>
              <a:gd name="connsiteX1" fmla="*/ 133350 w 774700"/>
              <a:gd name="connsiteY1" fmla="*/ 565150 h 571500"/>
              <a:gd name="connsiteX2" fmla="*/ 133350 w 774700"/>
              <a:gd name="connsiteY2" fmla="*/ 565150 h 571500"/>
              <a:gd name="connsiteX3" fmla="*/ 323850 w 774700"/>
              <a:gd name="connsiteY3" fmla="*/ 565150 h 571500"/>
              <a:gd name="connsiteX4" fmla="*/ 768350 w 774700"/>
              <a:gd name="connsiteY4" fmla="*/ 565150 h 571500"/>
              <a:gd name="connsiteX5" fmla="*/ 768350 w 774700"/>
              <a:gd name="connsiteY5" fmla="*/ 342900 h 571500"/>
              <a:gd name="connsiteX6" fmla="*/ 768350 w 774700"/>
              <a:gd name="connsiteY6" fmla="*/ 342900 h 571500"/>
              <a:gd name="connsiteX7" fmla="*/ 768350 w 774700"/>
              <a:gd name="connsiteY7" fmla="*/ 247650 h 571500"/>
              <a:gd name="connsiteX8" fmla="*/ 768350 w 774700"/>
              <a:gd name="connsiteY8" fmla="*/ 184150 h 571500"/>
              <a:gd name="connsiteX9" fmla="*/ 323850 w 774700"/>
              <a:gd name="connsiteY9" fmla="*/ 184150 h 571500"/>
              <a:gd name="connsiteX10" fmla="*/ 133350 w 774700"/>
              <a:gd name="connsiteY10" fmla="*/ 6350 h 571500"/>
              <a:gd name="connsiteX11" fmla="*/ 133350 w 774700"/>
              <a:gd name="connsiteY11" fmla="*/ 184150 h 571500"/>
              <a:gd name="connsiteX12" fmla="*/ 6350 w 774700"/>
              <a:gd name="connsiteY12" fmla="*/ 184150 h 571500"/>
              <a:gd name="connsiteX13" fmla="*/ 6350 w 774700"/>
              <a:gd name="connsiteY13" fmla="*/ 247650 h 571500"/>
              <a:gd name="connsiteX14" fmla="*/ 6350 w 774700"/>
              <a:gd name="connsiteY14" fmla="*/ 342900 h 571500"/>
              <a:gd name="connsiteX15" fmla="*/ 6350 w 774700"/>
              <a:gd name="connsiteY15" fmla="*/ 342900 h 571500"/>
              <a:gd name="connsiteX16" fmla="*/ 6350 w 774700"/>
              <a:gd name="connsiteY16" fmla="*/ 56515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571500">
                <a:moveTo>
                  <a:pt x="6350" y="565150"/>
                </a:moveTo>
                <a:lnTo>
                  <a:pt x="133350" y="565150"/>
                </a:lnTo>
                <a:lnTo>
                  <a:pt x="133350" y="565150"/>
                </a:lnTo>
                <a:lnTo>
                  <a:pt x="323850" y="565150"/>
                </a:lnTo>
                <a:lnTo>
                  <a:pt x="768350" y="565150"/>
                </a:lnTo>
                <a:lnTo>
                  <a:pt x="768350" y="342900"/>
                </a:lnTo>
                <a:lnTo>
                  <a:pt x="768350" y="342900"/>
                </a:lnTo>
                <a:lnTo>
                  <a:pt x="768350" y="247650"/>
                </a:lnTo>
                <a:lnTo>
                  <a:pt x="768350" y="184150"/>
                </a:lnTo>
                <a:lnTo>
                  <a:pt x="323850" y="184150"/>
                </a:lnTo>
                <a:lnTo>
                  <a:pt x="133350" y="6350"/>
                </a:lnTo>
                <a:lnTo>
                  <a:pt x="133350" y="184150"/>
                </a:lnTo>
                <a:lnTo>
                  <a:pt x="6350" y="184150"/>
                </a:lnTo>
                <a:lnTo>
                  <a:pt x="6350" y="247650"/>
                </a:lnTo>
                <a:lnTo>
                  <a:pt x="6350" y="342900"/>
                </a:lnTo>
                <a:lnTo>
                  <a:pt x="6350" y="342900"/>
                </a:lnTo>
                <a:lnTo>
                  <a:pt x="6350" y="565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71026" y="3690874"/>
            <a:ext cx="774700" cy="609727"/>
          </a:xfrm>
          <a:custGeom>
            <a:avLst/>
            <a:gdLst>
              <a:gd name="connsiteX0" fmla="*/ 6350 w 774700"/>
              <a:gd name="connsiteY0" fmla="*/ 603377 h 609727"/>
              <a:gd name="connsiteX1" fmla="*/ 133350 w 774700"/>
              <a:gd name="connsiteY1" fmla="*/ 603377 h 609727"/>
              <a:gd name="connsiteX2" fmla="*/ 133350 w 774700"/>
              <a:gd name="connsiteY2" fmla="*/ 603377 h 609727"/>
              <a:gd name="connsiteX3" fmla="*/ 323850 w 774700"/>
              <a:gd name="connsiteY3" fmla="*/ 603377 h 609727"/>
              <a:gd name="connsiteX4" fmla="*/ 768350 w 774700"/>
              <a:gd name="connsiteY4" fmla="*/ 603377 h 609727"/>
              <a:gd name="connsiteX5" fmla="*/ 768350 w 774700"/>
              <a:gd name="connsiteY5" fmla="*/ 381127 h 609727"/>
              <a:gd name="connsiteX6" fmla="*/ 768350 w 774700"/>
              <a:gd name="connsiteY6" fmla="*/ 381127 h 609727"/>
              <a:gd name="connsiteX7" fmla="*/ 768350 w 774700"/>
              <a:gd name="connsiteY7" fmla="*/ 285877 h 609727"/>
              <a:gd name="connsiteX8" fmla="*/ 768350 w 774700"/>
              <a:gd name="connsiteY8" fmla="*/ 222377 h 609727"/>
              <a:gd name="connsiteX9" fmla="*/ 323850 w 774700"/>
              <a:gd name="connsiteY9" fmla="*/ 222377 h 609727"/>
              <a:gd name="connsiteX10" fmla="*/ 84073 w 774700"/>
              <a:gd name="connsiteY10" fmla="*/ 6350 h 609727"/>
              <a:gd name="connsiteX11" fmla="*/ 133350 w 774700"/>
              <a:gd name="connsiteY11" fmla="*/ 222377 h 609727"/>
              <a:gd name="connsiteX12" fmla="*/ 6350 w 774700"/>
              <a:gd name="connsiteY12" fmla="*/ 222377 h 609727"/>
              <a:gd name="connsiteX13" fmla="*/ 6350 w 774700"/>
              <a:gd name="connsiteY13" fmla="*/ 285877 h 609727"/>
              <a:gd name="connsiteX14" fmla="*/ 6350 w 774700"/>
              <a:gd name="connsiteY14" fmla="*/ 381127 h 609727"/>
              <a:gd name="connsiteX15" fmla="*/ 6350 w 774700"/>
              <a:gd name="connsiteY15" fmla="*/ 381127 h 609727"/>
              <a:gd name="connsiteX16" fmla="*/ 6350 w 774700"/>
              <a:gd name="connsiteY16" fmla="*/ 603377 h 6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4700" h="609727">
                <a:moveTo>
                  <a:pt x="6350" y="603377"/>
                </a:moveTo>
                <a:lnTo>
                  <a:pt x="133350" y="603377"/>
                </a:lnTo>
                <a:lnTo>
                  <a:pt x="133350" y="603377"/>
                </a:lnTo>
                <a:lnTo>
                  <a:pt x="323850" y="603377"/>
                </a:lnTo>
                <a:lnTo>
                  <a:pt x="768350" y="603377"/>
                </a:lnTo>
                <a:lnTo>
                  <a:pt x="768350" y="381127"/>
                </a:lnTo>
                <a:lnTo>
                  <a:pt x="768350" y="381127"/>
                </a:lnTo>
                <a:lnTo>
                  <a:pt x="768350" y="285877"/>
                </a:lnTo>
                <a:lnTo>
                  <a:pt x="768350" y="222377"/>
                </a:lnTo>
                <a:lnTo>
                  <a:pt x="323850" y="222377"/>
                </a:lnTo>
                <a:lnTo>
                  <a:pt x="84073" y="6350"/>
                </a:lnTo>
                <a:lnTo>
                  <a:pt x="133350" y="222377"/>
                </a:lnTo>
                <a:lnTo>
                  <a:pt x="6350" y="222377"/>
                </a:lnTo>
                <a:lnTo>
                  <a:pt x="6350" y="285877"/>
                </a:lnTo>
                <a:lnTo>
                  <a:pt x="6350" y="381127"/>
                </a:lnTo>
                <a:lnTo>
                  <a:pt x="6350" y="381127"/>
                </a:lnTo>
                <a:lnTo>
                  <a:pt x="6350" y="6033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739376" y="3770377"/>
            <a:ext cx="857250" cy="642873"/>
          </a:xfrm>
          <a:custGeom>
            <a:avLst/>
            <a:gdLst>
              <a:gd name="connsiteX0" fmla="*/ 0 w 857250"/>
              <a:gd name="connsiteY0" fmla="*/ 321436 h 642873"/>
              <a:gd name="connsiteX1" fmla="*/ 428625 w 857250"/>
              <a:gd name="connsiteY1" fmla="*/ 0 h 642873"/>
              <a:gd name="connsiteX2" fmla="*/ 857250 w 857250"/>
              <a:gd name="connsiteY2" fmla="*/ 321436 h 642873"/>
              <a:gd name="connsiteX3" fmla="*/ 428625 w 857250"/>
              <a:gd name="connsiteY3" fmla="*/ 642873 h 642873"/>
              <a:gd name="connsiteX4" fmla="*/ 0 w 857250"/>
              <a:gd name="connsiteY4" fmla="*/ 321436 h 642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7250" h="642873">
                <a:moveTo>
                  <a:pt x="0" y="321436"/>
                </a:moveTo>
                <a:cubicBezTo>
                  <a:pt x="0" y="143890"/>
                  <a:pt x="191896" y="0"/>
                  <a:pt x="428625" y="0"/>
                </a:cubicBezTo>
                <a:cubicBezTo>
                  <a:pt x="665226" y="0"/>
                  <a:pt x="857250" y="143890"/>
                  <a:pt x="857250" y="321436"/>
                </a:cubicBezTo>
                <a:cubicBezTo>
                  <a:pt x="857250" y="498983"/>
                  <a:pt x="665226" y="642873"/>
                  <a:pt x="428625" y="642873"/>
                </a:cubicBezTo>
                <a:cubicBezTo>
                  <a:pt x="191896" y="642873"/>
                  <a:pt x="0" y="498983"/>
                  <a:pt x="0" y="321436"/>
                </a:cubicBezTo>
              </a:path>
            </a:pathLst>
          </a:custGeom>
          <a:solidFill>
            <a:srgbClr val="E7EE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733026" y="3764027"/>
            <a:ext cx="869950" cy="655573"/>
          </a:xfrm>
          <a:custGeom>
            <a:avLst/>
            <a:gdLst>
              <a:gd name="connsiteX0" fmla="*/ 6350 w 869950"/>
              <a:gd name="connsiteY0" fmla="*/ 327786 h 655573"/>
              <a:gd name="connsiteX1" fmla="*/ 434975 w 869950"/>
              <a:gd name="connsiteY1" fmla="*/ 6350 h 655573"/>
              <a:gd name="connsiteX2" fmla="*/ 863600 w 869950"/>
              <a:gd name="connsiteY2" fmla="*/ 327786 h 655573"/>
              <a:gd name="connsiteX3" fmla="*/ 434975 w 869950"/>
              <a:gd name="connsiteY3" fmla="*/ 649223 h 655573"/>
              <a:gd name="connsiteX4" fmla="*/ 6350 w 869950"/>
              <a:gd name="connsiteY4" fmla="*/ 327786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9950" h="655573">
                <a:moveTo>
                  <a:pt x="6350" y="327786"/>
                </a:moveTo>
                <a:cubicBezTo>
                  <a:pt x="6350" y="150240"/>
                  <a:pt x="198246" y="6350"/>
                  <a:pt x="434975" y="6350"/>
                </a:cubicBezTo>
                <a:cubicBezTo>
                  <a:pt x="671576" y="6350"/>
                  <a:pt x="863600" y="150240"/>
                  <a:pt x="863600" y="327786"/>
                </a:cubicBezTo>
                <a:cubicBezTo>
                  <a:pt x="863600" y="505333"/>
                  <a:pt x="671576" y="649223"/>
                  <a:pt x="434975" y="649223"/>
                </a:cubicBezTo>
                <a:cubicBezTo>
                  <a:pt x="198246" y="649223"/>
                  <a:pt x="6350" y="505333"/>
                  <a:pt x="6350" y="3277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028700"/>
            <a:ext cx="7848600" cy="1092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3632200"/>
            <a:ext cx="1714500" cy="711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3657600"/>
            <a:ext cx="787400" cy="571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695700"/>
            <a:ext cx="787400" cy="609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6900" y="3695700"/>
            <a:ext cx="774700" cy="609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66200" y="3695700"/>
            <a:ext cx="787400" cy="609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0" name="表格 4"/>
          <p:cNvGraphicFramePr>
            <a:graphicFrameLocks noGrp="1"/>
          </p:cNvGraphicFramePr>
          <p:nvPr/>
        </p:nvGraphicFramePr>
        <p:xfrm>
          <a:off x="2257425" y="3074924"/>
          <a:ext cx="7467600" cy="609727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4C6D4E"/>
                      </a:solidFill>
                      <a:prstDash val="soli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Job1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Job2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Job3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Job4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Job5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Job6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Job7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4C6D4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C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08200" y="469901"/>
            <a:ext cx="7668766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65100" algn="l"/>
                <a:tab pos="736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队列的顺序存储实现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651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队列的顺序存储结构通常由一个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一维数组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和一个记录队列头元</a:t>
            </a:r>
          </a:p>
          <a:p>
            <a:pPr>
              <a:lnSpc>
                <a:spcPts val="3000"/>
              </a:lnSpc>
              <a:tabLst>
                <a:tab pos="1651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以及一个记录队列尾元素位置的变量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65100" algn="l"/>
                <a:tab pos="736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〖例〗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一个工作队列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286500" y="4673600"/>
            <a:ext cx="124072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001000" y="4673600"/>
            <a:ext cx="1469954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28900" y="4686300"/>
            <a:ext cx="1240724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4457700" y="4686300"/>
            <a:ext cx="1240724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841501" y="4064001"/>
            <a:ext cx="55624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717801" y="2882901"/>
            <a:ext cx="57387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42000" y="2844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051800" y="2844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851401" y="2882901"/>
            <a:ext cx="573875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985001" y="2882901"/>
            <a:ext cx="586699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771901" y="2882901"/>
            <a:ext cx="556243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118601" y="2882901"/>
            <a:ext cx="484107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19/23</a:t>
            </a:r>
          </a:p>
        </p:txBody>
      </p:sp>
    </p:spTree>
    <p:extLst>
      <p:ext uri="{BB962C8B-B14F-4D97-AF65-F5344CB8AC3E}">
        <p14:creationId xmlns:p14="http://schemas.microsoft.com/office/powerpoint/2010/main" val="3521326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9600" y="203200"/>
            <a:ext cx="8636000" cy="5816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372600" y="2514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10600" y="3962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477000" y="3962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26100" y="24384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00800" y="990601"/>
            <a:ext cx="26930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92400" y="1676401"/>
            <a:ext cx="132728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78100" y="2146300"/>
            <a:ext cx="154048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92400" y="3086101"/>
            <a:ext cx="1327286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4419601"/>
            <a:ext cx="1327286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96300" y="2374901"/>
            <a:ext cx="3991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001000" y="3187701"/>
            <a:ext cx="3991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934200" y="3200401"/>
            <a:ext cx="3991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438900" y="2324101"/>
            <a:ext cx="399148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010400" y="1397001"/>
            <a:ext cx="39914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162800" y="17018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191500" y="17399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692401" y="635000"/>
            <a:ext cx="1538883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顺环队列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032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039101" y="622300"/>
            <a:ext cx="968407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429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2300"/>
              </a:lnSpc>
              <a:tabLst>
                <a:tab pos="3429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[0]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4191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Job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035801" y="4546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474200" y="3124200"/>
            <a:ext cx="81451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359401" y="3022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35601" y="11176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321801" y="977900"/>
            <a:ext cx="708527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779001" y="2019301"/>
            <a:ext cx="541815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552701" y="4978401"/>
            <a:ext cx="30777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考</a:t>
            </a:r>
            <a:r>
              <a:rPr lang="en-US" altLang="zh-CN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95600" y="5308601"/>
            <a:ext cx="337432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这种方案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标记：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或者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324101" y="4991100"/>
            <a:ext cx="8308365" cy="1918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  <a:tab pos="7823200" algn="l"/>
              </a:tabLst>
            </a:pPr>
            <a:r>
              <a:rPr lang="en-US" altLang="zh-CN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解决方案</a:t>
            </a:r>
            <a:r>
              <a:rPr lang="en-US" altLang="zh-CN" sz="2004" b="1" dirty="0">
                <a:solidFill>
                  <a:srgbClr val="4C6D8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228600" algn="l"/>
                <a:tab pos="7823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使用额外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：堆栈空和满的判别条件是什么？</a:t>
            </a:r>
          </a:p>
          <a:p>
            <a:pPr>
              <a:lnSpc>
                <a:spcPts val="2600"/>
              </a:lnSpc>
              <a:tabLst>
                <a:tab pos="228600" algn="l"/>
                <a:tab pos="78232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为什么会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现空、满无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28600" algn="l"/>
                <a:tab pos="78232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20/23</a:t>
            </a:r>
          </a:p>
        </p:txBody>
      </p:sp>
    </p:spTree>
    <p:extLst>
      <p:ext uri="{BB962C8B-B14F-4D97-AF65-F5344CB8AC3E}">
        <p14:creationId xmlns:p14="http://schemas.microsoft.com/office/powerpoint/2010/main" val="27530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48491" y="316602"/>
            <a:ext cx="8295271" cy="6221453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285486" y="515344"/>
            <a:ext cx="7483026" cy="570299"/>
          </a:xfrm>
          <a:custGeom>
            <a:avLst/>
            <a:gdLst>
              <a:gd name="connsiteX0" fmla="*/ 9525 w 8248650"/>
              <a:gd name="connsiteY0" fmla="*/ 619125 h 628649"/>
              <a:gd name="connsiteX1" fmla="*/ 9525 w 8248650"/>
              <a:gd name="connsiteY1" fmla="*/ 9525 h 628649"/>
              <a:gd name="connsiteX2" fmla="*/ 8239124 w 8248650"/>
              <a:gd name="connsiteY2" fmla="*/ 9525 h 628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49">
                <a:moveTo>
                  <a:pt x="9525" y="619125"/>
                </a:moveTo>
                <a:lnTo>
                  <a:pt x="9525" y="9525"/>
                </a:ln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354613" y="5907269"/>
            <a:ext cx="7483026" cy="34564"/>
          </a:xfrm>
          <a:custGeom>
            <a:avLst/>
            <a:gdLst>
              <a:gd name="connsiteX0" fmla="*/ 9525 w 8248650"/>
              <a:gd name="connsiteY0" fmla="*/ 9525 h 38100"/>
              <a:gd name="connsiteX1" fmla="*/ 8239124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4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844" y="299552"/>
            <a:ext cx="8318313" cy="624449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3777" y="656710"/>
            <a:ext cx="654987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64"/>
              </a:lnSpc>
            </a:pP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3810" b="1" dirty="0">
                <a:solidFill>
                  <a:srgbClr val="00339A"/>
                </a:solidFill>
                <a:latin typeface="Garamond" pitchFamily="18" charset="0"/>
                <a:cs typeface="Garamond" pitchFamily="18" charset="0"/>
              </a:rPr>
              <a:t>1</a:t>
            </a:r>
            <a:r>
              <a:rPr lang="en-US" altLang="zh-CN" sz="3810" dirty="0">
                <a:solidFill>
                  <a:srgbClr val="00339A"/>
                </a:solidFill>
                <a:latin typeface="Times New Roman" pitchFamily="18" charset="0"/>
                <a:cs typeface="Times New Roman" pitchFamily="18" charset="0"/>
              </a:rPr>
              <a:t>：如何在书架上摆放图书？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43776" y="1924043"/>
            <a:ext cx="14747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33"/>
              </a:lnSpc>
            </a:pPr>
            <a:r>
              <a:rPr lang="en-US" altLang="zh-CN" sz="1540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4849" y="1877958"/>
            <a:ext cx="6780702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方法</a:t>
            </a:r>
            <a:r>
              <a:rPr lang="en-US" altLang="zh-CN" sz="235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：把书架划分成几块区域，每块区域指定摆放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某种类别的图书；在每种类别内，按照书名的拼音</a:t>
            </a:r>
          </a:p>
          <a:p>
            <a:pPr>
              <a:lnSpc>
                <a:spcPts val="2812"/>
              </a:lnSpc>
            </a:pPr>
            <a:r>
              <a:rPr lang="en-US" altLang="zh-CN" sz="235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字母顺序排放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54849" y="3421800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54401" y="3352673"/>
            <a:ext cx="269304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：新书怎么插入？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54401" y="3778958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65473" y="3721351"/>
            <a:ext cx="4183838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先定类别，二分查找确定位置，移出空位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54849" y="4458709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54401" y="4378060"/>
            <a:ext cx="371896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87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操作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：怎么找到某本指定的书？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54401" y="4804345"/>
            <a:ext cx="11381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CC6500"/>
                </a:solidFill>
                <a:latin typeface="Wingdings" pitchFamily="18" charset="0"/>
                <a:cs typeface="Wingdings" pitchFamily="18" charset="0"/>
              </a:rPr>
              <a:t>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365473" y="4746739"/>
            <a:ext cx="2324354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24"/>
              </a:lnSpc>
            </a:pPr>
            <a:r>
              <a:rPr lang="en-US" altLang="zh-CN" sz="181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先定类别，再二分查找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4849" y="5495618"/>
            <a:ext cx="134652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81" dirty="0">
                <a:solidFill>
                  <a:srgbClr val="4C6D4E"/>
                </a:solidFill>
                <a:latin typeface="Wingdings" pitchFamily="18" charset="0"/>
                <a:cs typeface="Wingdings" pitchFamily="18" charset="0"/>
              </a:rPr>
              <a:t>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54401" y="5414969"/>
            <a:ext cx="461664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问题：空间如何分配？类别应该分多细？</a:t>
            </a:r>
          </a:p>
        </p:txBody>
      </p:sp>
    </p:spTree>
    <p:extLst>
      <p:ext uri="{BB962C8B-B14F-4D97-AF65-F5344CB8AC3E}">
        <p14:creationId xmlns:p14="http://schemas.microsoft.com/office/powerpoint/2010/main" val="1177288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018026" y="701676"/>
            <a:ext cx="25400" cy="2494279"/>
          </a:xfrm>
          <a:custGeom>
            <a:avLst/>
            <a:gdLst>
              <a:gd name="connsiteX0" fmla="*/ 6350 w 25400"/>
              <a:gd name="connsiteY0" fmla="*/ 6350 h 2494279"/>
              <a:gd name="connsiteX1" fmla="*/ 6350 w 25400"/>
              <a:gd name="connsiteY1" fmla="*/ 2487929 h 2494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94279">
                <a:moveTo>
                  <a:pt x="6350" y="6350"/>
                </a:moveTo>
                <a:lnTo>
                  <a:pt x="6350" y="24879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661525" y="701676"/>
            <a:ext cx="25400" cy="2494279"/>
          </a:xfrm>
          <a:custGeom>
            <a:avLst/>
            <a:gdLst>
              <a:gd name="connsiteX0" fmla="*/ 6350 w 25400"/>
              <a:gd name="connsiteY0" fmla="*/ 6350 h 2494279"/>
              <a:gd name="connsiteX1" fmla="*/ 6350 w 25400"/>
              <a:gd name="connsiteY1" fmla="*/ 2487929 h 2494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494279">
                <a:moveTo>
                  <a:pt x="6350" y="6350"/>
                </a:moveTo>
                <a:lnTo>
                  <a:pt x="6350" y="24879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11676" y="708025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11676" y="3176904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18026" y="3273425"/>
            <a:ext cx="25400" cy="2811462"/>
          </a:xfrm>
          <a:custGeom>
            <a:avLst/>
            <a:gdLst>
              <a:gd name="connsiteX0" fmla="*/ 6350 w 25400"/>
              <a:gd name="connsiteY0" fmla="*/ 6350 h 2811462"/>
              <a:gd name="connsiteX1" fmla="*/ 6350 w 25400"/>
              <a:gd name="connsiteY1" fmla="*/ 2805112 h 2811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811462">
                <a:moveTo>
                  <a:pt x="6350" y="6350"/>
                </a:moveTo>
                <a:lnTo>
                  <a:pt x="6350" y="28051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661525" y="3273425"/>
            <a:ext cx="25400" cy="2811462"/>
          </a:xfrm>
          <a:custGeom>
            <a:avLst/>
            <a:gdLst>
              <a:gd name="connsiteX0" fmla="*/ 6350 w 25400"/>
              <a:gd name="connsiteY0" fmla="*/ 6350 h 2811462"/>
              <a:gd name="connsiteX1" fmla="*/ 6350 w 25400"/>
              <a:gd name="connsiteY1" fmla="*/ 2805112 h 28114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811462">
                <a:moveTo>
                  <a:pt x="6350" y="6350"/>
                </a:moveTo>
                <a:lnTo>
                  <a:pt x="6350" y="28051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011676" y="3279775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11676" y="6065837"/>
            <a:ext cx="5668898" cy="25400"/>
          </a:xfrm>
          <a:custGeom>
            <a:avLst/>
            <a:gdLst>
              <a:gd name="connsiteX0" fmla="*/ 6350 w 5668898"/>
              <a:gd name="connsiteY0" fmla="*/ 6350 h 25400"/>
              <a:gd name="connsiteX1" fmla="*/ 5662548 w 566889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8898" h="25400">
                <a:moveTo>
                  <a:pt x="6350" y="6350"/>
                </a:moveTo>
                <a:lnTo>
                  <a:pt x="56625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732042" y="1463040"/>
            <a:ext cx="4651613" cy="3186569"/>
          </a:xfrm>
          <a:custGeom>
            <a:avLst/>
            <a:gdLst>
              <a:gd name="connsiteX0" fmla="*/ 4645263 w 4651613"/>
              <a:gd name="connsiteY0" fmla="*/ 6350 h 3186569"/>
              <a:gd name="connsiteX1" fmla="*/ 2068941 w 4651613"/>
              <a:gd name="connsiteY1" fmla="*/ 1523492 h 3186569"/>
              <a:gd name="connsiteX2" fmla="*/ 1178290 w 4651613"/>
              <a:gd name="connsiteY2" fmla="*/ 3167633 h 3186569"/>
              <a:gd name="connsiteX3" fmla="*/ 15249 w 4651613"/>
              <a:gd name="connsiteY3" fmla="*/ 1908429 h 3186569"/>
              <a:gd name="connsiteX4" fmla="*/ 905977 w 4651613"/>
              <a:gd name="connsiteY4" fmla="*/ 264160 h 3186569"/>
              <a:gd name="connsiteX5" fmla="*/ 1943211 w 4651613"/>
              <a:gd name="connsiteY5" fmla="*/ 993648 h 3186569"/>
              <a:gd name="connsiteX6" fmla="*/ 4645263 w 4651613"/>
              <a:gd name="connsiteY6" fmla="*/ 6350 h 3186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651613" h="3186569">
                <a:moveTo>
                  <a:pt x="4645263" y="6350"/>
                </a:moveTo>
                <a:lnTo>
                  <a:pt x="2068941" y="1523492"/>
                </a:lnTo>
                <a:cubicBezTo>
                  <a:pt x="2144125" y="2325243"/>
                  <a:pt x="1745345" y="3061462"/>
                  <a:pt x="1178290" y="3167633"/>
                </a:cubicBezTo>
                <a:cubicBezTo>
                  <a:pt x="611133" y="3273932"/>
                  <a:pt x="90433" y="2710180"/>
                  <a:pt x="15249" y="1908429"/>
                </a:cubicBezTo>
                <a:cubicBezTo>
                  <a:pt x="-59934" y="1106551"/>
                  <a:pt x="338858" y="370458"/>
                  <a:pt x="905977" y="264160"/>
                </a:cubicBezTo>
                <a:cubicBezTo>
                  <a:pt x="1324594" y="185674"/>
                  <a:pt x="1734931" y="474345"/>
                  <a:pt x="1943211" y="993648"/>
                </a:cubicBezTo>
                <a:lnTo>
                  <a:pt x="464526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738752" y="1285875"/>
            <a:ext cx="2700273" cy="285750"/>
          </a:xfrm>
          <a:custGeom>
            <a:avLst/>
            <a:gdLst>
              <a:gd name="connsiteX0" fmla="*/ 0 w 2700273"/>
              <a:gd name="connsiteY0" fmla="*/ 285750 h 285750"/>
              <a:gd name="connsiteX1" fmla="*/ 2700273 w 2700273"/>
              <a:gd name="connsiteY1" fmla="*/ 285750 h 285750"/>
              <a:gd name="connsiteX2" fmla="*/ 2700273 w 2700273"/>
              <a:gd name="connsiteY2" fmla="*/ 0 h 285750"/>
              <a:gd name="connsiteX3" fmla="*/ 0 w 2700273"/>
              <a:gd name="connsiteY3" fmla="*/ 0 h 285750"/>
              <a:gd name="connsiteX4" fmla="*/ 0 w 2700273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273" h="285750">
                <a:moveTo>
                  <a:pt x="0" y="285750"/>
                </a:moveTo>
                <a:lnTo>
                  <a:pt x="2700273" y="285750"/>
                </a:lnTo>
                <a:lnTo>
                  <a:pt x="2700273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732402" y="1279525"/>
            <a:ext cx="2712973" cy="298450"/>
          </a:xfrm>
          <a:custGeom>
            <a:avLst/>
            <a:gdLst>
              <a:gd name="connsiteX0" fmla="*/ 6350 w 2712973"/>
              <a:gd name="connsiteY0" fmla="*/ 292100 h 298450"/>
              <a:gd name="connsiteX1" fmla="*/ 2706623 w 2712973"/>
              <a:gd name="connsiteY1" fmla="*/ 292100 h 298450"/>
              <a:gd name="connsiteX2" fmla="*/ 2706623 w 2712973"/>
              <a:gd name="connsiteY2" fmla="*/ 6350 h 298450"/>
              <a:gd name="connsiteX3" fmla="*/ 6350 w 2712973"/>
              <a:gd name="connsiteY3" fmla="*/ 6350 h 298450"/>
              <a:gd name="connsiteX4" fmla="*/ 6350 w 2712973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2973" h="298450">
                <a:moveTo>
                  <a:pt x="6350" y="292100"/>
                </a:moveTo>
                <a:lnTo>
                  <a:pt x="2706623" y="292100"/>
                </a:lnTo>
                <a:lnTo>
                  <a:pt x="2706623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738877" y="2357501"/>
            <a:ext cx="2700273" cy="285750"/>
          </a:xfrm>
          <a:custGeom>
            <a:avLst/>
            <a:gdLst>
              <a:gd name="connsiteX0" fmla="*/ 0 w 2700273"/>
              <a:gd name="connsiteY0" fmla="*/ 285750 h 285750"/>
              <a:gd name="connsiteX1" fmla="*/ 2700273 w 2700273"/>
              <a:gd name="connsiteY1" fmla="*/ 285750 h 285750"/>
              <a:gd name="connsiteX2" fmla="*/ 2700273 w 2700273"/>
              <a:gd name="connsiteY2" fmla="*/ 0 h 285750"/>
              <a:gd name="connsiteX3" fmla="*/ 0 w 2700273"/>
              <a:gd name="connsiteY3" fmla="*/ 0 h 285750"/>
              <a:gd name="connsiteX4" fmla="*/ 0 w 2700273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273" h="285750">
                <a:moveTo>
                  <a:pt x="0" y="285750"/>
                </a:moveTo>
                <a:lnTo>
                  <a:pt x="2700273" y="285750"/>
                </a:lnTo>
                <a:lnTo>
                  <a:pt x="2700273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32527" y="2351151"/>
            <a:ext cx="2712973" cy="298450"/>
          </a:xfrm>
          <a:custGeom>
            <a:avLst/>
            <a:gdLst>
              <a:gd name="connsiteX0" fmla="*/ 6350 w 2712973"/>
              <a:gd name="connsiteY0" fmla="*/ 292100 h 298450"/>
              <a:gd name="connsiteX1" fmla="*/ 2706623 w 2712973"/>
              <a:gd name="connsiteY1" fmla="*/ 292100 h 298450"/>
              <a:gd name="connsiteX2" fmla="*/ 2706623 w 2712973"/>
              <a:gd name="connsiteY2" fmla="*/ 6350 h 298450"/>
              <a:gd name="connsiteX3" fmla="*/ 6350 w 2712973"/>
              <a:gd name="connsiteY3" fmla="*/ 6350 h 298450"/>
              <a:gd name="connsiteX4" fmla="*/ 6350 w 2712973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2973" h="298450">
                <a:moveTo>
                  <a:pt x="6350" y="292100"/>
                </a:moveTo>
                <a:lnTo>
                  <a:pt x="2706623" y="292100"/>
                </a:lnTo>
                <a:lnTo>
                  <a:pt x="2706623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238876" y="4929123"/>
            <a:ext cx="2700401" cy="285750"/>
          </a:xfrm>
          <a:custGeom>
            <a:avLst/>
            <a:gdLst>
              <a:gd name="connsiteX0" fmla="*/ 0 w 2700401"/>
              <a:gd name="connsiteY0" fmla="*/ 285750 h 285750"/>
              <a:gd name="connsiteX1" fmla="*/ 2700401 w 2700401"/>
              <a:gd name="connsiteY1" fmla="*/ 285750 h 285750"/>
              <a:gd name="connsiteX2" fmla="*/ 2700401 w 2700401"/>
              <a:gd name="connsiteY2" fmla="*/ 0 h 285750"/>
              <a:gd name="connsiteX3" fmla="*/ 0 w 2700401"/>
              <a:gd name="connsiteY3" fmla="*/ 0 h 285750"/>
              <a:gd name="connsiteX4" fmla="*/ 0 w 2700401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0401" h="285750">
                <a:moveTo>
                  <a:pt x="0" y="285750"/>
                </a:moveTo>
                <a:lnTo>
                  <a:pt x="2700401" y="285750"/>
                </a:lnTo>
                <a:lnTo>
                  <a:pt x="2700401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EBC39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232526" y="4922773"/>
            <a:ext cx="2713101" cy="298450"/>
          </a:xfrm>
          <a:custGeom>
            <a:avLst/>
            <a:gdLst>
              <a:gd name="connsiteX0" fmla="*/ 6350 w 2713101"/>
              <a:gd name="connsiteY0" fmla="*/ 292100 h 298450"/>
              <a:gd name="connsiteX1" fmla="*/ 2706751 w 2713101"/>
              <a:gd name="connsiteY1" fmla="*/ 292100 h 298450"/>
              <a:gd name="connsiteX2" fmla="*/ 2706751 w 2713101"/>
              <a:gd name="connsiteY2" fmla="*/ 6350 h 298450"/>
              <a:gd name="connsiteX3" fmla="*/ 6350 w 2713101"/>
              <a:gd name="connsiteY3" fmla="*/ 6350 h 298450"/>
              <a:gd name="connsiteX4" fmla="*/ 6350 w 2713101"/>
              <a:gd name="connsiteY4" fmla="*/ 29210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3101" h="298450">
                <a:moveTo>
                  <a:pt x="6350" y="292100"/>
                </a:moveTo>
                <a:lnTo>
                  <a:pt x="2706751" y="292100"/>
                </a:lnTo>
                <a:lnTo>
                  <a:pt x="2706751" y="6350"/>
                </a:lnTo>
                <a:lnTo>
                  <a:pt x="6350" y="6350"/>
                </a:lnTo>
                <a:lnTo>
                  <a:pt x="6350" y="292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460500"/>
            <a:ext cx="4660900" cy="3187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84400" y="3352801"/>
            <a:ext cx="96180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出队列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89400" y="812801"/>
            <a:ext cx="5305620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0" algn="l"/>
                <a:tab pos="698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AddQ(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item)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(PtrQ-&gt;rear+1)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队列满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  <a:p>
            <a:pPr>
              <a:lnSpc>
                <a:spcPts val="2100"/>
              </a:lnSpc>
              <a:tabLst>
                <a:tab pos="3810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470400" y="2159000"/>
            <a:ext cx="4114588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(PtrQ-&gt;rear+1)%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PtrQ-&gt;Data[PtrQ-&gt;rear]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item;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089400" y="29718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089400" y="3429000"/>
            <a:ext cx="51181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(PtrQ-&gt;front+1)%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MaxSize;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PtrQ-&gt;Data[PtrQ-&gt;front];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  <a:tabLst>
                <a:tab pos="444500" algn="l"/>
                <a:tab pos="762000" algn="l"/>
                <a:tab pos="825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324100" y="787401"/>
            <a:ext cx="96180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入队列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120901" y="2247900"/>
            <a:ext cx="1209947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指针的移动</a:t>
            </a:r>
          </a:p>
          <a:p>
            <a:pPr>
              <a:lnSpc>
                <a:spcPts val="22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采用“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加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取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余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”法，体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120900" y="3352800"/>
            <a:ext cx="1154162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现了顺序存</a:t>
            </a: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储的“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循环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”。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147300" y="6654801"/>
            <a:ext cx="40876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21/23</a:t>
            </a:r>
          </a:p>
        </p:txBody>
      </p:sp>
    </p:spTree>
    <p:extLst>
      <p:ext uri="{BB962C8B-B14F-4D97-AF65-F5344CB8AC3E}">
        <p14:creationId xmlns:p14="http://schemas.microsoft.com/office/powerpoint/2010/main" val="1825737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524376" y="5425668"/>
            <a:ext cx="477773" cy="247904"/>
          </a:xfrm>
          <a:custGeom>
            <a:avLst/>
            <a:gdLst>
              <a:gd name="connsiteX0" fmla="*/ 0 w 477773"/>
              <a:gd name="connsiteY0" fmla="*/ 247904 h 247904"/>
              <a:gd name="connsiteX1" fmla="*/ 477773 w 477773"/>
              <a:gd name="connsiteY1" fmla="*/ 247904 h 247904"/>
              <a:gd name="connsiteX2" fmla="*/ 477773 w 477773"/>
              <a:gd name="connsiteY2" fmla="*/ 0 h 247904"/>
              <a:gd name="connsiteX3" fmla="*/ 0 w 477773"/>
              <a:gd name="connsiteY3" fmla="*/ 0 h 247904"/>
              <a:gd name="connsiteX4" fmla="*/ 0 w 477773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4">
                <a:moveTo>
                  <a:pt x="0" y="247904"/>
                </a:moveTo>
                <a:lnTo>
                  <a:pt x="477773" y="247904"/>
                </a:lnTo>
                <a:lnTo>
                  <a:pt x="477773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18026" y="5419318"/>
            <a:ext cx="490473" cy="260604"/>
          </a:xfrm>
          <a:custGeom>
            <a:avLst/>
            <a:gdLst>
              <a:gd name="connsiteX0" fmla="*/ 6350 w 490473"/>
              <a:gd name="connsiteY0" fmla="*/ 254254 h 260604"/>
              <a:gd name="connsiteX1" fmla="*/ 484123 w 490473"/>
              <a:gd name="connsiteY1" fmla="*/ 254254 h 260604"/>
              <a:gd name="connsiteX2" fmla="*/ 484123 w 490473"/>
              <a:gd name="connsiteY2" fmla="*/ 6350 h 260604"/>
              <a:gd name="connsiteX3" fmla="*/ 6350 w 490473"/>
              <a:gd name="connsiteY3" fmla="*/ 6350 h 260604"/>
              <a:gd name="connsiteX4" fmla="*/ 6350 w 490473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4">
                <a:moveTo>
                  <a:pt x="6350" y="254254"/>
                </a:moveTo>
                <a:lnTo>
                  <a:pt x="484123" y="254254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02148" y="5425668"/>
            <a:ext cx="450786" cy="247904"/>
          </a:xfrm>
          <a:custGeom>
            <a:avLst/>
            <a:gdLst>
              <a:gd name="connsiteX0" fmla="*/ 0 w 450786"/>
              <a:gd name="connsiteY0" fmla="*/ 247904 h 247904"/>
              <a:gd name="connsiteX1" fmla="*/ 450786 w 450786"/>
              <a:gd name="connsiteY1" fmla="*/ 247904 h 247904"/>
              <a:gd name="connsiteX2" fmla="*/ 450786 w 450786"/>
              <a:gd name="connsiteY2" fmla="*/ 0 h 247904"/>
              <a:gd name="connsiteX3" fmla="*/ 0 w 450786"/>
              <a:gd name="connsiteY3" fmla="*/ 0 h 247904"/>
              <a:gd name="connsiteX4" fmla="*/ 0 w 450786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4">
                <a:moveTo>
                  <a:pt x="0" y="247904"/>
                </a:moveTo>
                <a:lnTo>
                  <a:pt x="450786" y="247904"/>
                </a:lnTo>
                <a:lnTo>
                  <a:pt x="450786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95798" y="5419318"/>
            <a:ext cx="463486" cy="260604"/>
          </a:xfrm>
          <a:custGeom>
            <a:avLst/>
            <a:gdLst>
              <a:gd name="connsiteX0" fmla="*/ 6350 w 463486"/>
              <a:gd name="connsiteY0" fmla="*/ 254254 h 260604"/>
              <a:gd name="connsiteX1" fmla="*/ 457136 w 463486"/>
              <a:gd name="connsiteY1" fmla="*/ 254254 h 260604"/>
              <a:gd name="connsiteX2" fmla="*/ 457136 w 463486"/>
              <a:gd name="connsiteY2" fmla="*/ 6350 h 260604"/>
              <a:gd name="connsiteX3" fmla="*/ 6350 w 463486"/>
              <a:gd name="connsiteY3" fmla="*/ 6350 h 260604"/>
              <a:gd name="connsiteX4" fmla="*/ 6350 w 463486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4">
                <a:moveTo>
                  <a:pt x="6350" y="254254"/>
                </a:moveTo>
                <a:lnTo>
                  <a:pt x="457136" y="254254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738626" y="5425668"/>
            <a:ext cx="500062" cy="286042"/>
          </a:xfrm>
          <a:custGeom>
            <a:avLst/>
            <a:gdLst>
              <a:gd name="connsiteX0" fmla="*/ 0 w 500062"/>
              <a:gd name="connsiteY0" fmla="*/ 286042 h 286042"/>
              <a:gd name="connsiteX1" fmla="*/ 500062 w 500062"/>
              <a:gd name="connsiteY1" fmla="*/ 286042 h 286042"/>
              <a:gd name="connsiteX2" fmla="*/ 500062 w 500062"/>
              <a:gd name="connsiteY2" fmla="*/ 0 h 286042"/>
              <a:gd name="connsiteX3" fmla="*/ 0 w 500062"/>
              <a:gd name="connsiteY3" fmla="*/ 0 h 286042"/>
              <a:gd name="connsiteX4" fmla="*/ 0 w 500062"/>
              <a:gd name="connsiteY4" fmla="*/ 286042 h 286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062" h="286042">
                <a:moveTo>
                  <a:pt x="0" y="286042"/>
                </a:moveTo>
                <a:lnTo>
                  <a:pt x="500062" y="286042"/>
                </a:lnTo>
                <a:lnTo>
                  <a:pt x="500062" y="0"/>
                </a:lnTo>
                <a:lnTo>
                  <a:pt x="0" y="0"/>
                </a:lnTo>
                <a:lnTo>
                  <a:pt x="0" y="2860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32276" y="5419318"/>
            <a:ext cx="512762" cy="298742"/>
          </a:xfrm>
          <a:custGeom>
            <a:avLst/>
            <a:gdLst>
              <a:gd name="connsiteX0" fmla="*/ 6350 w 512762"/>
              <a:gd name="connsiteY0" fmla="*/ 292392 h 298742"/>
              <a:gd name="connsiteX1" fmla="*/ 506412 w 512762"/>
              <a:gd name="connsiteY1" fmla="*/ 292392 h 298742"/>
              <a:gd name="connsiteX2" fmla="*/ 506412 w 512762"/>
              <a:gd name="connsiteY2" fmla="*/ 6350 h 298742"/>
              <a:gd name="connsiteX3" fmla="*/ 6350 w 512762"/>
              <a:gd name="connsiteY3" fmla="*/ 6350 h 298742"/>
              <a:gd name="connsiteX4" fmla="*/ 6350 w 512762"/>
              <a:gd name="connsiteY4" fmla="*/ 292392 h 298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762" h="298742">
                <a:moveTo>
                  <a:pt x="6350" y="292392"/>
                </a:moveTo>
                <a:lnTo>
                  <a:pt x="506412" y="292392"/>
                </a:lnTo>
                <a:lnTo>
                  <a:pt x="506412" y="6350"/>
                </a:lnTo>
                <a:lnTo>
                  <a:pt x="6350" y="6350"/>
                </a:lnTo>
                <a:lnTo>
                  <a:pt x="6350" y="2923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38626" y="5711710"/>
            <a:ext cx="500062" cy="286042"/>
          </a:xfrm>
          <a:custGeom>
            <a:avLst/>
            <a:gdLst>
              <a:gd name="connsiteX0" fmla="*/ 0 w 500062"/>
              <a:gd name="connsiteY0" fmla="*/ 286042 h 286042"/>
              <a:gd name="connsiteX1" fmla="*/ 500062 w 500062"/>
              <a:gd name="connsiteY1" fmla="*/ 286042 h 286042"/>
              <a:gd name="connsiteX2" fmla="*/ 500062 w 500062"/>
              <a:gd name="connsiteY2" fmla="*/ 0 h 286042"/>
              <a:gd name="connsiteX3" fmla="*/ 0 w 500062"/>
              <a:gd name="connsiteY3" fmla="*/ 0 h 286042"/>
              <a:gd name="connsiteX4" fmla="*/ 0 w 500062"/>
              <a:gd name="connsiteY4" fmla="*/ 286042 h 286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062" h="286042">
                <a:moveTo>
                  <a:pt x="0" y="286042"/>
                </a:moveTo>
                <a:lnTo>
                  <a:pt x="500062" y="286042"/>
                </a:lnTo>
                <a:lnTo>
                  <a:pt x="500062" y="0"/>
                </a:lnTo>
                <a:lnTo>
                  <a:pt x="0" y="0"/>
                </a:lnTo>
                <a:lnTo>
                  <a:pt x="0" y="2860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32276" y="5705360"/>
            <a:ext cx="512762" cy="298742"/>
          </a:xfrm>
          <a:custGeom>
            <a:avLst/>
            <a:gdLst>
              <a:gd name="connsiteX0" fmla="*/ 6350 w 512762"/>
              <a:gd name="connsiteY0" fmla="*/ 292392 h 298742"/>
              <a:gd name="connsiteX1" fmla="*/ 506412 w 512762"/>
              <a:gd name="connsiteY1" fmla="*/ 292392 h 298742"/>
              <a:gd name="connsiteX2" fmla="*/ 506412 w 512762"/>
              <a:gd name="connsiteY2" fmla="*/ 6350 h 298742"/>
              <a:gd name="connsiteX3" fmla="*/ 6350 w 512762"/>
              <a:gd name="connsiteY3" fmla="*/ 6350 h 298742"/>
              <a:gd name="connsiteX4" fmla="*/ 6350 w 512762"/>
              <a:gd name="connsiteY4" fmla="*/ 292392 h 298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762" h="298742">
                <a:moveTo>
                  <a:pt x="6350" y="292392"/>
                </a:moveTo>
                <a:lnTo>
                  <a:pt x="506412" y="292392"/>
                </a:lnTo>
                <a:lnTo>
                  <a:pt x="506412" y="6350"/>
                </a:lnTo>
                <a:lnTo>
                  <a:pt x="6350" y="6350"/>
                </a:lnTo>
                <a:lnTo>
                  <a:pt x="6350" y="2923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82002" y="5463807"/>
            <a:ext cx="477773" cy="247903"/>
          </a:xfrm>
          <a:custGeom>
            <a:avLst/>
            <a:gdLst>
              <a:gd name="connsiteX0" fmla="*/ 0 w 477773"/>
              <a:gd name="connsiteY0" fmla="*/ 247903 h 247903"/>
              <a:gd name="connsiteX1" fmla="*/ 477773 w 477773"/>
              <a:gd name="connsiteY1" fmla="*/ 247903 h 247903"/>
              <a:gd name="connsiteX2" fmla="*/ 477773 w 477773"/>
              <a:gd name="connsiteY2" fmla="*/ 0 h 247903"/>
              <a:gd name="connsiteX3" fmla="*/ 0 w 477773"/>
              <a:gd name="connsiteY3" fmla="*/ 0 h 247903"/>
              <a:gd name="connsiteX4" fmla="*/ 0 w 477773"/>
              <a:gd name="connsiteY4" fmla="*/ 247903 h 247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3">
                <a:moveTo>
                  <a:pt x="0" y="247903"/>
                </a:moveTo>
                <a:lnTo>
                  <a:pt x="477773" y="247903"/>
                </a:lnTo>
                <a:lnTo>
                  <a:pt x="477773" y="0"/>
                </a:lnTo>
                <a:lnTo>
                  <a:pt x="0" y="0"/>
                </a:lnTo>
                <a:lnTo>
                  <a:pt x="0" y="2479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75652" y="5457457"/>
            <a:ext cx="490473" cy="260603"/>
          </a:xfrm>
          <a:custGeom>
            <a:avLst/>
            <a:gdLst>
              <a:gd name="connsiteX0" fmla="*/ 6350 w 490473"/>
              <a:gd name="connsiteY0" fmla="*/ 254253 h 260603"/>
              <a:gd name="connsiteX1" fmla="*/ 484123 w 490473"/>
              <a:gd name="connsiteY1" fmla="*/ 254253 h 260603"/>
              <a:gd name="connsiteX2" fmla="*/ 484123 w 490473"/>
              <a:gd name="connsiteY2" fmla="*/ 6350 h 260603"/>
              <a:gd name="connsiteX3" fmla="*/ 6350 w 490473"/>
              <a:gd name="connsiteY3" fmla="*/ 6350 h 260603"/>
              <a:gd name="connsiteX4" fmla="*/ 6350 w 490473"/>
              <a:gd name="connsiteY4" fmla="*/ 254253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3">
                <a:moveTo>
                  <a:pt x="6350" y="254253"/>
                </a:moveTo>
                <a:lnTo>
                  <a:pt x="484123" y="254253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59775" y="5463807"/>
            <a:ext cx="450786" cy="247903"/>
          </a:xfrm>
          <a:custGeom>
            <a:avLst/>
            <a:gdLst>
              <a:gd name="connsiteX0" fmla="*/ 0 w 450786"/>
              <a:gd name="connsiteY0" fmla="*/ 247903 h 247903"/>
              <a:gd name="connsiteX1" fmla="*/ 450786 w 450786"/>
              <a:gd name="connsiteY1" fmla="*/ 247903 h 247903"/>
              <a:gd name="connsiteX2" fmla="*/ 450786 w 450786"/>
              <a:gd name="connsiteY2" fmla="*/ 0 h 247903"/>
              <a:gd name="connsiteX3" fmla="*/ 0 w 450786"/>
              <a:gd name="connsiteY3" fmla="*/ 0 h 247903"/>
              <a:gd name="connsiteX4" fmla="*/ 0 w 450786"/>
              <a:gd name="connsiteY4" fmla="*/ 247903 h 247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3">
                <a:moveTo>
                  <a:pt x="0" y="247903"/>
                </a:moveTo>
                <a:lnTo>
                  <a:pt x="450786" y="247903"/>
                </a:lnTo>
                <a:lnTo>
                  <a:pt x="450786" y="0"/>
                </a:lnTo>
                <a:lnTo>
                  <a:pt x="0" y="0"/>
                </a:lnTo>
                <a:lnTo>
                  <a:pt x="0" y="2479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353425" y="5457457"/>
            <a:ext cx="463486" cy="260603"/>
          </a:xfrm>
          <a:custGeom>
            <a:avLst/>
            <a:gdLst>
              <a:gd name="connsiteX0" fmla="*/ 6350 w 463486"/>
              <a:gd name="connsiteY0" fmla="*/ 254253 h 260603"/>
              <a:gd name="connsiteX1" fmla="*/ 457136 w 463486"/>
              <a:gd name="connsiteY1" fmla="*/ 254253 h 260603"/>
              <a:gd name="connsiteX2" fmla="*/ 457136 w 463486"/>
              <a:gd name="connsiteY2" fmla="*/ 6350 h 260603"/>
              <a:gd name="connsiteX3" fmla="*/ 6350 w 463486"/>
              <a:gd name="connsiteY3" fmla="*/ 6350 h 260603"/>
              <a:gd name="connsiteX4" fmla="*/ 6350 w 463486"/>
              <a:gd name="connsiteY4" fmla="*/ 254253 h 260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3">
                <a:moveTo>
                  <a:pt x="6350" y="254253"/>
                </a:moveTo>
                <a:lnTo>
                  <a:pt x="457136" y="254253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447151" y="5457445"/>
            <a:ext cx="298450" cy="227253"/>
          </a:xfrm>
          <a:custGeom>
            <a:avLst/>
            <a:gdLst>
              <a:gd name="connsiteX0" fmla="*/ 292100 w 298450"/>
              <a:gd name="connsiteY0" fmla="*/ 6350 h 227253"/>
              <a:gd name="connsiteX1" fmla="*/ 6350 w 298450"/>
              <a:gd name="connsiteY1" fmla="*/ 220903 h 2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227253">
                <a:moveTo>
                  <a:pt x="292100" y="6350"/>
                </a:moveTo>
                <a:lnTo>
                  <a:pt x="6350" y="2209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67503" y="5425668"/>
            <a:ext cx="477773" cy="247904"/>
          </a:xfrm>
          <a:custGeom>
            <a:avLst/>
            <a:gdLst>
              <a:gd name="connsiteX0" fmla="*/ 0 w 477773"/>
              <a:gd name="connsiteY0" fmla="*/ 247904 h 247904"/>
              <a:gd name="connsiteX1" fmla="*/ 477773 w 477773"/>
              <a:gd name="connsiteY1" fmla="*/ 247904 h 247904"/>
              <a:gd name="connsiteX2" fmla="*/ 477773 w 477773"/>
              <a:gd name="connsiteY2" fmla="*/ 0 h 247904"/>
              <a:gd name="connsiteX3" fmla="*/ 0 w 477773"/>
              <a:gd name="connsiteY3" fmla="*/ 0 h 247904"/>
              <a:gd name="connsiteX4" fmla="*/ 0 w 477773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247904">
                <a:moveTo>
                  <a:pt x="0" y="247904"/>
                </a:moveTo>
                <a:lnTo>
                  <a:pt x="477773" y="247904"/>
                </a:lnTo>
                <a:lnTo>
                  <a:pt x="477773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61153" y="5419318"/>
            <a:ext cx="490473" cy="260604"/>
          </a:xfrm>
          <a:custGeom>
            <a:avLst/>
            <a:gdLst>
              <a:gd name="connsiteX0" fmla="*/ 6350 w 490473"/>
              <a:gd name="connsiteY0" fmla="*/ 254254 h 260604"/>
              <a:gd name="connsiteX1" fmla="*/ 484123 w 490473"/>
              <a:gd name="connsiteY1" fmla="*/ 254254 h 260604"/>
              <a:gd name="connsiteX2" fmla="*/ 484123 w 490473"/>
              <a:gd name="connsiteY2" fmla="*/ 6350 h 260604"/>
              <a:gd name="connsiteX3" fmla="*/ 6350 w 490473"/>
              <a:gd name="connsiteY3" fmla="*/ 6350 h 260604"/>
              <a:gd name="connsiteX4" fmla="*/ 6350 w 490473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260604">
                <a:moveTo>
                  <a:pt x="6350" y="254254"/>
                </a:moveTo>
                <a:lnTo>
                  <a:pt x="484123" y="254254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145276" y="5425668"/>
            <a:ext cx="450786" cy="247904"/>
          </a:xfrm>
          <a:custGeom>
            <a:avLst/>
            <a:gdLst>
              <a:gd name="connsiteX0" fmla="*/ 0 w 450786"/>
              <a:gd name="connsiteY0" fmla="*/ 247904 h 247904"/>
              <a:gd name="connsiteX1" fmla="*/ 450786 w 450786"/>
              <a:gd name="connsiteY1" fmla="*/ 247904 h 247904"/>
              <a:gd name="connsiteX2" fmla="*/ 450786 w 450786"/>
              <a:gd name="connsiteY2" fmla="*/ 0 h 247904"/>
              <a:gd name="connsiteX3" fmla="*/ 0 w 450786"/>
              <a:gd name="connsiteY3" fmla="*/ 0 h 247904"/>
              <a:gd name="connsiteX4" fmla="*/ 0 w 450786"/>
              <a:gd name="connsiteY4" fmla="*/ 247904 h 24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786" h="247904">
                <a:moveTo>
                  <a:pt x="0" y="247904"/>
                </a:moveTo>
                <a:lnTo>
                  <a:pt x="450786" y="247904"/>
                </a:lnTo>
                <a:lnTo>
                  <a:pt x="450786" y="0"/>
                </a:lnTo>
                <a:lnTo>
                  <a:pt x="0" y="0"/>
                </a:lnTo>
                <a:lnTo>
                  <a:pt x="0" y="2479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38926" y="5419318"/>
            <a:ext cx="463486" cy="260604"/>
          </a:xfrm>
          <a:custGeom>
            <a:avLst/>
            <a:gdLst>
              <a:gd name="connsiteX0" fmla="*/ 6350 w 463486"/>
              <a:gd name="connsiteY0" fmla="*/ 254254 h 260604"/>
              <a:gd name="connsiteX1" fmla="*/ 457136 w 463486"/>
              <a:gd name="connsiteY1" fmla="*/ 254254 h 260604"/>
              <a:gd name="connsiteX2" fmla="*/ 457136 w 463486"/>
              <a:gd name="connsiteY2" fmla="*/ 6350 h 260604"/>
              <a:gd name="connsiteX3" fmla="*/ 6350 w 463486"/>
              <a:gd name="connsiteY3" fmla="*/ 6350 h 260604"/>
              <a:gd name="connsiteX4" fmla="*/ 6350 w 463486"/>
              <a:gd name="connsiteY4" fmla="*/ 254254 h 26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486" h="260604">
                <a:moveTo>
                  <a:pt x="6350" y="254254"/>
                </a:moveTo>
                <a:lnTo>
                  <a:pt x="457136" y="254254"/>
                </a:lnTo>
                <a:lnTo>
                  <a:pt x="457136" y="6350"/>
                </a:lnTo>
                <a:lnTo>
                  <a:pt x="6350" y="6350"/>
                </a:lnTo>
                <a:lnTo>
                  <a:pt x="6350" y="25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160902" y="5848376"/>
            <a:ext cx="3870325" cy="22225"/>
          </a:xfrm>
          <a:custGeom>
            <a:avLst/>
            <a:gdLst>
              <a:gd name="connsiteX0" fmla="*/ 6350 w 3870325"/>
              <a:gd name="connsiteY0" fmla="*/ 6350 h 22225"/>
              <a:gd name="connsiteX1" fmla="*/ 3863975 w 3870325"/>
              <a:gd name="connsiteY1" fmla="*/ 7949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70325" h="22225">
                <a:moveTo>
                  <a:pt x="6350" y="6350"/>
                </a:moveTo>
                <a:lnTo>
                  <a:pt x="3863975" y="7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901700"/>
            <a:ext cx="8293100" cy="1244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5511800"/>
            <a:ext cx="406400" cy="101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900" y="5511800"/>
            <a:ext cx="419100" cy="1016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5511800"/>
            <a:ext cx="419100" cy="1016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8900" y="5511800"/>
            <a:ext cx="419100" cy="101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80300" y="5511800"/>
            <a:ext cx="419100" cy="101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62900" y="5702300"/>
            <a:ext cx="127000" cy="1651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95501" y="482600"/>
            <a:ext cx="7942559" cy="30469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sz="2795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队列的链式存储实现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队列的链式存储结构也可以用一个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单链表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实现。插入和删除操作</a:t>
            </a:r>
          </a:p>
          <a:p>
            <a:pPr>
              <a:lnSpc>
                <a:spcPts val="29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分别在链表的两头进行；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队列指针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应该分别指向链表的哪一头？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Node{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*Next;</a:t>
            </a:r>
          </a:p>
          <a:p>
            <a:pPr>
              <a:lnSpc>
                <a:spcPts val="2400"/>
              </a:lnSpc>
              <a:tabLst>
                <a:tab pos="50800" algn="l"/>
                <a:tab pos="88900" algn="l"/>
                <a:tab pos="469900" algn="l"/>
                <a:tab pos="6096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84400" y="3479801"/>
            <a:ext cx="157575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QNode{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241801" y="3429001"/>
            <a:ext cx="1875513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链队列结构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184400" y="3784601"/>
            <a:ext cx="4939044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*rear;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指向队尾结点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*front;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指向队头结点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*Queue;</a:t>
            </a:r>
          </a:p>
          <a:p>
            <a:pPr>
              <a:lnSpc>
                <a:spcPts val="2400"/>
              </a:lnSpc>
              <a:tabLst>
                <a:tab pos="3175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PtrQ;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755901" y="5524501"/>
            <a:ext cx="50013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3746501" y="5511801"/>
            <a:ext cx="403893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896101" y="5334001"/>
            <a:ext cx="46166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185108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74900" y="1416050"/>
            <a:ext cx="25400" cy="4525962"/>
          </a:xfrm>
          <a:custGeom>
            <a:avLst/>
            <a:gdLst>
              <a:gd name="connsiteX0" fmla="*/ 6350 w 25400"/>
              <a:gd name="connsiteY0" fmla="*/ 6350 h 4525962"/>
              <a:gd name="connsiteX1" fmla="*/ 6350 w 25400"/>
              <a:gd name="connsiteY1" fmla="*/ 4519612 h 4525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525962">
                <a:moveTo>
                  <a:pt x="6350" y="6350"/>
                </a:moveTo>
                <a:lnTo>
                  <a:pt x="6350" y="4519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661525" y="1416050"/>
            <a:ext cx="25400" cy="4525962"/>
          </a:xfrm>
          <a:custGeom>
            <a:avLst/>
            <a:gdLst>
              <a:gd name="connsiteX0" fmla="*/ 6350 w 25400"/>
              <a:gd name="connsiteY0" fmla="*/ 6350 h 4525962"/>
              <a:gd name="connsiteX1" fmla="*/ 6350 w 25400"/>
              <a:gd name="connsiteY1" fmla="*/ 4519612 h 4525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525962">
                <a:moveTo>
                  <a:pt x="6350" y="6350"/>
                </a:moveTo>
                <a:lnTo>
                  <a:pt x="6350" y="451961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68551" y="1422400"/>
            <a:ext cx="7312025" cy="25400"/>
          </a:xfrm>
          <a:custGeom>
            <a:avLst/>
            <a:gdLst>
              <a:gd name="connsiteX0" fmla="*/ 6350 w 7312025"/>
              <a:gd name="connsiteY0" fmla="*/ 6350 h 25400"/>
              <a:gd name="connsiteX1" fmla="*/ 7305675 w 73120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12025" h="25400">
                <a:moveTo>
                  <a:pt x="6350" y="6350"/>
                </a:moveTo>
                <a:lnTo>
                  <a:pt x="73056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68551" y="5922962"/>
            <a:ext cx="7312025" cy="25400"/>
          </a:xfrm>
          <a:custGeom>
            <a:avLst/>
            <a:gdLst>
              <a:gd name="connsiteX0" fmla="*/ 6350 w 7312025"/>
              <a:gd name="connsiteY0" fmla="*/ 6350 h 25400"/>
              <a:gd name="connsiteX1" fmla="*/ 7305675 w 731202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12025" h="25400">
                <a:moveTo>
                  <a:pt x="6350" y="6350"/>
                </a:moveTo>
                <a:lnTo>
                  <a:pt x="73056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25700" y="17653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68600" y="1790700"/>
            <a:ext cx="2879634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*FrontCell;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NULL)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51201" y="2819401"/>
            <a:ext cx="173124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printf(“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队列空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95900" y="2857501"/>
            <a:ext cx="160524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06701" y="3149601"/>
            <a:ext cx="248593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06700" y="3683001"/>
            <a:ext cx="312072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99201" y="3657601"/>
            <a:ext cx="255198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若队列只有一个元素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06700" y="3962400"/>
            <a:ext cx="6544740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PtrQ-&gt;rear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删除后队列置为空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PtrQ-&gt;front-&gt;Next;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FrontCell-&gt;Data;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62701" y="5029201"/>
            <a:ext cx="26096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释放被删除结点空间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06700" y="5067301"/>
            <a:ext cx="190244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FrontCell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FrontElem;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425700" y="55880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070101" y="939800"/>
            <a:ext cx="5358839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55600" algn="l"/>
              </a:tabLst>
            </a:pPr>
            <a:r>
              <a:rPr lang="en-US" altLang="zh-CN" sz="2004" dirty="0">
                <a:solidFill>
                  <a:srgbClr val="4C6D80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不带头结点的链式队列</a:t>
            </a:r>
            <a:r>
              <a:rPr lang="en-US" altLang="zh-CN" sz="2004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出队操作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的一个示例：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ElementType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DeleteQ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PtrQ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917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199982" y="2244470"/>
            <a:ext cx="279984" cy="324358"/>
          </a:xfrm>
          <a:custGeom>
            <a:avLst/>
            <a:gdLst>
              <a:gd name="connsiteX0" fmla="*/ 0 w 279984"/>
              <a:gd name="connsiteY0" fmla="*/ 117348 h 324358"/>
              <a:gd name="connsiteX1" fmla="*/ 95186 w 279984"/>
              <a:gd name="connsiteY1" fmla="*/ 117348 h 324358"/>
              <a:gd name="connsiteX2" fmla="*/ 95186 w 279984"/>
              <a:gd name="connsiteY2" fmla="*/ 0 h 324358"/>
              <a:gd name="connsiteX3" fmla="*/ 184797 w 279984"/>
              <a:gd name="connsiteY3" fmla="*/ 0 h 324358"/>
              <a:gd name="connsiteX4" fmla="*/ 184797 w 279984"/>
              <a:gd name="connsiteY4" fmla="*/ 117348 h 324358"/>
              <a:gd name="connsiteX5" fmla="*/ 279984 w 279984"/>
              <a:gd name="connsiteY5" fmla="*/ 117348 h 324358"/>
              <a:gd name="connsiteX6" fmla="*/ 279984 w 279984"/>
              <a:gd name="connsiteY6" fmla="*/ 207010 h 324358"/>
              <a:gd name="connsiteX7" fmla="*/ 184797 w 279984"/>
              <a:gd name="connsiteY7" fmla="*/ 207010 h 324358"/>
              <a:gd name="connsiteX8" fmla="*/ 184797 w 279984"/>
              <a:gd name="connsiteY8" fmla="*/ 324358 h 324358"/>
              <a:gd name="connsiteX9" fmla="*/ 95186 w 279984"/>
              <a:gd name="connsiteY9" fmla="*/ 324358 h 324358"/>
              <a:gd name="connsiteX10" fmla="*/ 95186 w 279984"/>
              <a:gd name="connsiteY10" fmla="*/ 207010 h 324358"/>
              <a:gd name="connsiteX11" fmla="*/ 0 w 279984"/>
              <a:gd name="connsiteY11" fmla="*/ 207010 h 324358"/>
              <a:gd name="connsiteX12" fmla="*/ 0 w 279984"/>
              <a:gd name="connsiteY12" fmla="*/ 117348 h 3243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79984" h="324358">
                <a:moveTo>
                  <a:pt x="0" y="117348"/>
                </a:moveTo>
                <a:lnTo>
                  <a:pt x="95186" y="117348"/>
                </a:lnTo>
                <a:lnTo>
                  <a:pt x="95186" y="0"/>
                </a:lnTo>
                <a:lnTo>
                  <a:pt x="184797" y="0"/>
                </a:lnTo>
                <a:lnTo>
                  <a:pt x="184797" y="117348"/>
                </a:lnTo>
                <a:lnTo>
                  <a:pt x="279984" y="117348"/>
                </a:lnTo>
                <a:lnTo>
                  <a:pt x="279984" y="207010"/>
                </a:lnTo>
                <a:lnTo>
                  <a:pt x="184797" y="207010"/>
                </a:lnTo>
                <a:lnTo>
                  <a:pt x="184797" y="324358"/>
                </a:lnTo>
                <a:lnTo>
                  <a:pt x="95186" y="324358"/>
                </a:lnTo>
                <a:lnTo>
                  <a:pt x="95186" y="207010"/>
                </a:lnTo>
                <a:lnTo>
                  <a:pt x="0" y="207010"/>
                </a:lnTo>
                <a:lnTo>
                  <a:pt x="0" y="11734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87282" y="2231770"/>
            <a:ext cx="305384" cy="349758"/>
          </a:xfrm>
          <a:custGeom>
            <a:avLst/>
            <a:gdLst>
              <a:gd name="connsiteX0" fmla="*/ 12700 w 305384"/>
              <a:gd name="connsiteY0" fmla="*/ 130048 h 349758"/>
              <a:gd name="connsiteX1" fmla="*/ 107886 w 305384"/>
              <a:gd name="connsiteY1" fmla="*/ 130048 h 349758"/>
              <a:gd name="connsiteX2" fmla="*/ 107886 w 305384"/>
              <a:gd name="connsiteY2" fmla="*/ 12700 h 349758"/>
              <a:gd name="connsiteX3" fmla="*/ 197497 w 305384"/>
              <a:gd name="connsiteY3" fmla="*/ 12700 h 349758"/>
              <a:gd name="connsiteX4" fmla="*/ 197497 w 305384"/>
              <a:gd name="connsiteY4" fmla="*/ 130048 h 349758"/>
              <a:gd name="connsiteX5" fmla="*/ 292684 w 305384"/>
              <a:gd name="connsiteY5" fmla="*/ 130048 h 349758"/>
              <a:gd name="connsiteX6" fmla="*/ 292684 w 305384"/>
              <a:gd name="connsiteY6" fmla="*/ 219710 h 349758"/>
              <a:gd name="connsiteX7" fmla="*/ 197497 w 305384"/>
              <a:gd name="connsiteY7" fmla="*/ 219710 h 349758"/>
              <a:gd name="connsiteX8" fmla="*/ 197497 w 305384"/>
              <a:gd name="connsiteY8" fmla="*/ 337058 h 349758"/>
              <a:gd name="connsiteX9" fmla="*/ 107886 w 305384"/>
              <a:gd name="connsiteY9" fmla="*/ 337058 h 349758"/>
              <a:gd name="connsiteX10" fmla="*/ 107886 w 305384"/>
              <a:gd name="connsiteY10" fmla="*/ 219710 h 349758"/>
              <a:gd name="connsiteX11" fmla="*/ 12700 w 305384"/>
              <a:gd name="connsiteY11" fmla="*/ 219710 h 349758"/>
              <a:gd name="connsiteX12" fmla="*/ 12700 w 305384"/>
              <a:gd name="connsiteY12" fmla="*/ 130048 h 349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05384" h="349758">
                <a:moveTo>
                  <a:pt x="12700" y="130048"/>
                </a:moveTo>
                <a:lnTo>
                  <a:pt x="107886" y="130048"/>
                </a:lnTo>
                <a:lnTo>
                  <a:pt x="107886" y="12700"/>
                </a:lnTo>
                <a:lnTo>
                  <a:pt x="197497" y="12700"/>
                </a:lnTo>
                <a:lnTo>
                  <a:pt x="197497" y="130048"/>
                </a:lnTo>
                <a:lnTo>
                  <a:pt x="292684" y="130048"/>
                </a:lnTo>
                <a:lnTo>
                  <a:pt x="292684" y="219710"/>
                </a:lnTo>
                <a:lnTo>
                  <a:pt x="197497" y="219710"/>
                </a:lnTo>
                <a:lnTo>
                  <a:pt x="197497" y="337058"/>
                </a:lnTo>
                <a:lnTo>
                  <a:pt x="107886" y="337058"/>
                </a:lnTo>
                <a:lnTo>
                  <a:pt x="107886" y="219710"/>
                </a:lnTo>
                <a:lnTo>
                  <a:pt x="12700" y="219710"/>
                </a:lnTo>
                <a:lnTo>
                  <a:pt x="12700" y="13004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14550" y="2724150"/>
            <a:ext cx="7810500" cy="76200"/>
          </a:xfrm>
          <a:custGeom>
            <a:avLst/>
            <a:gdLst>
              <a:gd name="connsiteX0" fmla="*/ 19050 w 7810500"/>
              <a:gd name="connsiteY0" fmla="*/ 19050 h 76200"/>
              <a:gd name="connsiteX1" fmla="*/ 7791450 w 78105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10500" h="76200">
                <a:moveTo>
                  <a:pt x="19050" y="19050"/>
                </a:moveTo>
                <a:lnTo>
                  <a:pt x="77914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7900" y="1435100"/>
            <a:ext cx="330200" cy="2006600"/>
          </a:xfrm>
          <a:custGeom>
            <a:avLst/>
            <a:gdLst>
              <a:gd name="connsiteX0" fmla="*/ 12700 w 330200"/>
              <a:gd name="connsiteY0" fmla="*/ 1993900 h 2006600"/>
              <a:gd name="connsiteX1" fmla="*/ 317500 w 330200"/>
              <a:gd name="connsiteY1" fmla="*/ 1993900 h 2006600"/>
              <a:gd name="connsiteX2" fmla="*/ 317500 w 330200"/>
              <a:gd name="connsiteY2" fmla="*/ 12700 h 2006600"/>
              <a:gd name="connsiteX3" fmla="*/ 12700 w 330200"/>
              <a:gd name="connsiteY3" fmla="*/ 12700 h 2006600"/>
              <a:gd name="connsiteX4" fmla="*/ 12700 w 330200"/>
              <a:gd name="connsiteY4" fmla="*/ 1993900 h 200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2006600">
                <a:moveTo>
                  <a:pt x="12700" y="1993900"/>
                </a:moveTo>
                <a:lnTo>
                  <a:pt x="317500" y="19939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993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16900" y="1452625"/>
            <a:ext cx="330200" cy="2006600"/>
          </a:xfrm>
          <a:custGeom>
            <a:avLst/>
            <a:gdLst>
              <a:gd name="connsiteX0" fmla="*/ 12700 w 330200"/>
              <a:gd name="connsiteY0" fmla="*/ 1993900 h 2006600"/>
              <a:gd name="connsiteX1" fmla="*/ 317500 w 330200"/>
              <a:gd name="connsiteY1" fmla="*/ 1993900 h 2006600"/>
              <a:gd name="connsiteX2" fmla="*/ 317500 w 330200"/>
              <a:gd name="connsiteY2" fmla="*/ 12700 h 2006600"/>
              <a:gd name="connsiteX3" fmla="*/ 12700 w 330200"/>
              <a:gd name="connsiteY3" fmla="*/ 12700 h 2006600"/>
              <a:gd name="connsiteX4" fmla="*/ 12700 w 330200"/>
              <a:gd name="connsiteY4" fmla="*/ 1993900 h 200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2006600">
                <a:moveTo>
                  <a:pt x="12700" y="1993900"/>
                </a:moveTo>
                <a:lnTo>
                  <a:pt x="317500" y="1993900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993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02300" y="1435101"/>
            <a:ext cx="330200" cy="1303401"/>
          </a:xfrm>
          <a:custGeom>
            <a:avLst/>
            <a:gdLst>
              <a:gd name="connsiteX0" fmla="*/ 12700 w 330200"/>
              <a:gd name="connsiteY0" fmla="*/ 1290701 h 1303401"/>
              <a:gd name="connsiteX1" fmla="*/ 317500 w 330200"/>
              <a:gd name="connsiteY1" fmla="*/ 1290701 h 1303401"/>
              <a:gd name="connsiteX2" fmla="*/ 317500 w 330200"/>
              <a:gd name="connsiteY2" fmla="*/ 12700 h 1303401"/>
              <a:gd name="connsiteX3" fmla="*/ 12700 w 330200"/>
              <a:gd name="connsiteY3" fmla="*/ 12700 h 1303401"/>
              <a:gd name="connsiteX4" fmla="*/ 12700 w 330200"/>
              <a:gd name="connsiteY4" fmla="*/ 1290701 h 1303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0200" h="1303401">
                <a:moveTo>
                  <a:pt x="12700" y="1290701"/>
                </a:moveTo>
                <a:lnTo>
                  <a:pt x="317500" y="1290701"/>
                </a:lnTo>
                <a:lnTo>
                  <a:pt x="317500" y="12700"/>
                </a:lnTo>
                <a:lnTo>
                  <a:pt x="12700" y="12700"/>
                </a:lnTo>
                <a:lnTo>
                  <a:pt x="12700" y="129070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1460500"/>
            <a:ext cx="7454900" cy="11811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2800" y="2692400"/>
            <a:ext cx="7874000" cy="152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2882900"/>
            <a:ext cx="7404100" cy="6223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1" y="533401"/>
            <a:ext cx="3933769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2.4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应用</a:t>
            </a:r>
            <a:r>
              <a:rPr lang="en-US" altLang="zh-CN" sz="2798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25700" y="3886201"/>
            <a:ext cx="641201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主要思路：相同指数的项系数相加，其余部分进行拷贝。</a:t>
            </a:r>
          </a:p>
        </p:txBody>
      </p:sp>
    </p:spTree>
    <p:extLst>
      <p:ext uri="{BB962C8B-B14F-4D97-AF65-F5344CB8AC3E}">
        <p14:creationId xmlns:p14="http://schemas.microsoft.com/office/powerpoint/2010/main" val="113909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44774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8424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22549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16199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67000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60650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05021" y="2286000"/>
            <a:ext cx="477799" cy="457200"/>
          </a:xfrm>
          <a:custGeom>
            <a:avLst/>
            <a:gdLst>
              <a:gd name="connsiteX0" fmla="*/ 0 w 477799"/>
              <a:gd name="connsiteY0" fmla="*/ 457200 h 457200"/>
              <a:gd name="connsiteX1" fmla="*/ 477799 w 477799"/>
              <a:gd name="connsiteY1" fmla="*/ 457200 h 457200"/>
              <a:gd name="connsiteX2" fmla="*/ 477799 w 477799"/>
              <a:gd name="connsiteY2" fmla="*/ 0 h 457200"/>
              <a:gd name="connsiteX3" fmla="*/ 0 w 477799"/>
              <a:gd name="connsiteY3" fmla="*/ 0 h 457200"/>
              <a:gd name="connsiteX4" fmla="*/ 0 w 4777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99" h="457200">
                <a:moveTo>
                  <a:pt x="0" y="457200"/>
                </a:moveTo>
                <a:lnTo>
                  <a:pt x="477799" y="457200"/>
                </a:lnTo>
                <a:lnTo>
                  <a:pt x="4777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98671" y="2279650"/>
            <a:ext cx="490499" cy="469900"/>
          </a:xfrm>
          <a:custGeom>
            <a:avLst/>
            <a:gdLst>
              <a:gd name="connsiteX0" fmla="*/ 6350 w 490499"/>
              <a:gd name="connsiteY0" fmla="*/ 463550 h 469900"/>
              <a:gd name="connsiteX1" fmla="*/ 484149 w 490499"/>
              <a:gd name="connsiteY1" fmla="*/ 463550 h 469900"/>
              <a:gd name="connsiteX2" fmla="*/ 484149 w 490499"/>
              <a:gd name="connsiteY2" fmla="*/ 6350 h 469900"/>
              <a:gd name="connsiteX3" fmla="*/ 6350 w 490499"/>
              <a:gd name="connsiteY3" fmla="*/ 6350 h 469900"/>
              <a:gd name="connsiteX4" fmla="*/ 6350 w 4904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99" h="469900">
                <a:moveTo>
                  <a:pt x="6350" y="463550"/>
                </a:moveTo>
                <a:lnTo>
                  <a:pt x="484149" y="463550"/>
                </a:lnTo>
                <a:lnTo>
                  <a:pt x="4841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082795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076445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27245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0895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0501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34151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18276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11926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562727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56377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0746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94396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978522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72172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022972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16622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948674" y="2286000"/>
            <a:ext cx="477799" cy="457200"/>
          </a:xfrm>
          <a:custGeom>
            <a:avLst/>
            <a:gdLst>
              <a:gd name="connsiteX0" fmla="*/ 0 w 477799"/>
              <a:gd name="connsiteY0" fmla="*/ 457200 h 457200"/>
              <a:gd name="connsiteX1" fmla="*/ 477799 w 477799"/>
              <a:gd name="connsiteY1" fmla="*/ 457200 h 457200"/>
              <a:gd name="connsiteX2" fmla="*/ 477799 w 477799"/>
              <a:gd name="connsiteY2" fmla="*/ 0 h 457200"/>
              <a:gd name="connsiteX3" fmla="*/ 0 w 477799"/>
              <a:gd name="connsiteY3" fmla="*/ 0 h 457200"/>
              <a:gd name="connsiteX4" fmla="*/ 0 w 4777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99" h="457200">
                <a:moveTo>
                  <a:pt x="0" y="457200"/>
                </a:moveTo>
                <a:lnTo>
                  <a:pt x="477799" y="457200"/>
                </a:lnTo>
                <a:lnTo>
                  <a:pt x="4777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942324" y="2279650"/>
            <a:ext cx="490499" cy="469900"/>
          </a:xfrm>
          <a:custGeom>
            <a:avLst/>
            <a:gdLst>
              <a:gd name="connsiteX0" fmla="*/ 6350 w 490499"/>
              <a:gd name="connsiteY0" fmla="*/ 463550 h 469900"/>
              <a:gd name="connsiteX1" fmla="*/ 484149 w 490499"/>
              <a:gd name="connsiteY1" fmla="*/ 463550 h 469900"/>
              <a:gd name="connsiteX2" fmla="*/ 484149 w 490499"/>
              <a:gd name="connsiteY2" fmla="*/ 6350 h 469900"/>
              <a:gd name="connsiteX3" fmla="*/ 6350 w 490499"/>
              <a:gd name="connsiteY3" fmla="*/ 6350 h 469900"/>
              <a:gd name="connsiteX4" fmla="*/ 6350 w 4904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99" h="469900">
                <a:moveTo>
                  <a:pt x="6350" y="463550"/>
                </a:moveTo>
                <a:lnTo>
                  <a:pt x="484149" y="463550"/>
                </a:lnTo>
                <a:lnTo>
                  <a:pt x="4841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426448" y="2286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420098" y="2279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470900" y="2286000"/>
            <a:ext cx="477786" cy="457200"/>
          </a:xfrm>
          <a:custGeom>
            <a:avLst/>
            <a:gdLst>
              <a:gd name="connsiteX0" fmla="*/ 0 w 477786"/>
              <a:gd name="connsiteY0" fmla="*/ 457200 h 457200"/>
              <a:gd name="connsiteX1" fmla="*/ 477786 w 477786"/>
              <a:gd name="connsiteY1" fmla="*/ 457200 h 457200"/>
              <a:gd name="connsiteX2" fmla="*/ 477786 w 477786"/>
              <a:gd name="connsiteY2" fmla="*/ 0 h 457200"/>
              <a:gd name="connsiteX3" fmla="*/ 0 w 477786"/>
              <a:gd name="connsiteY3" fmla="*/ 0 h 457200"/>
              <a:gd name="connsiteX4" fmla="*/ 0 w 47778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86" h="457200">
                <a:moveTo>
                  <a:pt x="0" y="457200"/>
                </a:moveTo>
                <a:lnTo>
                  <a:pt x="477786" y="457200"/>
                </a:lnTo>
                <a:lnTo>
                  <a:pt x="47778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64550" y="2279650"/>
            <a:ext cx="490486" cy="469900"/>
          </a:xfrm>
          <a:custGeom>
            <a:avLst/>
            <a:gdLst>
              <a:gd name="connsiteX0" fmla="*/ 6350 w 490486"/>
              <a:gd name="connsiteY0" fmla="*/ 463550 h 469900"/>
              <a:gd name="connsiteX1" fmla="*/ 484136 w 490486"/>
              <a:gd name="connsiteY1" fmla="*/ 463550 h 469900"/>
              <a:gd name="connsiteX2" fmla="*/ 484136 w 490486"/>
              <a:gd name="connsiteY2" fmla="*/ 6350 h 469900"/>
              <a:gd name="connsiteX3" fmla="*/ 6350 w 490486"/>
              <a:gd name="connsiteY3" fmla="*/ 6350 h 469900"/>
              <a:gd name="connsiteX4" fmla="*/ 6350 w 49048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86" h="469900">
                <a:moveTo>
                  <a:pt x="6350" y="463550"/>
                </a:moveTo>
                <a:lnTo>
                  <a:pt x="484136" y="463550"/>
                </a:lnTo>
                <a:lnTo>
                  <a:pt x="48413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531350" y="25082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836151" y="2432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912351" y="2432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157473" y="3048000"/>
            <a:ext cx="477774" cy="457200"/>
          </a:xfrm>
          <a:custGeom>
            <a:avLst/>
            <a:gdLst>
              <a:gd name="connsiteX0" fmla="*/ 0 w 477774"/>
              <a:gd name="connsiteY0" fmla="*/ 457200 h 457200"/>
              <a:gd name="connsiteX1" fmla="*/ 477774 w 477774"/>
              <a:gd name="connsiteY1" fmla="*/ 457200 h 457200"/>
              <a:gd name="connsiteX2" fmla="*/ 477774 w 477774"/>
              <a:gd name="connsiteY2" fmla="*/ 0 h 457200"/>
              <a:gd name="connsiteX3" fmla="*/ 0 w 477774"/>
              <a:gd name="connsiteY3" fmla="*/ 0 h 457200"/>
              <a:gd name="connsiteX4" fmla="*/ 0 w 47777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4" h="457200">
                <a:moveTo>
                  <a:pt x="0" y="457200"/>
                </a:moveTo>
                <a:lnTo>
                  <a:pt x="477774" y="457200"/>
                </a:lnTo>
                <a:lnTo>
                  <a:pt x="47777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151123" y="3041650"/>
            <a:ext cx="490474" cy="469900"/>
          </a:xfrm>
          <a:custGeom>
            <a:avLst/>
            <a:gdLst>
              <a:gd name="connsiteX0" fmla="*/ 6350 w 490474"/>
              <a:gd name="connsiteY0" fmla="*/ 463550 h 469900"/>
              <a:gd name="connsiteX1" fmla="*/ 484124 w 490474"/>
              <a:gd name="connsiteY1" fmla="*/ 463550 h 469900"/>
              <a:gd name="connsiteX2" fmla="*/ 484124 w 490474"/>
              <a:gd name="connsiteY2" fmla="*/ 6350 h 469900"/>
              <a:gd name="connsiteX3" fmla="*/ 6350 w 490474"/>
              <a:gd name="connsiteY3" fmla="*/ 6350 h 469900"/>
              <a:gd name="connsiteX4" fmla="*/ 6350 w 49047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4" h="469900">
                <a:moveTo>
                  <a:pt x="6350" y="463550"/>
                </a:moveTo>
                <a:lnTo>
                  <a:pt x="484124" y="463550"/>
                </a:lnTo>
                <a:lnTo>
                  <a:pt x="48412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35249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628899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797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6733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61772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61137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095495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089145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139945" y="3048000"/>
            <a:ext cx="477774" cy="457200"/>
          </a:xfrm>
          <a:custGeom>
            <a:avLst/>
            <a:gdLst>
              <a:gd name="connsiteX0" fmla="*/ 0 w 477774"/>
              <a:gd name="connsiteY0" fmla="*/ 457200 h 457200"/>
              <a:gd name="connsiteX1" fmla="*/ 477774 w 477774"/>
              <a:gd name="connsiteY1" fmla="*/ 457200 h 457200"/>
              <a:gd name="connsiteX2" fmla="*/ 477774 w 477774"/>
              <a:gd name="connsiteY2" fmla="*/ 0 h 457200"/>
              <a:gd name="connsiteX3" fmla="*/ 0 w 477774"/>
              <a:gd name="connsiteY3" fmla="*/ 0 h 457200"/>
              <a:gd name="connsiteX4" fmla="*/ 0 w 47777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4" h="457200">
                <a:moveTo>
                  <a:pt x="0" y="457200"/>
                </a:moveTo>
                <a:lnTo>
                  <a:pt x="477774" y="457200"/>
                </a:lnTo>
                <a:lnTo>
                  <a:pt x="47777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133595" y="3041650"/>
            <a:ext cx="490474" cy="469900"/>
          </a:xfrm>
          <a:custGeom>
            <a:avLst/>
            <a:gdLst>
              <a:gd name="connsiteX0" fmla="*/ 6350 w 490474"/>
              <a:gd name="connsiteY0" fmla="*/ 463550 h 469900"/>
              <a:gd name="connsiteX1" fmla="*/ 484124 w 490474"/>
              <a:gd name="connsiteY1" fmla="*/ 463550 h 469900"/>
              <a:gd name="connsiteX2" fmla="*/ 484124 w 490474"/>
              <a:gd name="connsiteY2" fmla="*/ 6350 h 469900"/>
              <a:gd name="connsiteX3" fmla="*/ 6350 w 490474"/>
              <a:gd name="connsiteY3" fmla="*/ 6350 h 469900"/>
              <a:gd name="connsiteX4" fmla="*/ 6350 w 49047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4" h="469900">
                <a:moveTo>
                  <a:pt x="6350" y="463550"/>
                </a:moveTo>
                <a:lnTo>
                  <a:pt x="484124" y="463550"/>
                </a:lnTo>
                <a:lnTo>
                  <a:pt x="48412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053074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6724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30848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524498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5753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5689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500874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494524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978648" y="30480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7972298" y="30416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7023101" y="30480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016751" y="30416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083550" y="32702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8388351" y="3194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464551" y="31940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977900"/>
            <a:ext cx="7823200" cy="10922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3300" y="2463800"/>
            <a:ext cx="419100" cy="1016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1100" y="2476500"/>
            <a:ext cx="419100" cy="1016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2476500"/>
            <a:ext cx="419100" cy="101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6700" y="2476500"/>
            <a:ext cx="419100" cy="1016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7200" y="2476500"/>
            <a:ext cx="419100" cy="1016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338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943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3238500"/>
            <a:ext cx="419100" cy="1016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18600" y="24003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8597900" y="24003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33147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28321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47752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42926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2103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689600" y="2438400"/>
            <a:ext cx="21320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76708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7188200" y="2438400"/>
            <a:ext cx="128240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2095501" y="3848101"/>
            <a:ext cx="19893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3009900" y="4178301"/>
            <a:ext cx="116859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coef;</a:t>
            </a:r>
          </a:p>
          <a:p>
            <a:pPr>
              <a:lnSpc>
                <a:spcPts val="2400"/>
              </a:lnSpc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expon;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4483101" y="4127500"/>
            <a:ext cx="75982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系数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2006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指数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2095501" y="4762501"/>
            <a:ext cx="6355907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*link;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A6A6A6"/>
                </a:solidFill>
                <a:latin typeface="Times New Roman" pitchFamily="18" charset="0"/>
                <a:cs typeface="Times New Roman" pitchFamily="18" charset="0"/>
              </a:rPr>
              <a:t>指向下一个节点的指针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*Polynomial;</a:t>
            </a:r>
          </a:p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2222500" y="571500"/>
            <a:ext cx="6783908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采用不带头结点的</a:t>
            </a:r>
            <a:r>
              <a:rPr lang="en-US" altLang="zh-CN" sz="2006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单向链表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，按照</a:t>
            </a:r>
            <a:r>
              <a:rPr lang="en-US" altLang="zh-CN" sz="2006" dirty="0">
                <a:solidFill>
                  <a:srgbClr val="2970FF"/>
                </a:solidFill>
                <a:latin typeface="Times New Roman" pitchFamily="18" charset="0"/>
                <a:cs typeface="Times New Roman" pitchFamily="18" charset="0"/>
              </a:rPr>
              <a:t>指数递减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的顺序排列各项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1981200" y="2476500"/>
            <a:ext cx="25648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</a:pPr>
            <a:r>
              <a:rPr lang="en-US" altLang="zh-CN" sz="1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1442215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1449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1385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22802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616452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670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606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054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990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0833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0769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275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211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05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0341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184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120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5626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5562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01002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94652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978903" y="29718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972553" y="29654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023101" y="29718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016751" y="29654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531350" y="31940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948674" y="29718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942324" y="29654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9426448" y="29718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420098" y="29654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470901" y="29718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464551" y="29654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9836151" y="31178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9912351" y="31178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3157602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3151252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3635502" y="39624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629152" y="39560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79701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673351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617592" y="3962400"/>
            <a:ext cx="477354" cy="457200"/>
          </a:xfrm>
          <a:custGeom>
            <a:avLst/>
            <a:gdLst>
              <a:gd name="connsiteX0" fmla="*/ 0 w 477354"/>
              <a:gd name="connsiteY0" fmla="*/ 457200 h 457200"/>
              <a:gd name="connsiteX1" fmla="*/ 477354 w 477354"/>
              <a:gd name="connsiteY1" fmla="*/ 457200 h 457200"/>
              <a:gd name="connsiteX2" fmla="*/ 477354 w 477354"/>
              <a:gd name="connsiteY2" fmla="*/ 0 h 457200"/>
              <a:gd name="connsiteX3" fmla="*/ 0 w 477354"/>
              <a:gd name="connsiteY3" fmla="*/ 0 h 457200"/>
              <a:gd name="connsiteX4" fmla="*/ 0 w 47735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354" h="457200">
                <a:moveTo>
                  <a:pt x="0" y="457200"/>
                </a:moveTo>
                <a:lnTo>
                  <a:pt x="477354" y="457200"/>
                </a:lnTo>
                <a:lnTo>
                  <a:pt x="47735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611242" y="3956050"/>
            <a:ext cx="490054" cy="469900"/>
          </a:xfrm>
          <a:custGeom>
            <a:avLst/>
            <a:gdLst>
              <a:gd name="connsiteX0" fmla="*/ 6350 w 490054"/>
              <a:gd name="connsiteY0" fmla="*/ 463550 h 469900"/>
              <a:gd name="connsiteX1" fmla="*/ 483704 w 490054"/>
              <a:gd name="connsiteY1" fmla="*/ 463550 h 469900"/>
              <a:gd name="connsiteX2" fmla="*/ 483704 w 490054"/>
              <a:gd name="connsiteY2" fmla="*/ 6350 h 469900"/>
              <a:gd name="connsiteX3" fmla="*/ 6350 w 490054"/>
              <a:gd name="connsiteY3" fmla="*/ 6350 h 469900"/>
              <a:gd name="connsiteX4" fmla="*/ 6350 w 49005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054" h="469900">
                <a:moveTo>
                  <a:pt x="6350" y="463550"/>
                </a:moveTo>
                <a:lnTo>
                  <a:pt x="483704" y="463550"/>
                </a:lnTo>
                <a:lnTo>
                  <a:pt x="48370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5094859" y="3962400"/>
            <a:ext cx="225196" cy="457200"/>
          </a:xfrm>
          <a:custGeom>
            <a:avLst/>
            <a:gdLst>
              <a:gd name="connsiteX0" fmla="*/ 0 w 225196"/>
              <a:gd name="connsiteY0" fmla="*/ 457200 h 457200"/>
              <a:gd name="connsiteX1" fmla="*/ 225196 w 225196"/>
              <a:gd name="connsiteY1" fmla="*/ 457200 h 457200"/>
              <a:gd name="connsiteX2" fmla="*/ 225196 w 225196"/>
              <a:gd name="connsiteY2" fmla="*/ 0 h 457200"/>
              <a:gd name="connsiteX3" fmla="*/ 0 w 225196"/>
              <a:gd name="connsiteY3" fmla="*/ 0 h 457200"/>
              <a:gd name="connsiteX4" fmla="*/ 0 w 22519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196" h="457200">
                <a:moveTo>
                  <a:pt x="0" y="457200"/>
                </a:moveTo>
                <a:lnTo>
                  <a:pt x="225196" y="457200"/>
                </a:lnTo>
                <a:lnTo>
                  <a:pt x="225196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5088509" y="3956050"/>
            <a:ext cx="237896" cy="469900"/>
          </a:xfrm>
          <a:custGeom>
            <a:avLst/>
            <a:gdLst>
              <a:gd name="connsiteX0" fmla="*/ 6350 w 237896"/>
              <a:gd name="connsiteY0" fmla="*/ 463550 h 469900"/>
              <a:gd name="connsiteX1" fmla="*/ 231546 w 237896"/>
              <a:gd name="connsiteY1" fmla="*/ 463550 h 469900"/>
              <a:gd name="connsiteX2" fmla="*/ 231546 w 237896"/>
              <a:gd name="connsiteY2" fmla="*/ 6350 h 469900"/>
              <a:gd name="connsiteX3" fmla="*/ 6350 w 237896"/>
              <a:gd name="connsiteY3" fmla="*/ 6350 h 469900"/>
              <a:gd name="connsiteX4" fmla="*/ 6350 w 237896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896" h="469900">
                <a:moveTo>
                  <a:pt x="6350" y="463550"/>
                </a:moveTo>
                <a:lnTo>
                  <a:pt x="231546" y="463550"/>
                </a:lnTo>
                <a:lnTo>
                  <a:pt x="231546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140200" y="3962400"/>
            <a:ext cx="477354" cy="457200"/>
          </a:xfrm>
          <a:custGeom>
            <a:avLst/>
            <a:gdLst>
              <a:gd name="connsiteX0" fmla="*/ 0 w 477354"/>
              <a:gd name="connsiteY0" fmla="*/ 457200 h 457200"/>
              <a:gd name="connsiteX1" fmla="*/ 477354 w 477354"/>
              <a:gd name="connsiteY1" fmla="*/ 457200 h 457200"/>
              <a:gd name="connsiteX2" fmla="*/ 477354 w 477354"/>
              <a:gd name="connsiteY2" fmla="*/ 0 h 457200"/>
              <a:gd name="connsiteX3" fmla="*/ 0 w 477354"/>
              <a:gd name="connsiteY3" fmla="*/ 0 h 457200"/>
              <a:gd name="connsiteX4" fmla="*/ 0 w 47735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354" h="457200">
                <a:moveTo>
                  <a:pt x="0" y="457200"/>
                </a:moveTo>
                <a:lnTo>
                  <a:pt x="477354" y="457200"/>
                </a:lnTo>
                <a:lnTo>
                  <a:pt x="47735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4133850" y="3956050"/>
            <a:ext cx="490054" cy="469900"/>
          </a:xfrm>
          <a:custGeom>
            <a:avLst/>
            <a:gdLst>
              <a:gd name="connsiteX0" fmla="*/ 6350 w 490054"/>
              <a:gd name="connsiteY0" fmla="*/ 463550 h 469900"/>
              <a:gd name="connsiteX1" fmla="*/ 483704 w 490054"/>
              <a:gd name="connsiteY1" fmla="*/ 463550 h 469900"/>
              <a:gd name="connsiteX2" fmla="*/ 483704 w 490054"/>
              <a:gd name="connsiteY2" fmla="*/ 6350 h 469900"/>
              <a:gd name="connsiteX3" fmla="*/ 6350 w 490054"/>
              <a:gd name="connsiteY3" fmla="*/ 6350 h 469900"/>
              <a:gd name="connsiteX4" fmla="*/ 6350 w 49005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054" h="469900">
                <a:moveTo>
                  <a:pt x="6350" y="463550"/>
                </a:moveTo>
                <a:lnTo>
                  <a:pt x="483704" y="463550"/>
                </a:lnTo>
                <a:lnTo>
                  <a:pt x="48370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6053202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6046852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531103" y="3962400"/>
            <a:ext cx="225437" cy="457200"/>
          </a:xfrm>
          <a:custGeom>
            <a:avLst/>
            <a:gdLst>
              <a:gd name="connsiteX0" fmla="*/ 0 w 225437"/>
              <a:gd name="connsiteY0" fmla="*/ 457200 h 457200"/>
              <a:gd name="connsiteX1" fmla="*/ 225437 w 225437"/>
              <a:gd name="connsiteY1" fmla="*/ 457200 h 457200"/>
              <a:gd name="connsiteX2" fmla="*/ 225437 w 225437"/>
              <a:gd name="connsiteY2" fmla="*/ 0 h 457200"/>
              <a:gd name="connsiteX3" fmla="*/ 0 w 225437"/>
              <a:gd name="connsiteY3" fmla="*/ 0 h 457200"/>
              <a:gd name="connsiteX4" fmla="*/ 0 w 2254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37" h="457200">
                <a:moveTo>
                  <a:pt x="0" y="457200"/>
                </a:moveTo>
                <a:lnTo>
                  <a:pt x="225437" y="457200"/>
                </a:lnTo>
                <a:lnTo>
                  <a:pt x="2254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524753" y="3956050"/>
            <a:ext cx="238137" cy="469900"/>
          </a:xfrm>
          <a:custGeom>
            <a:avLst/>
            <a:gdLst>
              <a:gd name="connsiteX0" fmla="*/ 6350 w 238137"/>
              <a:gd name="connsiteY0" fmla="*/ 463550 h 469900"/>
              <a:gd name="connsiteX1" fmla="*/ 231787 w 238137"/>
              <a:gd name="connsiteY1" fmla="*/ 463550 h 469900"/>
              <a:gd name="connsiteX2" fmla="*/ 231787 w 238137"/>
              <a:gd name="connsiteY2" fmla="*/ 6350 h 469900"/>
              <a:gd name="connsiteX3" fmla="*/ 6350 w 238137"/>
              <a:gd name="connsiteY3" fmla="*/ 6350 h 469900"/>
              <a:gd name="connsiteX4" fmla="*/ 6350 w 2381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37" h="469900">
                <a:moveTo>
                  <a:pt x="6350" y="463550"/>
                </a:moveTo>
                <a:lnTo>
                  <a:pt x="231787" y="463550"/>
                </a:lnTo>
                <a:lnTo>
                  <a:pt x="2317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5575301" y="3962400"/>
            <a:ext cx="477875" cy="457200"/>
          </a:xfrm>
          <a:custGeom>
            <a:avLst/>
            <a:gdLst>
              <a:gd name="connsiteX0" fmla="*/ 0 w 477875"/>
              <a:gd name="connsiteY0" fmla="*/ 457200 h 457200"/>
              <a:gd name="connsiteX1" fmla="*/ 477875 w 477875"/>
              <a:gd name="connsiteY1" fmla="*/ 457200 h 457200"/>
              <a:gd name="connsiteX2" fmla="*/ 477875 w 477875"/>
              <a:gd name="connsiteY2" fmla="*/ 0 h 457200"/>
              <a:gd name="connsiteX3" fmla="*/ 0 w 477875"/>
              <a:gd name="connsiteY3" fmla="*/ 0 h 457200"/>
              <a:gd name="connsiteX4" fmla="*/ 0 w 47787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75" h="457200">
                <a:moveTo>
                  <a:pt x="0" y="457200"/>
                </a:moveTo>
                <a:lnTo>
                  <a:pt x="477875" y="457200"/>
                </a:lnTo>
                <a:lnTo>
                  <a:pt x="47787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568951" y="3956050"/>
            <a:ext cx="490575" cy="469900"/>
          </a:xfrm>
          <a:custGeom>
            <a:avLst/>
            <a:gdLst>
              <a:gd name="connsiteX0" fmla="*/ 6350 w 490575"/>
              <a:gd name="connsiteY0" fmla="*/ 463550 h 469900"/>
              <a:gd name="connsiteX1" fmla="*/ 484225 w 490575"/>
              <a:gd name="connsiteY1" fmla="*/ 463550 h 469900"/>
              <a:gd name="connsiteX2" fmla="*/ 484225 w 490575"/>
              <a:gd name="connsiteY2" fmla="*/ 6350 h 469900"/>
              <a:gd name="connsiteX3" fmla="*/ 6350 w 490575"/>
              <a:gd name="connsiteY3" fmla="*/ 6350 h 469900"/>
              <a:gd name="connsiteX4" fmla="*/ 6350 w 49057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75" h="469900">
                <a:moveTo>
                  <a:pt x="6350" y="463550"/>
                </a:moveTo>
                <a:lnTo>
                  <a:pt x="484225" y="463550"/>
                </a:lnTo>
                <a:lnTo>
                  <a:pt x="48422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7500874" y="39624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7494524" y="39560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7978648" y="3962400"/>
            <a:ext cx="225399" cy="457200"/>
          </a:xfrm>
          <a:custGeom>
            <a:avLst/>
            <a:gdLst>
              <a:gd name="connsiteX0" fmla="*/ 0 w 225399"/>
              <a:gd name="connsiteY0" fmla="*/ 457200 h 457200"/>
              <a:gd name="connsiteX1" fmla="*/ 225399 w 225399"/>
              <a:gd name="connsiteY1" fmla="*/ 457200 h 457200"/>
              <a:gd name="connsiteX2" fmla="*/ 225399 w 225399"/>
              <a:gd name="connsiteY2" fmla="*/ 0 h 457200"/>
              <a:gd name="connsiteX3" fmla="*/ 0 w 225399"/>
              <a:gd name="connsiteY3" fmla="*/ 0 h 457200"/>
              <a:gd name="connsiteX4" fmla="*/ 0 w 22539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99" h="457200">
                <a:moveTo>
                  <a:pt x="0" y="457200"/>
                </a:moveTo>
                <a:lnTo>
                  <a:pt x="225399" y="457200"/>
                </a:lnTo>
                <a:lnTo>
                  <a:pt x="22539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7972298" y="3956050"/>
            <a:ext cx="238099" cy="469900"/>
          </a:xfrm>
          <a:custGeom>
            <a:avLst/>
            <a:gdLst>
              <a:gd name="connsiteX0" fmla="*/ 6350 w 238099"/>
              <a:gd name="connsiteY0" fmla="*/ 463550 h 469900"/>
              <a:gd name="connsiteX1" fmla="*/ 231749 w 238099"/>
              <a:gd name="connsiteY1" fmla="*/ 463550 h 469900"/>
              <a:gd name="connsiteX2" fmla="*/ 231749 w 238099"/>
              <a:gd name="connsiteY2" fmla="*/ 6350 h 469900"/>
              <a:gd name="connsiteX3" fmla="*/ 6350 w 238099"/>
              <a:gd name="connsiteY3" fmla="*/ 6350 h 469900"/>
              <a:gd name="connsiteX4" fmla="*/ 6350 w 23809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99" h="469900">
                <a:moveTo>
                  <a:pt x="6350" y="463550"/>
                </a:moveTo>
                <a:lnTo>
                  <a:pt x="231749" y="463550"/>
                </a:lnTo>
                <a:lnTo>
                  <a:pt x="23174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7023101" y="3962400"/>
            <a:ext cx="477773" cy="457200"/>
          </a:xfrm>
          <a:custGeom>
            <a:avLst/>
            <a:gdLst>
              <a:gd name="connsiteX0" fmla="*/ 0 w 477773"/>
              <a:gd name="connsiteY0" fmla="*/ 457200 h 457200"/>
              <a:gd name="connsiteX1" fmla="*/ 477773 w 477773"/>
              <a:gd name="connsiteY1" fmla="*/ 457200 h 457200"/>
              <a:gd name="connsiteX2" fmla="*/ 477773 w 477773"/>
              <a:gd name="connsiteY2" fmla="*/ 0 h 457200"/>
              <a:gd name="connsiteX3" fmla="*/ 0 w 477773"/>
              <a:gd name="connsiteY3" fmla="*/ 0 h 457200"/>
              <a:gd name="connsiteX4" fmla="*/ 0 w 47777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773" h="457200">
                <a:moveTo>
                  <a:pt x="0" y="457200"/>
                </a:moveTo>
                <a:lnTo>
                  <a:pt x="477773" y="457200"/>
                </a:lnTo>
                <a:lnTo>
                  <a:pt x="47777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7016751" y="3956050"/>
            <a:ext cx="490473" cy="469900"/>
          </a:xfrm>
          <a:custGeom>
            <a:avLst/>
            <a:gdLst>
              <a:gd name="connsiteX0" fmla="*/ 6350 w 490473"/>
              <a:gd name="connsiteY0" fmla="*/ 463550 h 469900"/>
              <a:gd name="connsiteX1" fmla="*/ 484123 w 490473"/>
              <a:gd name="connsiteY1" fmla="*/ 463550 h 469900"/>
              <a:gd name="connsiteX2" fmla="*/ 484123 w 490473"/>
              <a:gd name="connsiteY2" fmla="*/ 6350 h 469900"/>
              <a:gd name="connsiteX3" fmla="*/ 6350 w 490473"/>
              <a:gd name="connsiteY3" fmla="*/ 6350 h 469900"/>
              <a:gd name="connsiteX4" fmla="*/ 6350 w 49047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473" h="469900">
                <a:moveTo>
                  <a:pt x="6350" y="463550"/>
                </a:moveTo>
                <a:lnTo>
                  <a:pt x="484123" y="463550"/>
                </a:lnTo>
                <a:lnTo>
                  <a:pt x="48412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8083550" y="41846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8388351" y="41084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464551" y="41084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144774" y="50292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138424" y="50228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622676" y="50292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616326" y="50228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667000" y="50292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660650" y="50228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603369" y="5029200"/>
            <a:ext cx="477494" cy="457200"/>
          </a:xfrm>
          <a:custGeom>
            <a:avLst/>
            <a:gdLst>
              <a:gd name="connsiteX0" fmla="*/ 0 w 477494"/>
              <a:gd name="connsiteY0" fmla="*/ 457200 h 457200"/>
              <a:gd name="connsiteX1" fmla="*/ 477494 w 477494"/>
              <a:gd name="connsiteY1" fmla="*/ 457200 h 457200"/>
              <a:gd name="connsiteX2" fmla="*/ 477494 w 477494"/>
              <a:gd name="connsiteY2" fmla="*/ 0 h 457200"/>
              <a:gd name="connsiteX3" fmla="*/ 0 w 477494"/>
              <a:gd name="connsiteY3" fmla="*/ 0 h 457200"/>
              <a:gd name="connsiteX4" fmla="*/ 0 w 47749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494" h="457200">
                <a:moveTo>
                  <a:pt x="0" y="457200"/>
                </a:moveTo>
                <a:lnTo>
                  <a:pt x="477494" y="457200"/>
                </a:lnTo>
                <a:lnTo>
                  <a:pt x="47749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597019" y="5022850"/>
            <a:ext cx="490194" cy="469900"/>
          </a:xfrm>
          <a:custGeom>
            <a:avLst/>
            <a:gdLst>
              <a:gd name="connsiteX0" fmla="*/ 6350 w 490194"/>
              <a:gd name="connsiteY0" fmla="*/ 463550 h 469900"/>
              <a:gd name="connsiteX1" fmla="*/ 483844 w 490194"/>
              <a:gd name="connsiteY1" fmla="*/ 463550 h 469900"/>
              <a:gd name="connsiteX2" fmla="*/ 483844 w 490194"/>
              <a:gd name="connsiteY2" fmla="*/ 6350 h 469900"/>
              <a:gd name="connsiteX3" fmla="*/ 6350 w 490194"/>
              <a:gd name="connsiteY3" fmla="*/ 6350 h 469900"/>
              <a:gd name="connsiteX4" fmla="*/ 6350 w 49019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194" h="469900">
                <a:moveTo>
                  <a:pt x="6350" y="463550"/>
                </a:moveTo>
                <a:lnTo>
                  <a:pt x="483844" y="463550"/>
                </a:lnTo>
                <a:lnTo>
                  <a:pt x="48384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080890" y="5029200"/>
            <a:ext cx="225259" cy="457200"/>
          </a:xfrm>
          <a:custGeom>
            <a:avLst/>
            <a:gdLst>
              <a:gd name="connsiteX0" fmla="*/ 0 w 225259"/>
              <a:gd name="connsiteY0" fmla="*/ 457200 h 457200"/>
              <a:gd name="connsiteX1" fmla="*/ 225259 w 225259"/>
              <a:gd name="connsiteY1" fmla="*/ 457200 h 457200"/>
              <a:gd name="connsiteX2" fmla="*/ 225259 w 225259"/>
              <a:gd name="connsiteY2" fmla="*/ 0 h 457200"/>
              <a:gd name="connsiteX3" fmla="*/ 0 w 225259"/>
              <a:gd name="connsiteY3" fmla="*/ 0 h 457200"/>
              <a:gd name="connsiteX4" fmla="*/ 0 w 225259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259" h="457200">
                <a:moveTo>
                  <a:pt x="0" y="457200"/>
                </a:moveTo>
                <a:lnTo>
                  <a:pt x="225259" y="457200"/>
                </a:lnTo>
                <a:lnTo>
                  <a:pt x="225259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074540" y="5022850"/>
            <a:ext cx="237959" cy="469900"/>
          </a:xfrm>
          <a:custGeom>
            <a:avLst/>
            <a:gdLst>
              <a:gd name="connsiteX0" fmla="*/ 6350 w 237959"/>
              <a:gd name="connsiteY0" fmla="*/ 463550 h 469900"/>
              <a:gd name="connsiteX1" fmla="*/ 231609 w 237959"/>
              <a:gd name="connsiteY1" fmla="*/ 463550 h 469900"/>
              <a:gd name="connsiteX2" fmla="*/ 231609 w 237959"/>
              <a:gd name="connsiteY2" fmla="*/ 6350 h 469900"/>
              <a:gd name="connsiteX3" fmla="*/ 6350 w 237959"/>
              <a:gd name="connsiteY3" fmla="*/ 6350 h 469900"/>
              <a:gd name="connsiteX4" fmla="*/ 6350 w 237959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959" h="469900">
                <a:moveTo>
                  <a:pt x="6350" y="463550"/>
                </a:moveTo>
                <a:lnTo>
                  <a:pt x="231609" y="463550"/>
                </a:lnTo>
                <a:lnTo>
                  <a:pt x="231609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4125976" y="5029200"/>
            <a:ext cx="477494" cy="457200"/>
          </a:xfrm>
          <a:custGeom>
            <a:avLst/>
            <a:gdLst>
              <a:gd name="connsiteX0" fmla="*/ 0 w 477494"/>
              <a:gd name="connsiteY0" fmla="*/ 457200 h 457200"/>
              <a:gd name="connsiteX1" fmla="*/ 477494 w 477494"/>
              <a:gd name="connsiteY1" fmla="*/ 457200 h 457200"/>
              <a:gd name="connsiteX2" fmla="*/ 477494 w 477494"/>
              <a:gd name="connsiteY2" fmla="*/ 0 h 457200"/>
              <a:gd name="connsiteX3" fmla="*/ 0 w 477494"/>
              <a:gd name="connsiteY3" fmla="*/ 0 h 457200"/>
              <a:gd name="connsiteX4" fmla="*/ 0 w 47749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494" h="457200">
                <a:moveTo>
                  <a:pt x="0" y="457200"/>
                </a:moveTo>
                <a:lnTo>
                  <a:pt x="477494" y="457200"/>
                </a:lnTo>
                <a:lnTo>
                  <a:pt x="47749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4119626" y="5022850"/>
            <a:ext cx="490194" cy="469900"/>
          </a:xfrm>
          <a:custGeom>
            <a:avLst/>
            <a:gdLst>
              <a:gd name="connsiteX0" fmla="*/ 6350 w 490194"/>
              <a:gd name="connsiteY0" fmla="*/ 463550 h 469900"/>
              <a:gd name="connsiteX1" fmla="*/ 483844 w 490194"/>
              <a:gd name="connsiteY1" fmla="*/ 463550 h 469900"/>
              <a:gd name="connsiteX2" fmla="*/ 483844 w 490194"/>
              <a:gd name="connsiteY2" fmla="*/ 6350 h 469900"/>
              <a:gd name="connsiteX3" fmla="*/ 6350 w 490194"/>
              <a:gd name="connsiteY3" fmla="*/ 6350 h 469900"/>
              <a:gd name="connsiteX4" fmla="*/ 6350 w 49019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194" h="469900">
                <a:moveTo>
                  <a:pt x="6350" y="463550"/>
                </a:moveTo>
                <a:lnTo>
                  <a:pt x="483844" y="463550"/>
                </a:lnTo>
                <a:lnTo>
                  <a:pt x="48384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0516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0453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529704" y="5029200"/>
            <a:ext cx="225514" cy="457200"/>
          </a:xfrm>
          <a:custGeom>
            <a:avLst/>
            <a:gdLst>
              <a:gd name="connsiteX0" fmla="*/ 0 w 225514"/>
              <a:gd name="connsiteY0" fmla="*/ 457200 h 457200"/>
              <a:gd name="connsiteX1" fmla="*/ 225514 w 225514"/>
              <a:gd name="connsiteY1" fmla="*/ 457200 h 457200"/>
              <a:gd name="connsiteX2" fmla="*/ 225514 w 225514"/>
              <a:gd name="connsiteY2" fmla="*/ 0 h 457200"/>
              <a:gd name="connsiteX3" fmla="*/ 0 w 225514"/>
              <a:gd name="connsiteY3" fmla="*/ 0 h 457200"/>
              <a:gd name="connsiteX4" fmla="*/ 0 w 22551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4" h="457200">
                <a:moveTo>
                  <a:pt x="0" y="457200"/>
                </a:moveTo>
                <a:lnTo>
                  <a:pt x="225514" y="457200"/>
                </a:lnTo>
                <a:lnTo>
                  <a:pt x="22551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523354" y="5022850"/>
            <a:ext cx="238214" cy="469900"/>
          </a:xfrm>
          <a:custGeom>
            <a:avLst/>
            <a:gdLst>
              <a:gd name="connsiteX0" fmla="*/ 6350 w 238214"/>
              <a:gd name="connsiteY0" fmla="*/ 463550 h 469900"/>
              <a:gd name="connsiteX1" fmla="*/ 231864 w 238214"/>
              <a:gd name="connsiteY1" fmla="*/ 463550 h 469900"/>
              <a:gd name="connsiteX2" fmla="*/ 231864 w 238214"/>
              <a:gd name="connsiteY2" fmla="*/ 6350 h 469900"/>
              <a:gd name="connsiteX3" fmla="*/ 6350 w 238214"/>
              <a:gd name="connsiteY3" fmla="*/ 6350 h 469900"/>
              <a:gd name="connsiteX4" fmla="*/ 6350 w 23821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4" h="469900">
                <a:moveTo>
                  <a:pt x="6350" y="463550"/>
                </a:moveTo>
                <a:lnTo>
                  <a:pt x="231864" y="463550"/>
                </a:lnTo>
                <a:lnTo>
                  <a:pt x="23186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55737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55674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4994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4931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977505" y="5029200"/>
            <a:ext cx="225513" cy="457200"/>
          </a:xfrm>
          <a:custGeom>
            <a:avLst/>
            <a:gdLst>
              <a:gd name="connsiteX0" fmla="*/ 0 w 225513"/>
              <a:gd name="connsiteY0" fmla="*/ 457200 h 457200"/>
              <a:gd name="connsiteX1" fmla="*/ 225513 w 225513"/>
              <a:gd name="connsiteY1" fmla="*/ 457200 h 457200"/>
              <a:gd name="connsiteX2" fmla="*/ 225513 w 225513"/>
              <a:gd name="connsiteY2" fmla="*/ 0 h 457200"/>
              <a:gd name="connsiteX3" fmla="*/ 0 w 225513"/>
              <a:gd name="connsiteY3" fmla="*/ 0 h 457200"/>
              <a:gd name="connsiteX4" fmla="*/ 0 w 225513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3" h="457200">
                <a:moveTo>
                  <a:pt x="0" y="457200"/>
                </a:moveTo>
                <a:lnTo>
                  <a:pt x="225513" y="457200"/>
                </a:lnTo>
                <a:lnTo>
                  <a:pt x="22551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971155" y="5022850"/>
            <a:ext cx="238213" cy="469900"/>
          </a:xfrm>
          <a:custGeom>
            <a:avLst/>
            <a:gdLst>
              <a:gd name="connsiteX0" fmla="*/ 6350 w 238213"/>
              <a:gd name="connsiteY0" fmla="*/ 463550 h 469900"/>
              <a:gd name="connsiteX1" fmla="*/ 231863 w 238213"/>
              <a:gd name="connsiteY1" fmla="*/ 463550 h 469900"/>
              <a:gd name="connsiteX2" fmla="*/ 231863 w 238213"/>
              <a:gd name="connsiteY2" fmla="*/ 6350 h 469900"/>
              <a:gd name="connsiteX3" fmla="*/ 6350 w 238213"/>
              <a:gd name="connsiteY3" fmla="*/ 6350 h 469900"/>
              <a:gd name="connsiteX4" fmla="*/ 6350 w 238213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3" h="469900">
                <a:moveTo>
                  <a:pt x="6350" y="463550"/>
                </a:moveTo>
                <a:lnTo>
                  <a:pt x="231863" y="463550"/>
                </a:lnTo>
                <a:lnTo>
                  <a:pt x="23186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0215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7 w 478028"/>
              <a:gd name="connsiteY1" fmla="*/ 457200 h 457200"/>
              <a:gd name="connsiteX2" fmla="*/ 478027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7" y="457200"/>
                </a:lnTo>
                <a:lnTo>
                  <a:pt x="47802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0152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7 w 490728"/>
              <a:gd name="connsiteY1" fmla="*/ 463550 h 469900"/>
              <a:gd name="connsiteX2" fmla="*/ 484377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7" y="463550"/>
                </a:lnTo>
                <a:lnTo>
                  <a:pt x="48437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947277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8 w 478028"/>
              <a:gd name="connsiteY1" fmla="*/ 457200 h 457200"/>
              <a:gd name="connsiteX2" fmla="*/ 478028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8" y="457200"/>
                </a:lnTo>
                <a:lnTo>
                  <a:pt x="478028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8940927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8 w 490728"/>
              <a:gd name="connsiteY1" fmla="*/ 463550 h 469900"/>
              <a:gd name="connsiteX2" fmla="*/ 484378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8" y="463550"/>
                </a:lnTo>
                <a:lnTo>
                  <a:pt x="484378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9425305" y="5029200"/>
            <a:ext cx="225514" cy="457200"/>
          </a:xfrm>
          <a:custGeom>
            <a:avLst/>
            <a:gdLst>
              <a:gd name="connsiteX0" fmla="*/ 0 w 225514"/>
              <a:gd name="connsiteY0" fmla="*/ 457200 h 457200"/>
              <a:gd name="connsiteX1" fmla="*/ 225513 w 225514"/>
              <a:gd name="connsiteY1" fmla="*/ 457200 h 457200"/>
              <a:gd name="connsiteX2" fmla="*/ 225513 w 225514"/>
              <a:gd name="connsiteY2" fmla="*/ 0 h 457200"/>
              <a:gd name="connsiteX3" fmla="*/ 0 w 225514"/>
              <a:gd name="connsiteY3" fmla="*/ 0 h 457200"/>
              <a:gd name="connsiteX4" fmla="*/ 0 w 22551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514" h="457200">
                <a:moveTo>
                  <a:pt x="0" y="457200"/>
                </a:moveTo>
                <a:lnTo>
                  <a:pt x="225513" y="457200"/>
                </a:lnTo>
                <a:lnTo>
                  <a:pt x="225513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418955" y="5022850"/>
            <a:ext cx="238214" cy="469900"/>
          </a:xfrm>
          <a:custGeom>
            <a:avLst/>
            <a:gdLst>
              <a:gd name="connsiteX0" fmla="*/ 6350 w 238214"/>
              <a:gd name="connsiteY0" fmla="*/ 463550 h 469900"/>
              <a:gd name="connsiteX1" fmla="*/ 231863 w 238214"/>
              <a:gd name="connsiteY1" fmla="*/ 463550 h 469900"/>
              <a:gd name="connsiteX2" fmla="*/ 231863 w 238214"/>
              <a:gd name="connsiteY2" fmla="*/ 6350 h 469900"/>
              <a:gd name="connsiteX3" fmla="*/ 6350 w 238214"/>
              <a:gd name="connsiteY3" fmla="*/ 6350 h 469900"/>
              <a:gd name="connsiteX4" fmla="*/ 6350 w 23821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14" h="469900">
                <a:moveTo>
                  <a:pt x="6350" y="463550"/>
                </a:moveTo>
                <a:lnTo>
                  <a:pt x="231863" y="463550"/>
                </a:lnTo>
                <a:lnTo>
                  <a:pt x="231863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469376" y="5029200"/>
            <a:ext cx="478028" cy="457200"/>
          </a:xfrm>
          <a:custGeom>
            <a:avLst/>
            <a:gdLst>
              <a:gd name="connsiteX0" fmla="*/ 0 w 478028"/>
              <a:gd name="connsiteY0" fmla="*/ 457200 h 457200"/>
              <a:gd name="connsiteX1" fmla="*/ 478028 w 478028"/>
              <a:gd name="connsiteY1" fmla="*/ 457200 h 457200"/>
              <a:gd name="connsiteX2" fmla="*/ 478028 w 478028"/>
              <a:gd name="connsiteY2" fmla="*/ 0 h 457200"/>
              <a:gd name="connsiteX3" fmla="*/ 0 w 478028"/>
              <a:gd name="connsiteY3" fmla="*/ 0 h 457200"/>
              <a:gd name="connsiteX4" fmla="*/ 0 w 478028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028" h="457200">
                <a:moveTo>
                  <a:pt x="0" y="457200"/>
                </a:moveTo>
                <a:lnTo>
                  <a:pt x="478028" y="457200"/>
                </a:lnTo>
                <a:lnTo>
                  <a:pt x="478028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463026" y="5022850"/>
            <a:ext cx="490728" cy="469900"/>
          </a:xfrm>
          <a:custGeom>
            <a:avLst/>
            <a:gdLst>
              <a:gd name="connsiteX0" fmla="*/ 6350 w 490728"/>
              <a:gd name="connsiteY0" fmla="*/ 463550 h 469900"/>
              <a:gd name="connsiteX1" fmla="*/ 484378 w 490728"/>
              <a:gd name="connsiteY1" fmla="*/ 463550 h 469900"/>
              <a:gd name="connsiteX2" fmla="*/ 484378 w 490728"/>
              <a:gd name="connsiteY2" fmla="*/ 6350 h 469900"/>
              <a:gd name="connsiteX3" fmla="*/ 6350 w 490728"/>
              <a:gd name="connsiteY3" fmla="*/ 6350 h 469900"/>
              <a:gd name="connsiteX4" fmla="*/ 6350 w 490728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728" h="469900">
                <a:moveTo>
                  <a:pt x="6350" y="463550"/>
                </a:moveTo>
                <a:lnTo>
                  <a:pt x="484378" y="463550"/>
                </a:lnTo>
                <a:lnTo>
                  <a:pt x="484378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9518650" y="5251451"/>
            <a:ext cx="317500" cy="22225"/>
          </a:xfrm>
          <a:custGeom>
            <a:avLst/>
            <a:gdLst>
              <a:gd name="connsiteX0" fmla="*/ 6350 w 317500"/>
              <a:gd name="connsiteY0" fmla="*/ 6350 h 22225"/>
              <a:gd name="connsiteX1" fmla="*/ 311150 w 3175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22225">
                <a:moveTo>
                  <a:pt x="6350" y="6350"/>
                </a:moveTo>
                <a:lnTo>
                  <a:pt x="311150" y="63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9823451" y="51752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9899651" y="5175250"/>
            <a:ext cx="22225" cy="203200"/>
          </a:xfrm>
          <a:custGeom>
            <a:avLst/>
            <a:gdLst>
              <a:gd name="connsiteX0" fmla="*/ 6350 w 22225"/>
              <a:gd name="connsiteY0" fmla="*/ 6350 h 203200"/>
              <a:gd name="connsiteX1" fmla="*/ 6350 w 22225"/>
              <a:gd name="connsiteY1" fmla="*/ 196850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03200">
                <a:moveTo>
                  <a:pt x="6350" y="6350"/>
                </a:moveTo>
                <a:lnTo>
                  <a:pt x="6350" y="196850"/>
                </a:lnTo>
              </a:path>
            </a:pathLst>
          </a:custGeom>
          <a:ln w="12700">
            <a:solidFill>
              <a:srgbClr val="00206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149600"/>
            <a:ext cx="419100" cy="101600"/>
          </a:xfrm>
          <a:prstGeom prst="rect">
            <a:avLst/>
          </a:prstGeom>
          <a:noFill/>
        </p:spPr>
      </p:pic>
      <p:pic>
        <p:nvPicPr>
          <p:cNvPr id="1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1100" y="3162300"/>
            <a:ext cx="419100" cy="101600"/>
          </a:xfrm>
          <a:prstGeom prst="rect">
            <a:avLst/>
          </a:prstGeom>
          <a:noFill/>
        </p:spPr>
      </p:pic>
      <p:pic>
        <p:nvPicPr>
          <p:cNvPr id="10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3302000"/>
            <a:ext cx="241300" cy="381000"/>
          </a:xfrm>
          <a:prstGeom prst="rect">
            <a:avLst/>
          </a:prstGeom>
          <a:noFill/>
        </p:spPr>
      </p:pic>
      <p:pic>
        <p:nvPicPr>
          <p:cNvPr id="106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3162300"/>
            <a:ext cx="419100" cy="482600"/>
          </a:xfrm>
          <a:prstGeom prst="rect">
            <a:avLst/>
          </a:prstGeom>
          <a:noFill/>
        </p:spPr>
      </p:pic>
      <p:pic>
        <p:nvPicPr>
          <p:cNvPr id="106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6700" y="3162300"/>
            <a:ext cx="482600" cy="482600"/>
          </a:xfrm>
          <a:prstGeom prst="rect">
            <a:avLst/>
          </a:prstGeom>
          <a:noFill/>
        </p:spPr>
      </p:pic>
      <p:pic>
        <p:nvPicPr>
          <p:cNvPr id="106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7200" y="3162300"/>
            <a:ext cx="419100" cy="101600"/>
          </a:xfrm>
          <a:prstGeom prst="rect">
            <a:avLst/>
          </a:prstGeom>
          <a:noFill/>
        </p:spPr>
      </p:pic>
      <p:pic>
        <p:nvPicPr>
          <p:cNvPr id="106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18500" y="3340100"/>
            <a:ext cx="241300" cy="381000"/>
          </a:xfrm>
          <a:prstGeom prst="rect">
            <a:avLst/>
          </a:prstGeom>
          <a:noFill/>
        </p:spPr>
      </p:pic>
      <p:pic>
        <p:nvPicPr>
          <p:cNvPr id="106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0" y="4152900"/>
            <a:ext cx="419100" cy="101600"/>
          </a:xfrm>
          <a:prstGeom prst="rect">
            <a:avLst/>
          </a:prstGeom>
          <a:noFill/>
        </p:spPr>
      </p:pic>
      <p:pic>
        <p:nvPicPr>
          <p:cNvPr id="106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4152900"/>
            <a:ext cx="469900" cy="482600"/>
          </a:xfrm>
          <a:prstGeom prst="rect">
            <a:avLst/>
          </a:prstGeom>
          <a:noFill/>
        </p:spPr>
      </p:pic>
      <p:pic>
        <p:nvPicPr>
          <p:cNvPr id="106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94300" y="4152900"/>
            <a:ext cx="419100" cy="101600"/>
          </a:xfrm>
          <a:prstGeom prst="rect">
            <a:avLst/>
          </a:prstGeom>
          <a:noFill/>
        </p:spPr>
      </p:pic>
      <p:pic>
        <p:nvPicPr>
          <p:cNvPr id="106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486400" y="4330700"/>
            <a:ext cx="241300" cy="381000"/>
          </a:xfrm>
          <a:prstGeom prst="rect">
            <a:avLst/>
          </a:prstGeom>
          <a:noFill/>
        </p:spPr>
      </p:pic>
      <p:pic>
        <p:nvPicPr>
          <p:cNvPr id="106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29400" y="4152900"/>
            <a:ext cx="469900" cy="482600"/>
          </a:xfrm>
          <a:prstGeom prst="rect">
            <a:avLst/>
          </a:prstGeom>
          <a:noFill/>
        </p:spPr>
      </p:pic>
      <p:pic>
        <p:nvPicPr>
          <p:cNvPr id="1070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721100" y="5219700"/>
            <a:ext cx="419100" cy="101600"/>
          </a:xfrm>
          <a:prstGeom prst="rect">
            <a:avLst/>
          </a:prstGeom>
          <a:noFill/>
        </p:spPr>
      </p:pic>
      <p:pic>
        <p:nvPicPr>
          <p:cNvPr id="1071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1816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2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6294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3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077200" y="5207000"/>
            <a:ext cx="393700" cy="101600"/>
          </a:xfrm>
          <a:prstGeom prst="rect">
            <a:avLst/>
          </a:prstGeom>
          <a:noFill/>
        </p:spPr>
      </p:pic>
      <p:pic>
        <p:nvPicPr>
          <p:cNvPr id="1074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22500" y="609600"/>
            <a:ext cx="7386638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798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多项式加法运算</a:t>
            </a:r>
          </a:p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算法思路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：两个指针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分别指向这两个多项式第一个结点，不断循环：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P1-&gt;expon==P2-&gt;expon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系数相加，若结果不为0，则作为结果多项式对应项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的系数。同时，P1和P2都分别指向下一项；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P1-&gt;expon&gt;P2-&gt;expon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将P1的当前项存入结果多项式，并使P1指向下一项；</a:t>
            </a:r>
          </a:p>
          <a:p>
            <a:pPr>
              <a:lnSpc>
                <a:spcPts val="1900"/>
              </a:lnSpc>
              <a:tabLst>
                <a:tab pos="342900" algn="l"/>
              </a:tabLst>
            </a:pPr>
            <a:r>
              <a:rPr lang="en-US" altLang="zh-CN" sz="1598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P1-&gt;expon&lt;P2-&gt;expon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将P2的当前项存入结果多项式，并使P2指向下一项；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42900" algn="l"/>
              </a:tabLst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当某一多项式处理完时，将另一个多项式的所有结点依次复制到结果多项式中去。</a:t>
            </a:r>
          </a:p>
        </p:txBody>
      </p:sp>
      <p:sp>
        <p:nvSpPr>
          <p:cNvPr id="1075" name="TextBox 1"/>
          <p:cNvSpPr txBox="1"/>
          <p:nvPr/>
        </p:nvSpPr>
        <p:spPr>
          <a:xfrm>
            <a:off x="33147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76" name="TextBox 1"/>
          <p:cNvSpPr txBox="1"/>
          <p:nvPr/>
        </p:nvSpPr>
        <p:spPr>
          <a:xfrm>
            <a:off x="28321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47752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42926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79" name="TextBox 1"/>
          <p:cNvSpPr txBox="1"/>
          <p:nvPr/>
        </p:nvSpPr>
        <p:spPr>
          <a:xfrm>
            <a:off x="62103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80" name="TextBox 1"/>
          <p:cNvSpPr txBox="1"/>
          <p:nvPr/>
        </p:nvSpPr>
        <p:spPr>
          <a:xfrm>
            <a:off x="5689600" y="30861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81" name="TextBox 1"/>
          <p:cNvSpPr txBox="1"/>
          <p:nvPr/>
        </p:nvSpPr>
        <p:spPr>
          <a:xfrm>
            <a:off x="76708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82" name="TextBox 1"/>
          <p:cNvSpPr txBox="1"/>
          <p:nvPr/>
        </p:nvSpPr>
        <p:spPr>
          <a:xfrm>
            <a:off x="71882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83" name="TextBox 1"/>
          <p:cNvSpPr txBox="1"/>
          <p:nvPr/>
        </p:nvSpPr>
        <p:spPr>
          <a:xfrm>
            <a:off x="9118600" y="30861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84" name="TextBox 1"/>
          <p:cNvSpPr txBox="1"/>
          <p:nvPr/>
        </p:nvSpPr>
        <p:spPr>
          <a:xfrm>
            <a:off x="8597900" y="30861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1085" name="TextBox 1"/>
          <p:cNvSpPr txBox="1"/>
          <p:nvPr/>
        </p:nvSpPr>
        <p:spPr>
          <a:xfrm>
            <a:off x="33274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86" name="TextBox 1"/>
          <p:cNvSpPr txBox="1"/>
          <p:nvPr/>
        </p:nvSpPr>
        <p:spPr>
          <a:xfrm>
            <a:off x="28448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87" name="TextBox 1"/>
          <p:cNvSpPr txBox="1"/>
          <p:nvPr/>
        </p:nvSpPr>
        <p:spPr>
          <a:xfrm>
            <a:off x="47879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88" name="TextBox 1"/>
          <p:cNvSpPr txBox="1"/>
          <p:nvPr/>
        </p:nvSpPr>
        <p:spPr>
          <a:xfrm>
            <a:off x="43053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89" name="TextBox 1"/>
          <p:cNvSpPr txBox="1"/>
          <p:nvPr/>
        </p:nvSpPr>
        <p:spPr>
          <a:xfrm>
            <a:off x="62230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90" name="TextBox 1"/>
          <p:cNvSpPr txBox="1"/>
          <p:nvPr/>
        </p:nvSpPr>
        <p:spPr>
          <a:xfrm>
            <a:off x="5702300" y="40767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091" name="TextBox 1"/>
          <p:cNvSpPr txBox="1"/>
          <p:nvPr/>
        </p:nvSpPr>
        <p:spPr>
          <a:xfrm>
            <a:off x="76708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92" name="TextBox 1"/>
          <p:cNvSpPr txBox="1"/>
          <p:nvPr/>
        </p:nvSpPr>
        <p:spPr>
          <a:xfrm>
            <a:off x="7188200" y="40767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93" name="TextBox 1"/>
          <p:cNvSpPr txBox="1"/>
          <p:nvPr/>
        </p:nvSpPr>
        <p:spPr>
          <a:xfrm>
            <a:off x="1981200" y="3136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094" name="TextBox 1"/>
          <p:cNvSpPr txBox="1"/>
          <p:nvPr/>
        </p:nvSpPr>
        <p:spPr>
          <a:xfrm>
            <a:off x="1993900" y="41402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095" name="TextBox 1"/>
          <p:cNvSpPr txBox="1"/>
          <p:nvPr/>
        </p:nvSpPr>
        <p:spPr>
          <a:xfrm>
            <a:off x="3619500" y="35814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096" name="TextBox 1"/>
          <p:cNvSpPr txBox="1"/>
          <p:nvPr/>
        </p:nvSpPr>
        <p:spPr>
          <a:xfrm>
            <a:off x="33147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28321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3670300" y="4533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5041900" y="35433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6553200" y="35433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5194300" y="46101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6565900" y="45339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8013700" y="3619501"/>
            <a:ext cx="25648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47752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42926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62230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5702300" y="51435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-7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76708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71882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9118600" y="5143501"/>
            <a:ext cx="1282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8597900" y="5143501"/>
            <a:ext cx="2132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7574527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43200" y="1447800"/>
            <a:ext cx="4114800" cy="3124200"/>
          </a:xfrm>
          <a:custGeom>
            <a:avLst/>
            <a:gdLst>
              <a:gd name="connsiteX0" fmla="*/ 0 w 4114800"/>
              <a:gd name="connsiteY0" fmla="*/ 3124200 h 3124200"/>
              <a:gd name="connsiteX1" fmla="*/ 4114800 w 4114800"/>
              <a:gd name="connsiteY1" fmla="*/ 3124200 h 3124200"/>
              <a:gd name="connsiteX2" fmla="*/ 4114800 w 4114800"/>
              <a:gd name="connsiteY2" fmla="*/ 0 h 3124200"/>
              <a:gd name="connsiteX3" fmla="*/ 0 w 4114800"/>
              <a:gd name="connsiteY3" fmla="*/ 0 h 3124200"/>
              <a:gd name="connsiteX4" fmla="*/ 0 w 4114800"/>
              <a:gd name="connsiteY4" fmla="*/ 3124200 h 312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4800" h="3124200">
                <a:moveTo>
                  <a:pt x="0" y="3124200"/>
                </a:moveTo>
                <a:lnTo>
                  <a:pt x="4114800" y="3124200"/>
                </a:lnTo>
                <a:lnTo>
                  <a:pt x="4114800" y="0"/>
                </a:lnTo>
                <a:lnTo>
                  <a:pt x="0" y="0"/>
                </a:lnTo>
                <a:lnTo>
                  <a:pt x="0" y="31242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30500" y="1435100"/>
            <a:ext cx="4140200" cy="3149600"/>
          </a:xfrm>
          <a:custGeom>
            <a:avLst/>
            <a:gdLst>
              <a:gd name="connsiteX0" fmla="*/ 12700 w 4140200"/>
              <a:gd name="connsiteY0" fmla="*/ 3136900 h 3149600"/>
              <a:gd name="connsiteX1" fmla="*/ 4127500 w 4140200"/>
              <a:gd name="connsiteY1" fmla="*/ 3136900 h 3149600"/>
              <a:gd name="connsiteX2" fmla="*/ 4127500 w 4140200"/>
              <a:gd name="connsiteY2" fmla="*/ 12700 h 3149600"/>
              <a:gd name="connsiteX3" fmla="*/ 12700 w 4140200"/>
              <a:gd name="connsiteY3" fmla="*/ 12700 h 3149600"/>
              <a:gd name="connsiteX4" fmla="*/ 12700 w 4140200"/>
              <a:gd name="connsiteY4" fmla="*/ 3136900 h 314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0" h="3149600">
                <a:moveTo>
                  <a:pt x="12700" y="3136900"/>
                </a:moveTo>
                <a:lnTo>
                  <a:pt x="4127500" y="3136900"/>
                </a:lnTo>
                <a:lnTo>
                  <a:pt x="4127500" y="12700"/>
                </a:lnTo>
                <a:lnTo>
                  <a:pt x="12700" y="12700"/>
                </a:lnTo>
                <a:lnTo>
                  <a:pt x="12700" y="31369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49797" y="533400"/>
            <a:ext cx="3503803" cy="685800"/>
          </a:xfrm>
          <a:custGeom>
            <a:avLst/>
            <a:gdLst>
              <a:gd name="connsiteX0" fmla="*/ 1446403 w 3503803"/>
              <a:gd name="connsiteY0" fmla="*/ 0 h 685800"/>
              <a:gd name="connsiteX1" fmla="*/ 1789303 w 3503803"/>
              <a:gd name="connsiteY1" fmla="*/ 0 h 685800"/>
              <a:gd name="connsiteX2" fmla="*/ 1789303 w 3503803"/>
              <a:gd name="connsiteY2" fmla="*/ 0 h 685800"/>
              <a:gd name="connsiteX3" fmla="*/ 2303653 w 3503803"/>
              <a:gd name="connsiteY3" fmla="*/ 0 h 685800"/>
              <a:gd name="connsiteX4" fmla="*/ 3503803 w 3503803"/>
              <a:gd name="connsiteY4" fmla="*/ 0 h 685800"/>
              <a:gd name="connsiteX5" fmla="*/ 3503803 w 3503803"/>
              <a:gd name="connsiteY5" fmla="*/ 400050 h 685800"/>
              <a:gd name="connsiteX6" fmla="*/ 3503803 w 3503803"/>
              <a:gd name="connsiteY6" fmla="*/ 400050 h 685800"/>
              <a:gd name="connsiteX7" fmla="*/ 3503803 w 3503803"/>
              <a:gd name="connsiteY7" fmla="*/ 571500 h 685800"/>
              <a:gd name="connsiteX8" fmla="*/ 3503803 w 3503803"/>
              <a:gd name="connsiteY8" fmla="*/ 685800 h 685800"/>
              <a:gd name="connsiteX9" fmla="*/ 2303653 w 3503803"/>
              <a:gd name="connsiteY9" fmla="*/ 685800 h 685800"/>
              <a:gd name="connsiteX10" fmla="*/ 1789303 w 3503803"/>
              <a:gd name="connsiteY10" fmla="*/ 685800 h 685800"/>
              <a:gd name="connsiteX11" fmla="*/ 1789303 w 3503803"/>
              <a:gd name="connsiteY11" fmla="*/ 685800 h 685800"/>
              <a:gd name="connsiteX12" fmla="*/ 1446403 w 3503803"/>
              <a:gd name="connsiteY12" fmla="*/ 685800 h 685800"/>
              <a:gd name="connsiteX13" fmla="*/ 1446403 w 3503803"/>
              <a:gd name="connsiteY13" fmla="*/ 571500 h 685800"/>
              <a:gd name="connsiteX14" fmla="*/ 0 w 3503803"/>
              <a:gd name="connsiteY14" fmla="*/ 655447 h 685800"/>
              <a:gd name="connsiteX15" fmla="*/ 1446403 w 3503803"/>
              <a:gd name="connsiteY15" fmla="*/ 400050 h 685800"/>
              <a:gd name="connsiteX16" fmla="*/ 1446403 w 3503803"/>
              <a:gd name="connsiteY16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03803" h="685800">
                <a:moveTo>
                  <a:pt x="1446403" y="0"/>
                </a:moveTo>
                <a:lnTo>
                  <a:pt x="1789303" y="0"/>
                </a:lnTo>
                <a:lnTo>
                  <a:pt x="1789303" y="0"/>
                </a:lnTo>
                <a:lnTo>
                  <a:pt x="2303653" y="0"/>
                </a:lnTo>
                <a:lnTo>
                  <a:pt x="3503803" y="0"/>
                </a:lnTo>
                <a:lnTo>
                  <a:pt x="3503803" y="400050"/>
                </a:lnTo>
                <a:lnTo>
                  <a:pt x="3503803" y="400050"/>
                </a:lnTo>
                <a:lnTo>
                  <a:pt x="3503803" y="571500"/>
                </a:lnTo>
                <a:lnTo>
                  <a:pt x="3503803" y="685800"/>
                </a:lnTo>
                <a:lnTo>
                  <a:pt x="2303653" y="685800"/>
                </a:lnTo>
                <a:lnTo>
                  <a:pt x="1789303" y="685800"/>
                </a:lnTo>
                <a:lnTo>
                  <a:pt x="1789303" y="685800"/>
                </a:lnTo>
                <a:lnTo>
                  <a:pt x="1446403" y="685800"/>
                </a:lnTo>
                <a:lnTo>
                  <a:pt x="1446403" y="571500"/>
                </a:lnTo>
                <a:lnTo>
                  <a:pt x="0" y="655447"/>
                </a:lnTo>
                <a:lnTo>
                  <a:pt x="1446403" y="400050"/>
                </a:lnTo>
                <a:lnTo>
                  <a:pt x="1446403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237097" y="520700"/>
            <a:ext cx="3529203" cy="711200"/>
          </a:xfrm>
          <a:custGeom>
            <a:avLst/>
            <a:gdLst>
              <a:gd name="connsiteX0" fmla="*/ 1459103 w 3529203"/>
              <a:gd name="connsiteY0" fmla="*/ 12700 h 711200"/>
              <a:gd name="connsiteX1" fmla="*/ 1802003 w 3529203"/>
              <a:gd name="connsiteY1" fmla="*/ 12700 h 711200"/>
              <a:gd name="connsiteX2" fmla="*/ 1802003 w 3529203"/>
              <a:gd name="connsiteY2" fmla="*/ 12700 h 711200"/>
              <a:gd name="connsiteX3" fmla="*/ 2316353 w 3529203"/>
              <a:gd name="connsiteY3" fmla="*/ 12700 h 711200"/>
              <a:gd name="connsiteX4" fmla="*/ 3516503 w 3529203"/>
              <a:gd name="connsiteY4" fmla="*/ 12700 h 711200"/>
              <a:gd name="connsiteX5" fmla="*/ 3516503 w 3529203"/>
              <a:gd name="connsiteY5" fmla="*/ 412750 h 711200"/>
              <a:gd name="connsiteX6" fmla="*/ 3516503 w 3529203"/>
              <a:gd name="connsiteY6" fmla="*/ 412750 h 711200"/>
              <a:gd name="connsiteX7" fmla="*/ 3516503 w 3529203"/>
              <a:gd name="connsiteY7" fmla="*/ 584200 h 711200"/>
              <a:gd name="connsiteX8" fmla="*/ 3516503 w 3529203"/>
              <a:gd name="connsiteY8" fmla="*/ 698500 h 711200"/>
              <a:gd name="connsiteX9" fmla="*/ 2316353 w 3529203"/>
              <a:gd name="connsiteY9" fmla="*/ 698500 h 711200"/>
              <a:gd name="connsiteX10" fmla="*/ 1802003 w 3529203"/>
              <a:gd name="connsiteY10" fmla="*/ 698500 h 711200"/>
              <a:gd name="connsiteX11" fmla="*/ 1802003 w 3529203"/>
              <a:gd name="connsiteY11" fmla="*/ 698500 h 711200"/>
              <a:gd name="connsiteX12" fmla="*/ 1459103 w 3529203"/>
              <a:gd name="connsiteY12" fmla="*/ 698500 h 711200"/>
              <a:gd name="connsiteX13" fmla="*/ 1459103 w 3529203"/>
              <a:gd name="connsiteY13" fmla="*/ 584200 h 711200"/>
              <a:gd name="connsiteX14" fmla="*/ 12700 w 3529203"/>
              <a:gd name="connsiteY14" fmla="*/ 668147 h 711200"/>
              <a:gd name="connsiteX15" fmla="*/ 1459103 w 3529203"/>
              <a:gd name="connsiteY15" fmla="*/ 412750 h 711200"/>
              <a:gd name="connsiteX16" fmla="*/ 1459103 w 3529203"/>
              <a:gd name="connsiteY16" fmla="*/ 127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29203" h="711200">
                <a:moveTo>
                  <a:pt x="1459103" y="12700"/>
                </a:moveTo>
                <a:lnTo>
                  <a:pt x="1802003" y="12700"/>
                </a:lnTo>
                <a:lnTo>
                  <a:pt x="1802003" y="12700"/>
                </a:lnTo>
                <a:lnTo>
                  <a:pt x="2316353" y="12700"/>
                </a:lnTo>
                <a:lnTo>
                  <a:pt x="3516503" y="12700"/>
                </a:lnTo>
                <a:lnTo>
                  <a:pt x="3516503" y="412750"/>
                </a:lnTo>
                <a:lnTo>
                  <a:pt x="3516503" y="412750"/>
                </a:lnTo>
                <a:lnTo>
                  <a:pt x="3516503" y="584200"/>
                </a:lnTo>
                <a:lnTo>
                  <a:pt x="3516503" y="698500"/>
                </a:lnTo>
                <a:lnTo>
                  <a:pt x="2316353" y="698500"/>
                </a:lnTo>
                <a:lnTo>
                  <a:pt x="1802003" y="698500"/>
                </a:lnTo>
                <a:lnTo>
                  <a:pt x="1802003" y="698500"/>
                </a:lnTo>
                <a:lnTo>
                  <a:pt x="1459103" y="698500"/>
                </a:lnTo>
                <a:lnTo>
                  <a:pt x="1459103" y="584200"/>
                </a:lnTo>
                <a:lnTo>
                  <a:pt x="12700" y="668147"/>
                </a:lnTo>
                <a:lnTo>
                  <a:pt x="1459103" y="412750"/>
                </a:lnTo>
                <a:lnTo>
                  <a:pt x="1459103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33591" y="16002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4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4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120891" y="15875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4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4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33591" y="23241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4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4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20891" y="23114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4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4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57391" y="3048000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200025 h 342900"/>
              <a:gd name="connsiteX6" fmla="*/ 3010408 w 3010408"/>
              <a:gd name="connsiteY6" fmla="*/ 200025 h 342900"/>
              <a:gd name="connsiteX7" fmla="*/ 3010408 w 3010408"/>
              <a:gd name="connsiteY7" fmla="*/ 285750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285750 h 342900"/>
              <a:gd name="connsiteX14" fmla="*/ 0 w 3010408"/>
              <a:gd name="connsiteY14" fmla="*/ 342265 h 342900"/>
              <a:gd name="connsiteX15" fmla="*/ 953008 w 3010408"/>
              <a:gd name="connsiteY15" fmla="*/ 200025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200025"/>
                </a:lnTo>
                <a:lnTo>
                  <a:pt x="3010408" y="200025"/>
                </a:lnTo>
                <a:lnTo>
                  <a:pt x="3010408" y="285750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285750"/>
                </a:lnTo>
                <a:lnTo>
                  <a:pt x="0" y="342265"/>
                </a:lnTo>
                <a:lnTo>
                  <a:pt x="953008" y="200025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44691" y="3035300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212725 h 368300"/>
              <a:gd name="connsiteX6" fmla="*/ 3023108 w 3035808"/>
              <a:gd name="connsiteY6" fmla="*/ 212725 h 368300"/>
              <a:gd name="connsiteX7" fmla="*/ 3023108 w 3035808"/>
              <a:gd name="connsiteY7" fmla="*/ 298450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298450 h 368300"/>
              <a:gd name="connsiteX14" fmla="*/ 12700 w 3035808"/>
              <a:gd name="connsiteY14" fmla="*/ 354965 h 368300"/>
              <a:gd name="connsiteX15" fmla="*/ 965708 w 3035808"/>
              <a:gd name="connsiteY15" fmla="*/ 212725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212725"/>
                </a:lnTo>
                <a:lnTo>
                  <a:pt x="3023108" y="212725"/>
                </a:lnTo>
                <a:lnTo>
                  <a:pt x="3023108" y="298450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298450"/>
                </a:lnTo>
                <a:lnTo>
                  <a:pt x="12700" y="354965"/>
                </a:lnTo>
                <a:lnTo>
                  <a:pt x="965708" y="212725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19391" y="3557523"/>
            <a:ext cx="3010408" cy="342900"/>
          </a:xfrm>
          <a:custGeom>
            <a:avLst/>
            <a:gdLst>
              <a:gd name="connsiteX0" fmla="*/ 953008 w 3010408"/>
              <a:gd name="connsiteY0" fmla="*/ 0 h 342900"/>
              <a:gd name="connsiteX1" fmla="*/ 1295908 w 3010408"/>
              <a:gd name="connsiteY1" fmla="*/ 0 h 342900"/>
              <a:gd name="connsiteX2" fmla="*/ 1295908 w 3010408"/>
              <a:gd name="connsiteY2" fmla="*/ 0 h 342900"/>
              <a:gd name="connsiteX3" fmla="*/ 1810258 w 3010408"/>
              <a:gd name="connsiteY3" fmla="*/ 0 h 342900"/>
              <a:gd name="connsiteX4" fmla="*/ 3010408 w 3010408"/>
              <a:gd name="connsiteY4" fmla="*/ 0 h 342900"/>
              <a:gd name="connsiteX5" fmla="*/ 3010408 w 3010408"/>
              <a:gd name="connsiteY5" fmla="*/ 57150 h 342900"/>
              <a:gd name="connsiteX6" fmla="*/ 3010408 w 3010408"/>
              <a:gd name="connsiteY6" fmla="*/ 57150 h 342900"/>
              <a:gd name="connsiteX7" fmla="*/ 3010408 w 3010408"/>
              <a:gd name="connsiteY7" fmla="*/ 142875 h 342900"/>
              <a:gd name="connsiteX8" fmla="*/ 3010408 w 3010408"/>
              <a:gd name="connsiteY8" fmla="*/ 342900 h 342900"/>
              <a:gd name="connsiteX9" fmla="*/ 1810258 w 3010408"/>
              <a:gd name="connsiteY9" fmla="*/ 342900 h 342900"/>
              <a:gd name="connsiteX10" fmla="*/ 1295908 w 3010408"/>
              <a:gd name="connsiteY10" fmla="*/ 342900 h 342900"/>
              <a:gd name="connsiteX11" fmla="*/ 1295908 w 3010408"/>
              <a:gd name="connsiteY11" fmla="*/ 342900 h 342900"/>
              <a:gd name="connsiteX12" fmla="*/ 953008 w 3010408"/>
              <a:gd name="connsiteY12" fmla="*/ 342900 h 342900"/>
              <a:gd name="connsiteX13" fmla="*/ 953008 w 3010408"/>
              <a:gd name="connsiteY13" fmla="*/ 142875 h 342900"/>
              <a:gd name="connsiteX14" fmla="*/ 0 w 3010408"/>
              <a:gd name="connsiteY14" fmla="*/ 153542 h 342900"/>
              <a:gd name="connsiteX15" fmla="*/ 953008 w 3010408"/>
              <a:gd name="connsiteY15" fmla="*/ 57150 h 342900"/>
              <a:gd name="connsiteX16" fmla="*/ 953008 w 3010408"/>
              <a:gd name="connsiteY16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10408" h="342900">
                <a:moveTo>
                  <a:pt x="953008" y="0"/>
                </a:moveTo>
                <a:lnTo>
                  <a:pt x="1295908" y="0"/>
                </a:lnTo>
                <a:lnTo>
                  <a:pt x="1295908" y="0"/>
                </a:lnTo>
                <a:lnTo>
                  <a:pt x="1810258" y="0"/>
                </a:lnTo>
                <a:lnTo>
                  <a:pt x="3010408" y="0"/>
                </a:lnTo>
                <a:lnTo>
                  <a:pt x="3010408" y="57150"/>
                </a:lnTo>
                <a:lnTo>
                  <a:pt x="3010408" y="57150"/>
                </a:lnTo>
                <a:lnTo>
                  <a:pt x="3010408" y="142875"/>
                </a:lnTo>
                <a:lnTo>
                  <a:pt x="3010408" y="342900"/>
                </a:lnTo>
                <a:lnTo>
                  <a:pt x="1810258" y="342900"/>
                </a:lnTo>
                <a:lnTo>
                  <a:pt x="1295908" y="342900"/>
                </a:lnTo>
                <a:lnTo>
                  <a:pt x="1295908" y="342900"/>
                </a:lnTo>
                <a:lnTo>
                  <a:pt x="953008" y="342900"/>
                </a:lnTo>
                <a:lnTo>
                  <a:pt x="953008" y="142875"/>
                </a:lnTo>
                <a:lnTo>
                  <a:pt x="0" y="153542"/>
                </a:lnTo>
                <a:lnTo>
                  <a:pt x="953008" y="57150"/>
                </a:lnTo>
                <a:lnTo>
                  <a:pt x="953008" y="0"/>
                </a:lnTo>
              </a:path>
            </a:pathLst>
          </a:custGeom>
          <a:solidFill>
            <a:srgbClr val="CC66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806691" y="3544823"/>
            <a:ext cx="3035808" cy="368300"/>
          </a:xfrm>
          <a:custGeom>
            <a:avLst/>
            <a:gdLst>
              <a:gd name="connsiteX0" fmla="*/ 965708 w 3035808"/>
              <a:gd name="connsiteY0" fmla="*/ 12700 h 368300"/>
              <a:gd name="connsiteX1" fmla="*/ 1308608 w 3035808"/>
              <a:gd name="connsiteY1" fmla="*/ 12700 h 368300"/>
              <a:gd name="connsiteX2" fmla="*/ 1308608 w 3035808"/>
              <a:gd name="connsiteY2" fmla="*/ 12700 h 368300"/>
              <a:gd name="connsiteX3" fmla="*/ 1822958 w 3035808"/>
              <a:gd name="connsiteY3" fmla="*/ 12700 h 368300"/>
              <a:gd name="connsiteX4" fmla="*/ 3023108 w 3035808"/>
              <a:gd name="connsiteY4" fmla="*/ 12700 h 368300"/>
              <a:gd name="connsiteX5" fmla="*/ 3023108 w 3035808"/>
              <a:gd name="connsiteY5" fmla="*/ 69850 h 368300"/>
              <a:gd name="connsiteX6" fmla="*/ 3023108 w 3035808"/>
              <a:gd name="connsiteY6" fmla="*/ 69850 h 368300"/>
              <a:gd name="connsiteX7" fmla="*/ 3023108 w 3035808"/>
              <a:gd name="connsiteY7" fmla="*/ 155575 h 368300"/>
              <a:gd name="connsiteX8" fmla="*/ 3023108 w 3035808"/>
              <a:gd name="connsiteY8" fmla="*/ 355600 h 368300"/>
              <a:gd name="connsiteX9" fmla="*/ 1822958 w 3035808"/>
              <a:gd name="connsiteY9" fmla="*/ 355600 h 368300"/>
              <a:gd name="connsiteX10" fmla="*/ 1308608 w 3035808"/>
              <a:gd name="connsiteY10" fmla="*/ 355600 h 368300"/>
              <a:gd name="connsiteX11" fmla="*/ 1308608 w 3035808"/>
              <a:gd name="connsiteY11" fmla="*/ 355600 h 368300"/>
              <a:gd name="connsiteX12" fmla="*/ 965708 w 3035808"/>
              <a:gd name="connsiteY12" fmla="*/ 355600 h 368300"/>
              <a:gd name="connsiteX13" fmla="*/ 965708 w 3035808"/>
              <a:gd name="connsiteY13" fmla="*/ 155575 h 368300"/>
              <a:gd name="connsiteX14" fmla="*/ 12700 w 3035808"/>
              <a:gd name="connsiteY14" fmla="*/ 166242 h 368300"/>
              <a:gd name="connsiteX15" fmla="*/ 965708 w 3035808"/>
              <a:gd name="connsiteY15" fmla="*/ 69850 h 368300"/>
              <a:gd name="connsiteX16" fmla="*/ 965708 w 3035808"/>
              <a:gd name="connsiteY16" fmla="*/ 12700 h 36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035808" h="368300">
                <a:moveTo>
                  <a:pt x="965708" y="12700"/>
                </a:moveTo>
                <a:lnTo>
                  <a:pt x="1308608" y="12700"/>
                </a:lnTo>
                <a:lnTo>
                  <a:pt x="1308608" y="12700"/>
                </a:lnTo>
                <a:lnTo>
                  <a:pt x="1822958" y="12700"/>
                </a:lnTo>
                <a:lnTo>
                  <a:pt x="3023108" y="12700"/>
                </a:lnTo>
                <a:lnTo>
                  <a:pt x="3023108" y="69850"/>
                </a:lnTo>
                <a:lnTo>
                  <a:pt x="3023108" y="69850"/>
                </a:lnTo>
                <a:lnTo>
                  <a:pt x="3023108" y="155575"/>
                </a:lnTo>
                <a:lnTo>
                  <a:pt x="3023108" y="355600"/>
                </a:lnTo>
                <a:lnTo>
                  <a:pt x="1822958" y="355600"/>
                </a:lnTo>
                <a:lnTo>
                  <a:pt x="1308608" y="355600"/>
                </a:lnTo>
                <a:lnTo>
                  <a:pt x="1308608" y="355600"/>
                </a:lnTo>
                <a:lnTo>
                  <a:pt x="965708" y="355600"/>
                </a:lnTo>
                <a:lnTo>
                  <a:pt x="965708" y="155575"/>
                </a:lnTo>
                <a:lnTo>
                  <a:pt x="12700" y="166242"/>
                </a:lnTo>
                <a:lnTo>
                  <a:pt x="965708" y="69850"/>
                </a:lnTo>
                <a:lnTo>
                  <a:pt x="965708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4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393701"/>
            <a:ext cx="352340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PolyAdd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374900" y="571501"/>
            <a:ext cx="609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832100" y="850900"/>
            <a:ext cx="39497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(Polynomial)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malloc(sizeof(struct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PolyNode));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记录结果多项式链表头结点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当两个多项式都有非零项待处理时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switch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Compare(P1-&gt;expon,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Attach(P2-&gt;coef,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1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case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0: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P1-&gt;coef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P2-&gt;coef;</a:t>
            </a:r>
          </a:p>
          <a:p>
            <a:pPr>
              <a:lnSpc>
                <a:spcPts val="1400"/>
              </a:lnSpc>
              <a:tabLst>
                <a:tab pos="457200" algn="l"/>
                <a:tab pos="914400" algn="l"/>
                <a:tab pos="927100" algn="l"/>
                <a:tab pos="11938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Attach(sum,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832101" y="3924300"/>
            <a:ext cx="4741683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break;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将未处理完的另一个多项式的所有节点依次复制到结果多项式中去</a:t>
            </a:r>
            <a:r>
              <a:rPr lang="en-US" altLang="zh-CN" sz="12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Attach(P1-&gt;coef,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Attach(P2-&gt;coef,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P2-&gt;expon,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&amp;rear);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rear-&gt;link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  <a:p>
            <a:pPr>
              <a:lnSpc>
                <a:spcPts val="1400"/>
              </a:lnSpc>
              <a:tabLst>
                <a:tab pos="457200" algn="l"/>
                <a:tab pos="9271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front-&gt;link;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令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指向结果多项式第一个非零项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140201" y="5676901"/>
            <a:ext cx="170238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释放临时空表头结点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832101" y="5702301"/>
            <a:ext cx="84568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free(temp);</a:t>
            </a:r>
          </a:p>
          <a:p>
            <a:pPr>
              <a:lnSpc>
                <a:spcPts val="1400"/>
              </a:lnSpc>
            </a:pPr>
            <a:r>
              <a:rPr lang="en-US" altLang="zh-CN" sz="1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front;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374900" y="6057901"/>
            <a:ext cx="7373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327900" y="736600"/>
            <a:ext cx="2321148" cy="32265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为方便表头插入，先产生一</a:t>
            </a:r>
          </a:p>
          <a:p>
            <a:pPr>
              <a:lnSpc>
                <a:spcPts val="14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个临时空结点作为结果多项</a:t>
            </a:r>
          </a:p>
          <a:p>
            <a:pPr>
              <a:lnSpc>
                <a:spcPts val="13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式链表头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中的数据项指数较大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中的数据项指数较大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两数据项指数相等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88900" algn="l"/>
                <a:tab pos="469900" algn="l"/>
                <a:tab pos="660400" algn="l"/>
                <a:tab pos="10795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注意判断系数和是否为</a:t>
            </a:r>
            <a:r>
              <a:rPr lang="en-US" altLang="zh-CN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220445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62323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55973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340226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33876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384550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378200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400925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94575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78699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72349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23151" y="4419600"/>
            <a:ext cx="477824" cy="457200"/>
          </a:xfrm>
          <a:custGeom>
            <a:avLst/>
            <a:gdLst>
              <a:gd name="connsiteX0" fmla="*/ 0 w 477824"/>
              <a:gd name="connsiteY0" fmla="*/ 457200 h 457200"/>
              <a:gd name="connsiteX1" fmla="*/ 477824 w 477824"/>
              <a:gd name="connsiteY1" fmla="*/ 457200 h 457200"/>
              <a:gd name="connsiteX2" fmla="*/ 477824 w 477824"/>
              <a:gd name="connsiteY2" fmla="*/ 0 h 457200"/>
              <a:gd name="connsiteX3" fmla="*/ 0 w 477824"/>
              <a:gd name="connsiteY3" fmla="*/ 0 h 457200"/>
              <a:gd name="connsiteX4" fmla="*/ 0 w 477824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24" h="457200">
                <a:moveTo>
                  <a:pt x="0" y="457200"/>
                </a:moveTo>
                <a:lnTo>
                  <a:pt x="477824" y="457200"/>
                </a:lnTo>
                <a:lnTo>
                  <a:pt x="477824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16801" y="4413250"/>
            <a:ext cx="490524" cy="469900"/>
          </a:xfrm>
          <a:custGeom>
            <a:avLst/>
            <a:gdLst>
              <a:gd name="connsiteX0" fmla="*/ 6350 w 490524"/>
              <a:gd name="connsiteY0" fmla="*/ 463550 h 469900"/>
              <a:gd name="connsiteX1" fmla="*/ 484174 w 490524"/>
              <a:gd name="connsiteY1" fmla="*/ 463550 h 469900"/>
              <a:gd name="connsiteX2" fmla="*/ 484174 w 490524"/>
              <a:gd name="connsiteY2" fmla="*/ 6350 h 469900"/>
              <a:gd name="connsiteX3" fmla="*/ 6350 w 490524"/>
              <a:gd name="connsiteY3" fmla="*/ 6350 h 469900"/>
              <a:gd name="connsiteX4" fmla="*/ 6350 w 490524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24" h="469900">
                <a:moveTo>
                  <a:pt x="6350" y="463550"/>
                </a:moveTo>
                <a:lnTo>
                  <a:pt x="484174" y="463550"/>
                </a:lnTo>
                <a:lnTo>
                  <a:pt x="484174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35651" y="4419600"/>
            <a:ext cx="476250" cy="457200"/>
          </a:xfrm>
          <a:custGeom>
            <a:avLst/>
            <a:gdLst>
              <a:gd name="connsiteX0" fmla="*/ 0 w 476250"/>
              <a:gd name="connsiteY0" fmla="*/ 457200 h 457200"/>
              <a:gd name="connsiteX1" fmla="*/ 476250 w 476250"/>
              <a:gd name="connsiteY1" fmla="*/ 457200 h 457200"/>
              <a:gd name="connsiteX2" fmla="*/ 476250 w 476250"/>
              <a:gd name="connsiteY2" fmla="*/ 0 h 457200"/>
              <a:gd name="connsiteX3" fmla="*/ 0 w 476250"/>
              <a:gd name="connsiteY3" fmla="*/ 0 h 457200"/>
              <a:gd name="connsiteX4" fmla="*/ 0 w 4762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250" h="457200">
                <a:moveTo>
                  <a:pt x="0" y="457200"/>
                </a:moveTo>
                <a:lnTo>
                  <a:pt x="476250" y="457200"/>
                </a:lnTo>
                <a:lnTo>
                  <a:pt x="4762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29301" y="4413250"/>
            <a:ext cx="488950" cy="469900"/>
          </a:xfrm>
          <a:custGeom>
            <a:avLst/>
            <a:gdLst>
              <a:gd name="connsiteX0" fmla="*/ 6350 w 488950"/>
              <a:gd name="connsiteY0" fmla="*/ 463550 h 469900"/>
              <a:gd name="connsiteX1" fmla="*/ 482600 w 488950"/>
              <a:gd name="connsiteY1" fmla="*/ 463550 h 469900"/>
              <a:gd name="connsiteX2" fmla="*/ 482600 w 488950"/>
              <a:gd name="connsiteY2" fmla="*/ 6350 h 469900"/>
              <a:gd name="connsiteX3" fmla="*/ 6350 w 488950"/>
              <a:gd name="connsiteY3" fmla="*/ 6350 h 469900"/>
              <a:gd name="connsiteX4" fmla="*/ 6350 w 488950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8950" h="469900">
                <a:moveTo>
                  <a:pt x="6350" y="463550"/>
                </a:moveTo>
                <a:lnTo>
                  <a:pt x="482600" y="463550"/>
                </a:lnTo>
                <a:lnTo>
                  <a:pt x="482600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11902" y="4419600"/>
            <a:ext cx="225425" cy="457200"/>
          </a:xfrm>
          <a:custGeom>
            <a:avLst/>
            <a:gdLst>
              <a:gd name="connsiteX0" fmla="*/ 0 w 225425"/>
              <a:gd name="connsiteY0" fmla="*/ 457200 h 457200"/>
              <a:gd name="connsiteX1" fmla="*/ 225425 w 225425"/>
              <a:gd name="connsiteY1" fmla="*/ 457200 h 457200"/>
              <a:gd name="connsiteX2" fmla="*/ 225425 w 225425"/>
              <a:gd name="connsiteY2" fmla="*/ 0 h 457200"/>
              <a:gd name="connsiteX3" fmla="*/ 0 w 225425"/>
              <a:gd name="connsiteY3" fmla="*/ 0 h 457200"/>
              <a:gd name="connsiteX4" fmla="*/ 0 w 225425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425" h="457200">
                <a:moveTo>
                  <a:pt x="0" y="457200"/>
                </a:moveTo>
                <a:lnTo>
                  <a:pt x="225425" y="457200"/>
                </a:lnTo>
                <a:lnTo>
                  <a:pt x="22542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805552" y="4413250"/>
            <a:ext cx="238125" cy="469900"/>
          </a:xfrm>
          <a:custGeom>
            <a:avLst/>
            <a:gdLst>
              <a:gd name="connsiteX0" fmla="*/ 6350 w 238125"/>
              <a:gd name="connsiteY0" fmla="*/ 463550 h 469900"/>
              <a:gd name="connsiteX1" fmla="*/ 231775 w 238125"/>
              <a:gd name="connsiteY1" fmla="*/ 463550 h 469900"/>
              <a:gd name="connsiteX2" fmla="*/ 231775 w 238125"/>
              <a:gd name="connsiteY2" fmla="*/ 6350 h 469900"/>
              <a:gd name="connsiteX3" fmla="*/ 6350 w 238125"/>
              <a:gd name="connsiteY3" fmla="*/ 6350 h 469900"/>
              <a:gd name="connsiteX4" fmla="*/ 6350 w 238125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5" h="469900">
                <a:moveTo>
                  <a:pt x="6350" y="463550"/>
                </a:moveTo>
                <a:lnTo>
                  <a:pt x="231775" y="463550"/>
                </a:lnTo>
                <a:lnTo>
                  <a:pt x="231775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57751" y="4419600"/>
            <a:ext cx="477837" cy="457200"/>
          </a:xfrm>
          <a:custGeom>
            <a:avLst/>
            <a:gdLst>
              <a:gd name="connsiteX0" fmla="*/ 0 w 477837"/>
              <a:gd name="connsiteY0" fmla="*/ 457200 h 457200"/>
              <a:gd name="connsiteX1" fmla="*/ 477837 w 477837"/>
              <a:gd name="connsiteY1" fmla="*/ 457200 h 457200"/>
              <a:gd name="connsiteX2" fmla="*/ 477837 w 477837"/>
              <a:gd name="connsiteY2" fmla="*/ 0 h 457200"/>
              <a:gd name="connsiteX3" fmla="*/ 0 w 477837"/>
              <a:gd name="connsiteY3" fmla="*/ 0 h 457200"/>
              <a:gd name="connsiteX4" fmla="*/ 0 w 4778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7837" h="457200">
                <a:moveTo>
                  <a:pt x="0" y="457200"/>
                </a:moveTo>
                <a:lnTo>
                  <a:pt x="477837" y="457200"/>
                </a:lnTo>
                <a:lnTo>
                  <a:pt x="4778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51401" y="4413250"/>
            <a:ext cx="490537" cy="469900"/>
          </a:xfrm>
          <a:custGeom>
            <a:avLst/>
            <a:gdLst>
              <a:gd name="connsiteX0" fmla="*/ 6350 w 490537"/>
              <a:gd name="connsiteY0" fmla="*/ 463550 h 469900"/>
              <a:gd name="connsiteX1" fmla="*/ 484187 w 490537"/>
              <a:gd name="connsiteY1" fmla="*/ 463550 h 469900"/>
              <a:gd name="connsiteX2" fmla="*/ 484187 w 490537"/>
              <a:gd name="connsiteY2" fmla="*/ 6350 h 469900"/>
              <a:gd name="connsiteX3" fmla="*/ 6350 w 490537"/>
              <a:gd name="connsiteY3" fmla="*/ 6350 h 469900"/>
              <a:gd name="connsiteX4" fmla="*/ 6350 w 490537"/>
              <a:gd name="connsiteY4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0537" h="469900">
                <a:moveTo>
                  <a:pt x="6350" y="463550"/>
                </a:moveTo>
                <a:lnTo>
                  <a:pt x="484187" y="463550"/>
                </a:lnTo>
                <a:lnTo>
                  <a:pt x="484187" y="6350"/>
                </a:lnTo>
                <a:lnTo>
                  <a:pt x="6350" y="6350"/>
                </a:lnTo>
                <a:lnTo>
                  <a:pt x="6350" y="4635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0" y="4610100"/>
            <a:ext cx="4064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0" y="4864100"/>
            <a:ext cx="241300" cy="3810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00" y="4546600"/>
            <a:ext cx="1016000" cy="203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0700" y="4864100"/>
            <a:ext cx="241300" cy="381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0" y="4876800"/>
            <a:ext cx="241300" cy="3683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75600" y="4610100"/>
            <a:ext cx="419100" cy="101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74900" y="635001"/>
            <a:ext cx="44114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Attach(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374900" y="914401"/>
            <a:ext cx="9137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692400" y="927101"/>
            <a:ext cx="6460102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39700" algn="l"/>
                <a:tab pos="152400" algn="l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由于在本函数中需要改变当前结果表达式尾项指针的值，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所以函数传递进来的是结点指针的地址，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指向尾项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39700" algn="l"/>
                <a:tab pos="152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Polynomial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39700" algn="l"/>
                <a:tab pos="152400" algn="l"/>
              </a:tabLst>
            </a:pP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=(Polynomial)malloc(sizeof(struct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PolyNode));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申请新结点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692400" y="2286001"/>
            <a:ext cx="1173398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P-&gt;coef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c;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956300" y="2260601"/>
            <a:ext cx="191719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对新结点赋值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692401" y="2590800"/>
            <a:ext cx="5751575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P-&gt;expon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P-&gt;link=NULL;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指向的新结点插入到当前结果表达式尾项的后面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>
              <a:lnSpc>
                <a:spcPts val="21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(*pRear)-&gt;link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692400" y="3657601"/>
            <a:ext cx="119584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P;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10101" y="3632201"/>
            <a:ext cx="178253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修改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pRear</a:t>
            </a:r>
            <a:r>
              <a:rPr lang="en-US" altLang="zh-CN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值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A3A3C2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457701" y="5295901"/>
            <a:ext cx="7309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92501" y="5549901"/>
            <a:ext cx="269304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当前结果表达式尾项指针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6756400" y="5295901"/>
            <a:ext cx="14106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413500" y="5549901"/>
            <a:ext cx="84638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新节点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188201" y="5295901"/>
            <a:ext cx="73096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*pRear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74900" y="3949700"/>
            <a:ext cx="444993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7465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746500" algn="l"/>
              </a:tabLst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Attach</a:t>
            </a:r>
          </a:p>
        </p:txBody>
      </p:sp>
    </p:spTree>
    <p:extLst>
      <p:ext uri="{BB962C8B-B14F-4D97-AF65-F5344CB8AC3E}">
        <p14:creationId xmlns:p14="http://schemas.microsoft.com/office/powerpoint/2010/main" val="40402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30200"/>
            <a:ext cx="4162999" cy="6745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zh-CN" sz="4406" b="1" dirty="0">
                <a:solidFill>
                  <a:srgbClr val="003399"/>
                </a:solidFill>
                <a:latin typeface="Garamond" pitchFamily="18" charset="0"/>
                <a:cs typeface="Garamond" pitchFamily="18" charset="0"/>
              </a:rPr>
              <a:t>3.1</a:t>
            </a:r>
            <a:r>
              <a:rPr lang="en-US" altLang="zh-CN" sz="4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树与树的表示</a:t>
            </a:r>
          </a:p>
        </p:txBody>
      </p:sp>
    </p:spTree>
    <p:extLst>
      <p:ext uri="{BB962C8B-B14F-4D97-AF65-F5344CB8AC3E}">
        <p14:creationId xmlns:p14="http://schemas.microsoft.com/office/powerpoint/2010/main" val="42432868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95475" y="219075"/>
            <a:ext cx="8248650" cy="628650"/>
          </a:xfrm>
          <a:custGeom>
            <a:avLst/>
            <a:gdLst>
              <a:gd name="connsiteX0" fmla="*/ 9525 w 8248650"/>
              <a:gd name="connsiteY0" fmla="*/ 619125 h 628650"/>
              <a:gd name="connsiteX1" fmla="*/ 9525 w 8248650"/>
              <a:gd name="connsiteY1" fmla="*/ 9525 h 628650"/>
              <a:gd name="connsiteX2" fmla="*/ 8239125 w 8248650"/>
              <a:gd name="connsiteY2" fmla="*/ 95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48650" h="628650">
                <a:moveTo>
                  <a:pt x="9525" y="619125"/>
                </a:moveTo>
                <a:lnTo>
                  <a:pt x="9525" y="9525"/>
                </a:ln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971675" y="6162675"/>
            <a:ext cx="8248650" cy="38100"/>
          </a:xfrm>
          <a:custGeom>
            <a:avLst/>
            <a:gdLst>
              <a:gd name="connsiteX0" fmla="*/ 9525 w 8248650"/>
              <a:gd name="connsiteY0" fmla="*/ 9525 h 38100"/>
              <a:gd name="connsiteX1" fmla="*/ 8239125 w 82486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8650" h="38100">
                <a:moveTo>
                  <a:pt x="9525" y="9525"/>
                </a:moveTo>
                <a:lnTo>
                  <a:pt x="8239125" y="9525"/>
                </a:lnTo>
              </a:path>
            </a:pathLst>
          </a:custGeom>
          <a:ln w="12700">
            <a:solidFill>
              <a:srgbClr val="CC6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683889" y="3420236"/>
            <a:ext cx="50800" cy="338074"/>
          </a:xfrm>
          <a:custGeom>
            <a:avLst/>
            <a:gdLst>
              <a:gd name="connsiteX0" fmla="*/ 12700 w 50800"/>
              <a:gd name="connsiteY0" fmla="*/ 12700 h 338074"/>
              <a:gd name="connsiteX1" fmla="*/ 12700 w 50800"/>
              <a:gd name="connsiteY1" fmla="*/ 325373 h 33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8074">
                <a:moveTo>
                  <a:pt x="12700" y="12700"/>
                </a:moveTo>
                <a:lnTo>
                  <a:pt x="12700" y="3253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09278" y="3628645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6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09279" y="3628644"/>
            <a:ext cx="2174557" cy="50800"/>
          </a:xfrm>
          <a:custGeom>
            <a:avLst/>
            <a:gdLst>
              <a:gd name="connsiteX0" fmla="*/ 12700 w 2174557"/>
              <a:gd name="connsiteY0" fmla="*/ 12700 h 50800"/>
              <a:gd name="connsiteX1" fmla="*/ 2161857 w 217455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74557" h="50800">
                <a:moveTo>
                  <a:pt x="12700" y="12700"/>
                </a:moveTo>
                <a:lnTo>
                  <a:pt x="216185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58435" y="3628645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6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58435" y="4201921"/>
            <a:ext cx="50800" cy="338074"/>
          </a:xfrm>
          <a:custGeom>
            <a:avLst/>
            <a:gdLst>
              <a:gd name="connsiteX0" fmla="*/ 12700 w 50800"/>
              <a:gd name="connsiteY0" fmla="*/ 12700 h 338074"/>
              <a:gd name="connsiteX1" fmla="*/ 12700 w 50800"/>
              <a:gd name="connsiteY1" fmla="*/ 325374 h 33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38074">
                <a:moveTo>
                  <a:pt x="12700" y="12700"/>
                </a:moveTo>
                <a:lnTo>
                  <a:pt x="12700" y="32537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37637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37638" y="4358259"/>
            <a:ext cx="1458163" cy="50800"/>
          </a:xfrm>
          <a:custGeom>
            <a:avLst/>
            <a:gdLst>
              <a:gd name="connsiteX0" fmla="*/ 12700 w 1458163"/>
              <a:gd name="connsiteY0" fmla="*/ 12700 h 50800"/>
              <a:gd name="connsiteX1" fmla="*/ 1445463 w 1458163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8163" h="50800">
                <a:moveTo>
                  <a:pt x="12700" y="12700"/>
                </a:moveTo>
                <a:lnTo>
                  <a:pt x="144546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70401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3994" y="4358260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683889" y="4201922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7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537637" y="4983608"/>
            <a:ext cx="50800" cy="181737"/>
          </a:xfrm>
          <a:custGeom>
            <a:avLst/>
            <a:gdLst>
              <a:gd name="connsiteX0" fmla="*/ 12700 w 50800"/>
              <a:gd name="connsiteY0" fmla="*/ 12700 h 181737"/>
              <a:gd name="connsiteX1" fmla="*/ 12700 w 50800"/>
              <a:gd name="connsiteY1" fmla="*/ 169036 h 181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81737">
                <a:moveTo>
                  <a:pt x="12700" y="12700"/>
                </a:moveTo>
                <a:lnTo>
                  <a:pt x="12700" y="169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257039" y="5087747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7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57040" y="5087746"/>
            <a:ext cx="1099947" cy="50800"/>
          </a:xfrm>
          <a:custGeom>
            <a:avLst/>
            <a:gdLst>
              <a:gd name="connsiteX0" fmla="*/ 12700 w 1099947"/>
              <a:gd name="connsiteY0" fmla="*/ 12700 h 50800"/>
              <a:gd name="connsiteX1" fmla="*/ 1087247 w 109994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9947" h="50800">
                <a:moveTo>
                  <a:pt x="12700" y="12700"/>
                </a:moveTo>
                <a:lnTo>
                  <a:pt x="1087247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31586" y="5087747"/>
            <a:ext cx="50800" cy="129667"/>
          </a:xfrm>
          <a:custGeom>
            <a:avLst/>
            <a:gdLst>
              <a:gd name="connsiteX0" fmla="*/ 12700 w 50800"/>
              <a:gd name="connsiteY0" fmla="*/ 12700 h 129667"/>
              <a:gd name="connsiteX1" fmla="*/ 12700 w 50800"/>
              <a:gd name="connsiteY1" fmla="*/ 116967 h 129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667">
                <a:moveTo>
                  <a:pt x="12700" y="12700"/>
                </a:moveTo>
                <a:lnTo>
                  <a:pt x="12700" y="11696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758435" y="4983608"/>
            <a:ext cx="50800" cy="129539"/>
          </a:xfrm>
          <a:custGeom>
            <a:avLst/>
            <a:gdLst>
              <a:gd name="connsiteX0" fmla="*/ 12700 w 50800"/>
              <a:gd name="connsiteY0" fmla="*/ 12700 h 129539"/>
              <a:gd name="connsiteX1" fmla="*/ 12700 w 50800"/>
              <a:gd name="connsiteY1" fmla="*/ 116839 h 129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9539">
                <a:moveTo>
                  <a:pt x="12700" y="12700"/>
                </a:moveTo>
                <a:lnTo>
                  <a:pt x="12700" y="1168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3600" y="2946400"/>
            <a:ext cx="660400" cy="4953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4100" y="3733800"/>
            <a:ext cx="673100" cy="495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3600" y="3733800"/>
            <a:ext cx="660400" cy="495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70400" y="3733800"/>
            <a:ext cx="660400" cy="482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47900" y="4508500"/>
            <a:ext cx="673100" cy="4953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71800" y="4508500"/>
            <a:ext cx="647700" cy="4953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83000" y="4508500"/>
            <a:ext cx="660400" cy="495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70400" y="4508500"/>
            <a:ext cx="673100" cy="4953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47900" y="5143500"/>
            <a:ext cx="660400" cy="482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75100" y="5194300"/>
            <a:ext cx="647700" cy="482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978400" y="5194300"/>
            <a:ext cx="660400" cy="495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1" y="368301"/>
            <a:ext cx="184665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什么是树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108200" y="1066801"/>
            <a:ext cx="461664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客观世界中许多事物存在层次关系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641601" y="1612900"/>
            <a:ext cx="209191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人类社会家谱</a:t>
            </a: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社会组织结构</a:t>
            </a:r>
          </a:p>
          <a:p>
            <a:pPr>
              <a:lnSpc>
                <a:spcPts val="2800"/>
              </a:lnSpc>
            </a:pPr>
            <a:r>
              <a:rPr lang="en-US" altLang="zh-CN" sz="2402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图书信息管理</a:t>
            </a:r>
          </a:p>
        </p:txBody>
      </p:sp>
    </p:spTree>
    <p:extLst>
      <p:ext uri="{BB962C8B-B14F-4D97-AF65-F5344CB8AC3E}">
        <p14:creationId xmlns:p14="http://schemas.microsoft.com/office/powerpoint/2010/main" val="229950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12864</Words>
  <Application>Microsoft Office PowerPoint</Application>
  <PresentationFormat>宽屏</PresentationFormat>
  <Paragraphs>8627</Paragraphs>
  <Slides>322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322</vt:i4>
      </vt:variant>
    </vt:vector>
  </HeadingPairs>
  <TitlesOfParts>
    <vt:vector size="347" baseType="lpstr">
      <vt:lpstr>等线</vt:lpstr>
      <vt:lpstr>等线 Light</vt:lpstr>
      <vt:lpstr>仿宋</vt:lpstr>
      <vt:lpstr>黑体</vt:lpstr>
      <vt:lpstr>楷体</vt:lpstr>
      <vt:lpstr>楷体_GB2312</vt:lpstr>
      <vt:lpstr>隶书</vt:lpstr>
      <vt:lpstr>新宋体</vt:lpstr>
      <vt:lpstr>幼圆</vt:lpstr>
      <vt:lpstr>Arial</vt:lpstr>
      <vt:lpstr>Calibri</vt:lpstr>
      <vt:lpstr>Courier New</vt:lpstr>
      <vt:lpstr>Garamond</vt:lpstr>
      <vt:lpstr>Impact</vt:lpstr>
      <vt:lpstr>MS Shell Dlg</vt:lpstr>
      <vt:lpstr>MT Extra</vt:lpstr>
      <vt:lpstr>Palatino Linotype</vt:lpstr>
      <vt:lpstr>Symbol</vt:lpstr>
      <vt:lpstr>Tahoma</vt:lpstr>
      <vt:lpstr>Times New Roman</vt:lpstr>
      <vt:lpstr>Webdings</vt:lpstr>
      <vt:lpstr>Wingdings</vt:lpstr>
      <vt:lpstr>Wingdings 2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jasonhaven</dc:creator>
  <cp:lastModifiedBy>jasonhaven</cp:lastModifiedBy>
  <cp:revision>15</cp:revision>
  <dcterms:created xsi:type="dcterms:W3CDTF">2017-11-08T07:46:15Z</dcterms:created>
  <dcterms:modified xsi:type="dcterms:W3CDTF">2017-11-08T07:54:19Z</dcterms:modified>
</cp:coreProperties>
</file>